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6"/>
  </p:notesMasterIdLst>
  <p:sldIdLst>
    <p:sldId id="256" r:id="rId2"/>
    <p:sldId id="257" r:id="rId3"/>
    <p:sldId id="258" r:id="rId4"/>
    <p:sldId id="260" r:id="rId5"/>
    <p:sldId id="261" r:id="rId6"/>
    <p:sldId id="266" r:id="rId7"/>
    <p:sldId id="263" r:id="rId8"/>
    <p:sldId id="262" r:id="rId9"/>
    <p:sldId id="264" r:id="rId10"/>
    <p:sldId id="265" r:id="rId11"/>
    <p:sldId id="267" r:id="rId12"/>
    <p:sldId id="268" r:id="rId13"/>
    <p:sldId id="269" r:id="rId14"/>
    <p:sldId id="271" r:id="rId15"/>
    <p:sldId id="274" r:id="rId16"/>
    <p:sldId id="270" r:id="rId17"/>
    <p:sldId id="272" r:id="rId18"/>
    <p:sldId id="273" r:id="rId19"/>
    <p:sldId id="276" r:id="rId20"/>
    <p:sldId id="277" r:id="rId21"/>
    <p:sldId id="275" r:id="rId22"/>
    <p:sldId id="278" r:id="rId23"/>
    <p:sldId id="280" r:id="rId24"/>
    <p:sldId id="279"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A0D41FC-91BC-454C-8BE6-7A57793BE1F5}">
  <a:tblStyle styleId="{4A0D41FC-91BC-454C-8BE6-7A57793BE1F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1A3EBC9-A154-4DB8-A7D7-FC81214F5335}"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FF3E9"/>
          </a:solidFill>
        </a:fill>
      </a:tcStyle>
    </a:wholeTbl>
    <a:band1H>
      <a:tcTxStyle/>
      <a:tcStyle>
        <a:tcBdr/>
        <a:fill>
          <a:solidFill>
            <a:srgbClr val="DEE7D0"/>
          </a:solidFill>
        </a:fill>
      </a:tcStyle>
    </a:band1H>
    <a:band2H>
      <a:tcTxStyle/>
      <a:tcStyle>
        <a:tcBdr/>
      </a:tcStyle>
    </a:band2H>
    <a:band1V>
      <a:tcTxStyle/>
      <a:tcStyle>
        <a:tcBdr/>
        <a:fill>
          <a:solidFill>
            <a:srgbClr val="DEE7D0"/>
          </a:solidFill>
        </a:fill>
      </a:tcStyle>
    </a:band1V>
    <a:band2V>
      <a:tcTxStyle/>
      <a:tcStyle>
        <a:tcBdr/>
      </a:tcStyle>
    </a:band2V>
    <a:lastCol>
      <a:tcTxStyle b="on" i="off">
        <a:font>
          <a:latin typeface="Calibri"/>
          <a:ea typeface="Calibri"/>
          <a:cs typeface="Calibri"/>
        </a:font>
        <a:srgbClr val="FFFFFF"/>
      </a:tcTxStyle>
      <a:tcStyle>
        <a:tcBdr/>
        <a:fill>
          <a:solidFill>
            <a:srgbClr val="869FB2"/>
          </a:solidFill>
        </a:fill>
      </a:tcStyle>
    </a:lastCol>
    <a:firstCol>
      <a:tcTxStyle b="on" i="off">
        <a:font>
          <a:latin typeface="Calibri"/>
          <a:ea typeface="Calibri"/>
          <a:cs typeface="Calibri"/>
        </a:font>
        <a:srgbClr val="FFFFFF"/>
      </a:tcTxStyle>
      <a:tcStyle>
        <a:tcBdr/>
        <a:fill>
          <a:solidFill>
            <a:srgbClr val="869FB2"/>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869FB2"/>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869FB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98" d="100"/>
          <a:sy n="98" d="100"/>
        </p:scale>
        <p:origin x="-120" y="-65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71953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0427f7c75a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10427f7c75a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0852d9d8dc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0852d9d8dc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07ec8cdd9c_0_23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07ec8cdd9c_0_23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0852d9d8dc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0852d9d8dc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0427f7c7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0427f7c7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0852d9d8dc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0852d9d8dc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98650" y="1449975"/>
            <a:ext cx="5630400" cy="16962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000" b="0">
                <a:latin typeface="Montserrat ExtraBold"/>
                <a:ea typeface="Montserrat ExtraBold"/>
                <a:cs typeface="Montserrat ExtraBold"/>
                <a:sym typeface="Montserrat ExtraBo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498650" y="3116300"/>
            <a:ext cx="5630400" cy="510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solidFill>
                  <a:schemeClr val="l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0" y="-171790"/>
            <a:ext cx="1761359" cy="5484755"/>
            <a:chOff x="0" y="-171790"/>
            <a:chExt cx="1761359" cy="5484755"/>
          </a:xfrm>
        </p:grpSpPr>
        <p:sp>
          <p:nvSpPr>
            <p:cNvPr id="12" name="Google Shape;12;p2"/>
            <p:cNvSpPr/>
            <p:nvPr/>
          </p:nvSpPr>
          <p:spPr>
            <a:xfrm flipH="1">
              <a:off x="880084" y="-17179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165685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flipH="1">
              <a:off x="0" y="3485436"/>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flipH="1">
              <a:off x="880084" y="1655632"/>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flipH="1">
              <a:off x="880084" y="348310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2503150" y="2577838"/>
            <a:ext cx="58233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2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0" name="Google Shape;20;p3"/>
          <p:cNvSpPr txBox="1">
            <a:spLocks noGrp="1"/>
          </p:cNvSpPr>
          <p:nvPr>
            <p:ph type="subTitle" idx="1"/>
          </p:nvPr>
        </p:nvSpPr>
        <p:spPr>
          <a:xfrm>
            <a:off x="2503150" y="3385538"/>
            <a:ext cx="3164100" cy="72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 name="Google Shape;21;p3"/>
          <p:cNvSpPr txBox="1">
            <a:spLocks noGrp="1"/>
          </p:cNvSpPr>
          <p:nvPr>
            <p:ph type="title" idx="2" hasCustomPrompt="1"/>
          </p:nvPr>
        </p:nvSpPr>
        <p:spPr>
          <a:xfrm>
            <a:off x="2503150" y="1254500"/>
            <a:ext cx="1952700" cy="1052400"/>
          </a:xfrm>
          <a:prstGeom prst="rect">
            <a:avLst/>
          </a:prstGeom>
        </p:spPr>
        <p:txBody>
          <a:bodyPr spcFirstLastPara="1" wrap="square" lIns="91425" tIns="91425" rIns="91425" bIns="91425" anchor="ctr" anchorCtr="0">
            <a:noAutofit/>
          </a:bodyPr>
          <a:lstStyle>
            <a:lvl1pPr lvl="0" rtl="0">
              <a:spcBef>
                <a:spcPts val="0"/>
              </a:spcBef>
              <a:spcAft>
                <a:spcPts val="0"/>
              </a:spcAft>
              <a:buSzPts val="8900"/>
              <a:buNone/>
              <a:defRPr sz="6000" b="0">
                <a:solidFill>
                  <a:schemeClr val="lt1"/>
                </a:solidFill>
              </a:defRPr>
            </a:lvl1pPr>
            <a:lvl2pPr lvl="1" rtl="0">
              <a:spcBef>
                <a:spcPts val="0"/>
              </a:spcBef>
              <a:spcAft>
                <a:spcPts val="0"/>
              </a:spcAft>
              <a:buSzPts val="8900"/>
              <a:buNone/>
              <a:defRPr sz="8900"/>
            </a:lvl2pPr>
            <a:lvl3pPr lvl="2" rtl="0">
              <a:spcBef>
                <a:spcPts val="0"/>
              </a:spcBef>
              <a:spcAft>
                <a:spcPts val="0"/>
              </a:spcAft>
              <a:buSzPts val="8900"/>
              <a:buNone/>
              <a:defRPr sz="8900"/>
            </a:lvl3pPr>
            <a:lvl4pPr lvl="3" rtl="0">
              <a:spcBef>
                <a:spcPts val="0"/>
              </a:spcBef>
              <a:spcAft>
                <a:spcPts val="0"/>
              </a:spcAft>
              <a:buSzPts val="8900"/>
              <a:buNone/>
              <a:defRPr sz="8900"/>
            </a:lvl4pPr>
            <a:lvl5pPr lvl="4" rtl="0">
              <a:spcBef>
                <a:spcPts val="0"/>
              </a:spcBef>
              <a:spcAft>
                <a:spcPts val="0"/>
              </a:spcAft>
              <a:buSzPts val="8900"/>
              <a:buNone/>
              <a:defRPr sz="8900"/>
            </a:lvl5pPr>
            <a:lvl6pPr lvl="5" rtl="0">
              <a:spcBef>
                <a:spcPts val="0"/>
              </a:spcBef>
              <a:spcAft>
                <a:spcPts val="0"/>
              </a:spcAft>
              <a:buSzPts val="8900"/>
              <a:buNone/>
              <a:defRPr sz="8900"/>
            </a:lvl6pPr>
            <a:lvl7pPr lvl="6" rtl="0">
              <a:spcBef>
                <a:spcPts val="0"/>
              </a:spcBef>
              <a:spcAft>
                <a:spcPts val="0"/>
              </a:spcAft>
              <a:buSzPts val="8900"/>
              <a:buNone/>
              <a:defRPr sz="8900"/>
            </a:lvl7pPr>
            <a:lvl8pPr lvl="7" rtl="0">
              <a:spcBef>
                <a:spcPts val="0"/>
              </a:spcBef>
              <a:spcAft>
                <a:spcPts val="0"/>
              </a:spcAft>
              <a:buSzPts val="8900"/>
              <a:buNone/>
              <a:defRPr sz="8900"/>
            </a:lvl8pPr>
            <a:lvl9pPr lvl="8" rtl="0">
              <a:spcBef>
                <a:spcPts val="0"/>
              </a:spcBef>
              <a:spcAft>
                <a:spcPts val="0"/>
              </a:spcAft>
              <a:buSzPts val="8900"/>
              <a:buNone/>
              <a:defRPr sz="8900"/>
            </a:lvl9pPr>
          </a:lstStyle>
          <a:p>
            <a:r>
              <a:t>xx%</a:t>
            </a:r>
          </a:p>
        </p:txBody>
      </p:sp>
      <p:grpSp>
        <p:nvGrpSpPr>
          <p:cNvPr id="22" name="Google Shape;22;p3"/>
          <p:cNvGrpSpPr/>
          <p:nvPr/>
        </p:nvGrpSpPr>
        <p:grpSpPr>
          <a:xfrm>
            <a:off x="0" y="-171790"/>
            <a:ext cx="1761359" cy="5484755"/>
            <a:chOff x="0" y="-171790"/>
            <a:chExt cx="1761359" cy="5484755"/>
          </a:xfrm>
        </p:grpSpPr>
        <p:sp>
          <p:nvSpPr>
            <p:cNvPr id="23" name="Google Shape;23;p3"/>
            <p:cNvSpPr/>
            <p:nvPr/>
          </p:nvSpPr>
          <p:spPr>
            <a:xfrm flipH="1">
              <a:off x="880084" y="-17179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0" y="0"/>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0" y="165685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10800000" flipH="1">
              <a:off x="0" y="3485436"/>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flipH="1">
              <a:off x="880084" y="1655632"/>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880084" y="348310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4"/>
          <p:cNvSpPr txBox="1">
            <a:spLocks noGrp="1"/>
          </p:cNvSpPr>
          <p:nvPr>
            <p:ph type="body" idx="1"/>
          </p:nvPr>
        </p:nvSpPr>
        <p:spPr>
          <a:xfrm>
            <a:off x="713225" y="1287525"/>
            <a:ext cx="7717500" cy="32037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AutoNum type="arabicPeriod"/>
              <a:defRPr sz="11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31" name="Google Shape;31;p4"/>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 name="Google Shape;32;p4"/>
          <p:cNvSpPr/>
          <p:nvPr/>
        </p:nvSpPr>
        <p:spPr>
          <a:xfrm rot="10800000">
            <a:off x="8266275" y="0"/>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3"/>
        <p:cNvGrpSpPr/>
        <p:nvPr/>
      </p:nvGrpSpPr>
      <p:grpSpPr>
        <a:xfrm>
          <a:off x="0" y="0"/>
          <a:ext cx="0" cy="0"/>
          <a:chOff x="0" y="0"/>
          <a:chExt cx="0" cy="0"/>
        </a:xfrm>
      </p:grpSpPr>
      <p:sp>
        <p:nvSpPr>
          <p:cNvPr id="74" name="Google Shape;74;p9"/>
          <p:cNvSpPr txBox="1">
            <a:spLocks noGrp="1"/>
          </p:cNvSpPr>
          <p:nvPr>
            <p:ph type="title"/>
          </p:nvPr>
        </p:nvSpPr>
        <p:spPr>
          <a:xfrm>
            <a:off x="2006700" y="1594038"/>
            <a:ext cx="4594800" cy="790800"/>
          </a:xfrm>
          <a:prstGeom prst="rect">
            <a:avLst/>
          </a:prstGeom>
        </p:spPr>
        <p:txBody>
          <a:bodyPr spcFirstLastPara="1" wrap="square" lIns="91425" tIns="91425" rIns="91425" bIns="91425" anchor="ctr" anchorCtr="0">
            <a:noAutofit/>
          </a:bodyPr>
          <a:lstStyle>
            <a:lvl1pPr lvl="0" algn="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75" name="Google Shape;75;p9"/>
          <p:cNvSpPr txBox="1">
            <a:spLocks noGrp="1"/>
          </p:cNvSpPr>
          <p:nvPr>
            <p:ph type="subTitle" idx="1"/>
          </p:nvPr>
        </p:nvSpPr>
        <p:spPr>
          <a:xfrm>
            <a:off x="2718150" y="2384850"/>
            <a:ext cx="3883500" cy="1164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100"/>
              <a:buNone/>
              <a:defRPr sz="1600">
                <a:solidFill>
                  <a:schemeClr val="l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76" name="Google Shape;76;p9"/>
          <p:cNvGrpSpPr/>
          <p:nvPr/>
        </p:nvGrpSpPr>
        <p:grpSpPr>
          <a:xfrm flipH="1">
            <a:off x="7382650" y="-171790"/>
            <a:ext cx="1761359" cy="5484755"/>
            <a:chOff x="0" y="-171790"/>
            <a:chExt cx="1761359" cy="5484755"/>
          </a:xfrm>
        </p:grpSpPr>
        <p:sp>
          <p:nvSpPr>
            <p:cNvPr id="77" name="Google Shape;77;p9"/>
            <p:cNvSpPr/>
            <p:nvPr/>
          </p:nvSpPr>
          <p:spPr>
            <a:xfrm flipH="1">
              <a:off x="880084" y="-17179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9"/>
            <p:cNvSpPr/>
            <p:nvPr/>
          </p:nvSpPr>
          <p:spPr>
            <a:xfrm>
              <a:off x="0" y="0"/>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9"/>
            <p:cNvSpPr/>
            <p:nvPr/>
          </p:nvSpPr>
          <p:spPr>
            <a:xfrm>
              <a:off x="0" y="165685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
            <p:cNvSpPr/>
            <p:nvPr/>
          </p:nvSpPr>
          <p:spPr>
            <a:xfrm rot="10800000" flipH="1">
              <a:off x="0" y="3485436"/>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p:nvPr/>
          </p:nvSpPr>
          <p:spPr>
            <a:xfrm flipH="1">
              <a:off x="880084" y="1655632"/>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9"/>
            <p:cNvSpPr/>
            <p:nvPr/>
          </p:nvSpPr>
          <p:spPr>
            <a:xfrm flipH="1">
              <a:off x="880084" y="348310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96"/>
        <p:cNvGrpSpPr/>
        <p:nvPr/>
      </p:nvGrpSpPr>
      <p:grpSpPr>
        <a:xfrm>
          <a:off x="0" y="0"/>
          <a:ext cx="0" cy="0"/>
          <a:chOff x="0" y="0"/>
          <a:chExt cx="0" cy="0"/>
        </a:xfrm>
      </p:grpSpPr>
      <p:sp>
        <p:nvSpPr>
          <p:cNvPr id="97" name="Google Shape;97;p1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8" name="Google Shape;98;p13"/>
          <p:cNvSpPr txBox="1">
            <a:spLocks noGrp="1"/>
          </p:cNvSpPr>
          <p:nvPr>
            <p:ph type="subTitle" idx="1"/>
          </p:nvPr>
        </p:nvSpPr>
        <p:spPr>
          <a:xfrm>
            <a:off x="1935199" y="1508200"/>
            <a:ext cx="26124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Font typeface="Montserrat Black"/>
              <a:buNone/>
              <a:defRPr sz="2200" b="1">
                <a:latin typeface="Montserrat"/>
                <a:ea typeface="Montserrat"/>
                <a:cs typeface="Montserrat"/>
                <a:sym typeface="Montserrat"/>
              </a:defRPr>
            </a:lvl1pPr>
            <a:lvl2pPr lvl="1" rtl="0">
              <a:spcBef>
                <a:spcPts val="0"/>
              </a:spcBef>
              <a:spcAft>
                <a:spcPts val="0"/>
              </a:spcAft>
              <a:buSzPts val="1400"/>
              <a:buFont typeface="Montserrat Black"/>
              <a:buNone/>
              <a:defRPr>
                <a:latin typeface="Montserrat Black"/>
                <a:ea typeface="Montserrat Black"/>
                <a:cs typeface="Montserrat Black"/>
                <a:sym typeface="Montserrat Black"/>
              </a:defRPr>
            </a:lvl2pPr>
            <a:lvl3pPr lvl="2" rtl="0">
              <a:spcBef>
                <a:spcPts val="0"/>
              </a:spcBef>
              <a:spcAft>
                <a:spcPts val="0"/>
              </a:spcAft>
              <a:buSzPts val="1400"/>
              <a:buFont typeface="Montserrat Black"/>
              <a:buNone/>
              <a:defRPr>
                <a:latin typeface="Montserrat Black"/>
                <a:ea typeface="Montserrat Black"/>
                <a:cs typeface="Montserrat Black"/>
                <a:sym typeface="Montserrat Black"/>
              </a:defRPr>
            </a:lvl3pPr>
            <a:lvl4pPr lvl="3" rtl="0">
              <a:spcBef>
                <a:spcPts val="0"/>
              </a:spcBef>
              <a:spcAft>
                <a:spcPts val="0"/>
              </a:spcAft>
              <a:buSzPts val="1400"/>
              <a:buFont typeface="Montserrat Black"/>
              <a:buNone/>
              <a:defRPr>
                <a:latin typeface="Montserrat Black"/>
                <a:ea typeface="Montserrat Black"/>
                <a:cs typeface="Montserrat Black"/>
                <a:sym typeface="Montserrat Black"/>
              </a:defRPr>
            </a:lvl4pPr>
            <a:lvl5pPr lvl="4" rtl="0">
              <a:spcBef>
                <a:spcPts val="0"/>
              </a:spcBef>
              <a:spcAft>
                <a:spcPts val="0"/>
              </a:spcAft>
              <a:buSzPts val="1400"/>
              <a:buFont typeface="Montserrat Black"/>
              <a:buNone/>
              <a:defRPr>
                <a:latin typeface="Montserrat Black"/>
                <a:ea typeface="Montserrat Black"/>
                <a:cs typeface="Montserrat Black"/>
                <a:sym typeface="Montserrat Black"/>
              </a:defRPr>
            </a:lvl5pPr>
            <a:lvl6pPr lvl="5" rtl="0">
              <a:spcBef>
                <a:spcPts val="0"/>
              </a:spcBef>
              <a:spcAft>
                <a:spcPts val="0"/>
              </a:spcAft>
              <a:buSzPts val="1400"/>
              <a:buFont typeface="Montserrat Black"/>
              <a:buNone/>
              <a:defRPr>
                <a:latin typeface="Montserrat Black"/>
                <a:ea typeface="Montserrat Black"/>
                <a:cs typeface="Montserrat Black"/>
                <a:sym typeface="Montserrat Black"/>
              </a:defRPr>
            </a:lvl6pPr>
            <a:lvl7pPr lvl="6" rtl="0">
              <a:spcBef>
                <a:spcPts val="0"/>
              </a:spcBef>
              <a:spcAft>
                <a:spcPts val="0"/>
              </a:spcAft>
              <a:buSzPts val="1400"/>
              <a:buFont typeface="Montserrat Black"/>
              <a:buNone/>
              <a:defRPr>
                <a:latin typeface="Montserrat Black"/>
                <a:ea typeface="Montserrat Black"/>
                <a:cs typeface="Montserrat Black"/>
                <a:sym typeface="Montserrat Black"/>
              </a:defRPr>
            </a:lvl7pPr>
            <a:lvl8pPr lvl="7" rtl="0">
              <a:spcBef>
                <a:spcPts val="0"/>
              </a:spcBef>
              <a:spcAft>
                <a:spcPts val="0"/>
              </a:spcAft>
              <a:buSzPts val="1400"/>
              <a:buFont typeface="Montserrat Black"/>
              <a:buNone/>
              <a:defRPr>
                <a:latin typeface="Montserrat Black"/>
                <a:ea typeface="Montserrat Black"/>
                <a:cs typeface="Montserrat Black"/>
                <a:sym typeface="Montserrat Black"/>
              </a:defRPr>
            </a:lvl8pPr>
            <a:lvl9pPr lvl="8" rtl="0">
              <a:spcBef>
                <a:spcPts val="0"/>
              </a:spcBef>
              <a:spcAft>
                <a:spcPts val="0"/>
              </a:spcAft>
              <a:buSzPts val="1400"/>
              <a:buFont typeface="Montserrat Black"/>
              <a:buNone/>
              <a:defRPr>
                <a:latin typeface="Montserrat Black"/>
                <a:ea typeface="Montserrat Black"/>
                <a:cs typeface="Montserrat Black"/>
                <a:sym typeface="Montserrat Black"/>
              </a:defRPr>
            </a:lvl9pPr>
          </a:lstStyle>
          <a:p>
            <a:endParaRPr/>
          </a:p>
        </p:txBody>
      </p:sp>
      <p:sp>
        <p:nvSpPr>
          <p:cNvPr id="99" name="Google Shape;99;p13"/>
          <p:cNvSpPr txBox="1">
            <a:spLocks noGrp="1"/>
          </p:cNvSpPr>
          <p:nvPr>
            <p:ph type="subTitle" idx="2"/>
          </p:nvPr>
        </p:nvSpPr>
        <p:spPr>
          <a:xfrm>
            <a:off x="5812099" y="1508200"/>
            <a:ext cx="26124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Font typeface="Montserrat Black"/>
              <a:buNone/>
              <a:defRPr sz="2200" b="1">
                <a:latin typeface="Montserrat"/>
                <a:ea typeface="Montserrat"/>
                <a:cs typeface="Montserrat"/>
                <a:sym typeface="Montserrat"/>
              </a:defRPr>
            </a:lvl1pPr>
            <a:lvl2pPr lvl="1" rtl="0">
              <a:spcBef>
                <a:spcPts val="0"/>
              </a:spcBef>
              <a:spcAft>
                <a:spcPts val="0"/>
              </a:spcAft>
              <a:buSzPts val="1400"/>
              <a:buFont typeface="Montserrat Black"/>
              <a:buNone/>
              <a:defRPr>
                <a:latin typeface="Montserrat Black"/>
                <a:ea typeface="Montserrat Black"/>
                <a:cs typeface="Montserrat Black"/>
                <a:sym typeface="Montserrat Black"/>
              </a:defRPr>
            </a:lvl2pPr>
            <a:lvl3pPr lvl="2" rtl="0">
              <a:spcBef>
                <a:spcPts val="0"/>
              </a:spcBef>
              <a:spcAft>
                <a:spcPts val="0"/>
              </a:spcAft>
              <a:buSzPts val="1400"/>
              <a:buFont typeface="Montserrat Black"/>
              <a:buNone/>
              <a:defRPr>
                <a:latin typeface="Montserrat Black"/>
                <a:ea typeface="Montserrat Black"/>
                <a:cs typeface="Montserrat Black"/>
                <a:sym typeface="Montserrat Black"/>
              </a:defRPr>
            </a:lvl3pPr>
            <a:lvl4pPr lvl="3" rtl="0">
              <a:spcBef>
                <a:spcPts val="0"/>
              </a:spcBef>
              <a:spcAft>
                <a:spcPts val="0"/>
              </a:spcAft>
              <a:buSzPts val="1400"/>
              <a:buFont typeface="Montserrat Black"/>
              <a:buNone/>
              <a:defRPr>
                <a:latin typeface="Montserrat Black"/>
                <a:ea typeface="Montserrat Black"/>
                <a:cs typeface="Montserrat Black"/>
                <a:sym typeface="Montserrat Black"/>
              </a:defRPr>
            </a:lvl4pPr>
            <a:lvl5pPr lvl="4" rtl="0">
              <a:spcBef>
                <a:spcPts val="0"/>
              </a:spcBef>
              <a:spcAft>
                <a:spcPts val="0"/>
              </a:spcAft>
              <a:buSzPts val="1400"/>
              <a:buFont typeface="Montserrat Black"/>
              <a:buNone/>
              <a:defRPr>
                <a:latin typeface="Montserrat Black"/>
                <a:ea typeface="Montserrat Black"/>
                <a:cs typeface="Montserrat Black"/>
                <a:sym typeface="Montserrat Black"/>
              </a:defRPr>
            </a:lvl5pPr>
            <a:lvl6pPr lvl="5" rtl="0">
              <a:spcBef>
                <a:spcPts val="0"/>
              </a:spcBef>
              <a:spcAft>
                <a:spcPts val="0"/>
              </a:spcAft>
              <a:buSzPts val="1400"/>
              <a:buFont typeface="Montserrat Black"/>
              <a:buNone/>
              <a:defRPr>
                <a:latin typeface="Montserrat Black"/>
                <a:ea typeface="Montserrat Black"/>
                <a:cs typeface="Montserrat Black"/>
                <a:sym typeface="Montserrat Black"/>
              </a:defRPr>
            </a:lvl6pPr>
            <a:lvl7pPr lvl="6" rtl="0">
              <a:spcBef>
                <a:spcPts val="0"/>
              </a:spcBef>
              <a:spcAft>
                <a:spcPts val="0"/>
              </a:spcAft>
              <a:buSzPts val="1400"/>
              <a:buFont typeface="Montserrat Black"/>
              <a:buNone/>
              <a:defRPr>
                <a:latin typeface="Montserrat Black"/>
                <a:ea typeface="Montserrat Black"/>
                <a:cs typeface="Montserrat Black"/>
                <a:sym typeface="Montserrat Black"/>
              </a:defRPr>
            </a:lvl7pPr>
            <a:lvl8pPr lvl="7" rtl="0">
              <a:spcBef>
                <a:spcPts val="0"/>
              </a:spcBef>
              <a:spcAft>
                <a:spcPts val="0"/>
              </a:spcAft>
              <a:buSzPts val="1400"/>
              <a:buFont typeface="Montserrat Black"/>
              <a:buNone/>
              <a:defRPr>
                <a:latin typeface="Montserrat Black"/>
                <a:ea typeface="Montserrat Black"/>
                <a:cs typeface="Montserrat Black"/>
                <a:sym typeface="Montserrat Black"/>
              </a:defRPr>
            </a:lvl8pPr>
            <a:lvl9pPr lvl="8" rtl="0">
              <a:spcBef>
                <a:spcPts val="0"/>
              </a:spcBef>
              <a:spcAft>
                <a:spcPts val="0"/>
              </a:spcAft>
              <a:buSzPts val="1400"/>
              <a:buFont typeface="Montserrat Black"/>
              <a:buNone/>
              <a:defRPr>
                <a:latin typeface="Montserrat Black"/>
                <a:ea typeface="Montserrat Black"/>
                <a:cs typeface="Montserrat Black"/>
                <a:sym typeface="Montserrat Black"/>
              </a:defRPr>
            </a:lvl9pPr>
          </a:lstStyle>
          <a:p>
            <a:endParaRPr/>
          </a:p>
        </p:txBody>
      </p:sp>
      <p:sp>
        <p:nvSpPr>
          <p:cNvPr id="100" name="Google Shape;100;p13"/>
          <p:cNvSpPr txBox="1">
            <a:spLocks noGrp="1"/>
          </p:cNvSpPr>
          <p:nvPr>
            <p:ph type="subTitle" idx="3"/>
          </p:nvPr>
        </p:nvSpPr>
        <p:spPr>
          <a:xfrm>
            <a:off x="1935199" y="2685003"/>
            <a:ext cx="26124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Font typeface="Montserrat Black"/>
              <a:buNone/>
              <a:defRPr sz="2200" b="1">
                <a:latin typeface="Montserrat"/>
                <a:ea typeface="Montserrat"/>
                <a:cs typeface="Montserrat"/>
                <a:sym typeface="Montserrat"/>
              </a:defRPr>
            </a:lvl1pPr>
            <a:lvl2pPr lvl="1" rtl="0">
              <a:spcBef>
                <a:spcPts val="0"/>
              </a:spcBef>
              <a:spcAft>
                <a:spcPts val="0"/>
              </a:spcAft>
              <a:buSzPts val="1400"/>
              <a:buFont typeface="Montserrat Black"/>
              <a:buNone/>
              <a:defRPr>
                <a:latin typeface="Montserrat Black"/>
                <a:ea typeface="Montserrat Black"/>
                <a:cs typeface="Montserrat Black"/>
                <a:sym typeface="Montserrat Black"/>
              </a:defRPr>
            </a:lvl2pPr>
            <a:lvl3pPr lvl="2" rtl="0">
              <a:spcBef>
                <a:spcPts val="0"/>
              </a:spcBef>
              <a:spcAft>
                <a:spcPts val="0"/>
              </a:spcAft>
              <a:buSzPts val="1400"/>
              <a:buFont typeface="Montserrat Black"/>
              <a:buNone/>
              <a:defRPr>
                <a:latin typeface="Montserrat Black"/>
                <a:ea typeface="Montserrat Black"/>
                <a:cs typeface="Montserrat Black"/>
                <a:sym typeface="Montserrat Black"/>
              </a:defRPr>
            </a:lvl3pPr>
            <a:lvl4pPr lvl="3" rtl="0">
              <a:spcBef>
                <a:spcPts val="0"/>
              </a:spcBef>
              <a:spcAft>
                <a:spcPts val="0"/>
              </a:spcAft>
              <a:buSzPts val="1400"/>
              <a:buFont typeface="Montserrat Black"/>
              <a:buNone/>
              <a:defRPr>
                <a:latin typeface="Montserrat Black"/>
                <a:ea typeface="Montserrat Black"/>
                <a:cs typeface="Montserrat Black"/>
                <a:sym typeface="Montserrat Black"/>
              </a:defRPr>
            </a:lvl4pPr>
            <a:lvl5pPr lvl="4" rtl="0">
              <a:spcBef>
                <a:spcPts val="0"/>
              </a:spcBef>
              <a:spcAft>
                <a:spcPts val="0"/>
              </a:spcAft>
              <a:buSzPts val="1400"/>
              <a:buFont typeface="Montserrat Black"/>
              <a:buNone/>
              <a:defRPr>
                <a:latin typeface="Montserrat Black"/>
                <a:ea typeface="Montserrat Black"/>
                <a:cs typeface="Montserrat Black"/>
                <a:sym typeface="Montserrat Black"/>
              </a:defRPr>
            </a:lvl5pPr>
            <a:lvl6pPr lvl="5" rtl="0">
              <a:spcBef>
                <a:spcPts val="0"/>
              </a:spcBef>
              <a:spcAft>
                <a:spcPts val="0"/>
              </a:spcAft>
              <a:buSzPts val="1400"/>
              <a:buFont typeface="Montserrat Black"/>
              <a:buNone/>
              <a:defRPr>
                <a:latin typeface="Montserrat Black"/>
                <a:ea typeface="Montserrat Black"/>
                <a:cs typeface="Montserrat Black"/>
                <a:sym typeface="Montserrat Black"/>
              </a:defRPr>
            </a:lvl6pPr>
            <a:lvl7pPr lvl="6" rtl="0">
              <a:spcBef>
                <a:spcPts val="0"/>
              </a:spcBef>
              <a:spcAft>
                <a:spcPts val="0"/>
              </a:spcAft>
              <a:buSzPts val="1400"/>
              <a:buFont typeface="Montserrat Black"/>
              <a:buNone/>
              <a:defRPr>
                <a:latin typeface="Montserrat Black"/>
                <a:ea typeface="Montserrat Black"/>
                <a:cs typeface="Montserrat Black"/>
                <a:sym typeface="Montserrat Black"/>
              </a:defRPr>
            </a:lvl7pPr>
            <a:lvl8pPr lvl="7" rtl="0">
              <a:spcBef>
                <a:spcPts val="0"/>
              </a:spcBef>
              <a:spcAft>
                <a:spcPts val="0"/>
              </a:spcAft>
              <a:buSzPts val="1400"/>
              <a:buFont typeface="Montserrat Black"/>
              <a:buNone/>
              <a:defRPr>
                <a:latin typeface="Montserrat Black"/>
                <a:ea typeface="Montserrat Black"/>
                <a:cs typeface="Montserrat Black"/>
                <a:sym typeface="Montserrat Black"/>
              </a:defRPr>
            </a:lvl8pPr>
            <a:lvl9pPr lvl="8" rtl="0">
              <a:spcBef>
                <a:spcPts val="0"/>
              </a:spcBef>
              <a:spcAft>
                <a:spcPts val="0"/>
              </a:spcAft>
              <a:buSzPts val="1400"/>
              <a:buFont typeface="Montserrat Black"/>
              <a:buNone/>
              <a:defRPr>
                <a:latin typeface="Montserrat Black"/>
                <a:ea typeface="Montserrat Black"/>
                <a:cs typeface="Montserrat Black"/>
                <a:sym typeface="Montserrat Black"/>
              </a:defRPr>
            </a:lvl9pPr>
          </a:lstStyle>
          <a:p>
            <a:endParaRPr/>
          </a:p>
        </p:txBody>
      </p:sp>
      <p:sp>
        <p:nvSpPr>
          <p:cNvPr id="101" name="Google Shape;101;p13"/>
          <p:cNvSpPr txBox="1">
            <a:spLocks noGrp="1"/>
          </p:cNvSpPr>
          <p:nvPr>
            <p:ph type="subTitle" idx="4"/>
          </p:nvPr>
        </p:nvSpPr>
        <p:spPr>
          <a:xfrm>
            <a:off x="5812099" y="2685003"/>
            <a:ext cx="26124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Font typeface="Montserrat Black"/>
              <a:buNone/>
              <a:defRPr sz="2200" b="1">
                <a:latin typeface="Montserrat"/>
                <a:ea typeface="Montserrat"/>
                <a:cs typeface="Montserrat"/>
                <a:sym typeface="Montserrat"/>
              </a:defRPr>
            </a:lvl1pPr>
            <a:lvl2pPr lvl="1" rtl="0">
              <a:spcBef>
                <a:spcPts val="0"/>
              </a:spcBef>
              <a:spcAft>
                <a:spcPts val="0"/>
              </a:spcAft>
              <a:buSzPts val="1400"/>
              <a:buFont typeface="Montserrat Black"/>
              <a:buNone/>
              <a:defRPr>
                <a:latin typeface="Montserrat Black"/>
                <a:ea typeface="Montserrat Black"/>
                <a:cs typeface="Montserrat Black"/>
                <a:sym typeface="Montserrat Black"/>
              </a:defRPr>
            </a:lvl2pPr>
            <a:lvl3pPr lvl="2" rtl="0">
              <a:spcBef>
                <a:spcPts val="0"/>
              </a:spcBef>
              <a:spcAft>
                <a:spcPts val="0"/>
              </a:spcAft>
              <a:buSzPts val="1400"/>
              <a:buFont typeface="Montserrat Black"/>
              <a:buNone/>
              <a:defRPr>
                <a:latin typeface="Montserrat Black"/>
                <a:ea typeface="Montserrat Black"/>
                <a:cs typeface="Montserrat Black"/>
                <a:sym typeface="Montserrat Black"/>
              </a:defRPr>
            </a:lvl3pPr>
            <a:lvl4pPr lvl="3" rtl="0">
              <a:spcBef>
                <a:spcPts val="0"/>
              </a:spcBef>
              <a:spcAft>
                <a:spcPts val="0"/>
              </a:spcAft>
              <a:buSzPts val="1400"/>
              <a:buFont typeface="Montserrat Black"/>
              <a:buNone/>
              <a:defRPr>
                <a:latin typeface="Montserrat Black"/>
                <a:ea typeface="Montserrat Black"/>
                <a:cs typeface="Montserrat Black"/>
                <a:sym typeface="Montserrat Black"/>
              </a:defRPr>
            </a:lvl4pPr>
            <a:lvl5pPr lvl="4" rtl="0">
              <a:spcBef>
                <a:spcPts val="0"/>
              </a:spcBef>
              <a:spcAft>
                <a:spcPts val="0"/>
              </a:spcAft>
              <a:buSzPts val="1400"/>
              <a:buFont typeface="Montserrat Black"/>
              <a:buNone/>
              <a:defRPr>
                <a:latin typeface="Montserrat Black"/>
                <a:ea typeface="Montserrat Black"/>
                <a:cs typeface="Montserrat Black"/>
                <a:sym typeface="Montserrat Black"/>
              </a:defRPr>
            </a:lvl5pPr>
            <a:lvl6pPr lvl="5" rtl="0">
              <a:spcBef>
                <a:spcPts val="0"/>
              </a:spcBef>
              <a:spcAft>
                <a:spcPts val="0"/>
              </a:spcAft>
              <a:buSzPts val="1400"/>
              <a:buFont typeface="Montserrat Black"/>
              <a:buNone/>
              <a:defRPr>
                <a:latin typeface="Montserrat Black"/>
                <a:ea typeface="Montserrat Black"/>
                <a:cs typeface="Montserrat Black"/>
                <a:sym typeface="Montserrat Black"/>
              </a:defRPr>
            </a:lvl6pPr>
            <a:lvl7pPr lvl="6" rtl="0">
              <a:spcBef>
                <a:spcPts val="0"/>
              </a:spcBef>
              <a:spcAft>
                <a:spcPts val="0"/>
              </a:spcAft>
              <a:buSzPts val="1400"/>
              <a:buFont typeface="Montserrat Black"/>
              <a:buNone/>
              <a:defRPr>
                <a:latin typeface="Montserrat Black"/>
                <a:ea typeface="Montserrat Black"/>
                <a:cs typeface="Montserrat Black"/>
                <a:sym typeface="Montserrat Black"/>
              </a:defRPr>
            </a:lvl7pPr>
            <a:lvl8pPr lvl="7" rtl="0">
              <a:spcBef>
                <a:spcPts val="0"/>
              </a:spcBef>
              <a:spcAft>
                <a:spcPts val="0"/>
              </a:spcAft>
              <a:buSzPts val="1400"/>
              <a:buFont typeface="Montserrat Black"/>
              <a:buNone/>
              <a:defRPr>
                <a:latin typeface="Montserrat Black"/>
                <a:ea typeface="Montserrat Black"/>
                <a:cs typeface="Montserrat Black"/>
                <a:sym typeface="Montserrat Black"/>
              </a:defRPr>
            </a:lvl8pPr>
            <a:lvl9pPr lvl="8" rtl="0">
              <a:spcBef>
                <a:spcPts val="0"/>
              </a:spcBef>
              <a:spcAft>
                <a:spcPts val="0"/>
              </a:spcAft>
              <a:buSzPts val="1400"/>
              <a:buFont typeface="Montserrat Black"/>
              <a:buNone/>
              <a:defRPr>
                <a:latin typeface="Montserrat Black"/>
                <a:ea typeface="Montserrat Black"/>
                <a:cs typeface="Montserrat Black"/>
                <a:sym typeface="Montserrat Black"/>
              </a:defRPr>
            </a:lvl9pPr>
          </a:lstStyle>
          <a:p>
            <a:endParaRPr/>
          </a:p>
        </p:txBody>
      </p:sp>
      <p:sp>
        <p:nvSpPr>
          <p:cNvPr id="102" name="Google Shape;102;p13"/>
          <p:cNvSpPr txBox="1">
            <a:spLocks noGrp="1"/>
          </p:cNvSpPr>
          <p:nvPr>
            <p:ph type="subTitle" idx="5"/>
          </p:nvPr>
        </p:nvSpPr>
        <p:spPr>
          <a:xfrm>
            <a:off x="1935211" y="1909275"/>
            <a:ext cx="26124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1400">
                <a:solidFill>
                  <a:srgbClr val="B8B1A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3" name="Google Shape;103;p13"/>
          <p:cNvSpPr txBox="1">
            <a:spLocks noGrp="1"/>
          </p:cNvSpPr>
          <p:nvPr>
            <p:ph type="subTitle" idx="6"/>
          </p:nvPr>
        </p:nvSpPr>
        <p:spPr>
          <a:xfrm>
            <a:off x="5812111" y="1909275"/>
            <a:ext cx="26124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1400">
                <a:solidFill>
                  <a:srgbClr val="B8B1A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4" name="Google Shape;104;p13"/>
          <p:cNvSpPr txBox="1">
            <a:spLocks noGrp="1"/>
          </p:cNvSpPr>
          <p:nvPr>
            <p:ph type="subTitle" idx="7"/>
          </p:nvPr>
        </p:nvSpPr>
        <p:spPr>
          <a:xfrm>
            <a:off x="1935211" y="3083250"/>
            <a:ext cx="26124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1400">
                <a:solidFill>
                  <a:srgbClr val="B8B1A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5" name="Google Shape;105;p13"/>
          <p:cNvSpPr txBox="1">
            <a:spLocks noGrp="1"/>
          </p:cNvSpPr>
          <p:nvPr>
            <p:ph type="subTitle" idx="8"/>
          </p:nvPr>
        </p:nvSpPr>
        <p:spPr>
          <a:xfrm>
            <a:off x="5812111" y="3083250"/>
            <a:ext cx="26124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1400">
                <a:solidFill>
                  <a:srgbClr val="B8B1A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6" name="Google Shape;106;p13"/>
          <p:cNvSpPr txBox="1">
            <a:spLocks noGrp="1"/>
          </p:cNvSpPr>
          <p:nvPr>
            <p:ph type="title" idx="9" hasCustomPrompt="1"/>
          </p:nvPr>
        </p:nvSpPr>
        <p:spPr>
          <a:xfrm>
            <a:off x="969275" y="1775825"/>
            <a:ext cx="834600" cy="460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300" b="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r>
              <a:t>xx%</a:t>
            </a:r>
          </a:p>
        </p:txBody>
      </p:sp>
      <p:sp>
        <p:nvSpPr>
          <p:cNvPr id="107" name="Google Shape;107;p13"/>
          <p:cNvSpPr txBox="1">
            <a:spLocks noGrp="1"/>
          </p:cNvSpPr>
          <p:nvPr>
            <p:ph type="title" idx="13" hasCustomPrompt="1"/>
          </p:nvPr>
        </p:nvSpPr>
        <p:spPr>
          <a:xfrm>
            <a:off x="4855200" y="1775825"/>
            <a:ext cx="834600" cy="460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300" b="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r>
              <a:t>xx%</a:t>
            </a:r>
          </a:p>
        </p:txBody>
      </p:sp>
      <p:sp>
        <p:nvSpPr>
          <p:cNvPr id="108" name="Google Shape;108;p13"/>
          <p:cNvSpPr txBox="1">
            <a:spLocks noGrp="1"/>
          </p:cNvSpPr>
          <p:nvPr>
            <p:ph type="title" idx="14" hasCustomPrompt="1"/>
          </p:nvPr>
        </p:nvSpPr>
        <p:spPr>
          <a:xfrm>
            <a:off x="969275" y="2949028"/>
            <a:ext cx="834600" cy="460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300" b="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r>
              <a:t>xx%</a:t>
            </a:r>
          </a:p>
        </p:txBody>
      </p:sp>
      <p:sp>
        <p:nvSpPr>
          <p:cNvPr id="109" name="Google Shape;109;p13"/>
          <p:cNvSpPr txBox="1">
            <a:spLocks noGrp="1"/>
          </p:cNvSpPr>
          <p:nvPr>
            <p:ph type="title" idx="15" hasCustomPrompt="1"/>
          </p:nvPr>
        </p:nvSpPr>
        <p:spPr>
          <a:xfrm>
            <a:off x="4855217" y="2949028"/>
            <a:ext cx="834600" cy="460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300" b="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r>
              <a:t>xx%</a:t>
            </a:r>
          </a:p>
        </p:txBody>
      </p:sp>
      <p:grpSp>
        <p:nvGrpSpPr>
          <p:cNvPr id="110" name="Google Shape;110;p13"/>
          <p:cNvGrpSpPr/>
          <p:nvPr/>
        </p:nvGrpSpPr>
        <p:grpSpPr>
          <a:xfrm>
            <a:off x="-1658336" y="4257236"/>
            <a:ext cx="10802338" cy="881275"/>
            <a:chOff x="-1658336" y="4257236"/>
            <a:chExt cx="10802338" cy="881275"/>
          </a:xfrm>
        </p:grpSpPr>
        <p:sp>
          <p:nvSpPr>
            <p:cNvPr id="111" name="Google Shape;111;p13"/>
            <p:cNvSpPr/>
            <p:nvPr/>
          </p:nvSpPr>
          <p:spPr>
            <a:xfrm rot="5400000">
              <a:off x="7874329" y="3868837"/>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rot="5400000">
              <a:off x="6132773"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rot="-5400000" flipH="1">
              <a:off x="430300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rot="-5400000" flipH="1">
              <a:off x="247315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rot="-5400000" flipH="1">
              <a:off x="64580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rot="-5400000" flipH="1">
              <a:off x="-1184041"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19">
    <p:spTree>
      <p:nvGrpSpPr>
        <p:cNvPr id="1" name="Shape 351"/>
        <p:cNvGrpSpPr/>
        <p:nvPr/>
      </p:nvGrpSpPr>
      <p:grpSpPr>
        <a:xfrm>
          <a:off x="0" y="0"/>
          <a:ext cx="0" cy="0"/>
          <a:chOff x="0" y="0"/>
          <a:chExt cx="0" cy="0"/>
        </a:xfrm>
      </p:grpSpPr>
      <p:grpSp>
        <p:nvGrpSpPr>
          <p:cNvPr id="352" name="Google Shape;352;p33"/>
          <p:cNvGrpSpPr/>
          <p:nvPr/>
        </p:nvGrpSpPr>
        <p:grpSpPr>
          <a:xfrm>
            <a:off x="-1658336" y="4257236"/>
            <a:ext cx="10802338" cy="881275"/>
            <a:chOff x="-1658336" y="4257236"/>
            <a:chExt cx="10802338" cy="881275"/>
          </a:xfrm>
        </p:grpSpPr>
        <p:sp>
          <p:nvSpPr>
            <p:cNvPr id="353" name="Google Shape;353;p33"/>
            <p:cNvSpPr/>
            <p:nvPr/>
          </p:nvSpPr>
          <p:spPr>
            <a:xfrm rot="5400000">
              <a:off x="7874329" y="3868837"/>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3"/>
            <p:cNvSpPr/>
            <p:nvPr/>
          </p:nvSpPr>
          <p:spPr>
            <a:xfrm rot="5400000">
              <a:off x="6132773"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3"/>
            <p:cNvSpPr/>
            <p:nvPr/>
          </p:nvSpPr>
          <p:spPr>
            <a:xfrm rot="-5400000" flipH="1">
              <a:off x="430300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3"/>
            <p:cNvSpPr/>
            <p:nvPr/>
          </p:nvSpPr>
          <p:spPr>
            <a:xfrm rot="-5400000" flipH="1">
              <a:off x="247315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3"/>
            <p:cNvSpPr/>
            <p:nvPr/>
          </p:nvSpPr>
          <p:spPr>
            <a:xfrm rot="-5400000" flipH="1">
              <a:off x="64580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3"/>
            <p:cNvSpPr/>
            <p:nvPr/>
          </p:nvSpPr>
          <p:spPr>
            <a:xfrm rot="-5400000" flipH="1">
              <a:off x="-1184041"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9_1">
    <p:spTree>
      <p:nvGrpSpPr>
        <p:cNvPr id="1" name="Shape 359"/>
        <p:cNvGrpSpPr/>
        <p:nvPr/>
      </p:nvGrpSpPr>
      <p:grpSpPr>
        <a:xfrm>
          <a:off x="0" y="0"/>
          <a:ext cx="0" cy="0"/>
          <a:chOff x="0" y="0"/>
          <a:chExt cx="0" cy="0"/>
        </a:xfrm>
      </p:grpSpPr>
      <p:grpSp>
        <p:nvGrpSpPr>
          <p:cNvPr id="360" name="Google Shape;360;p34"/>
          <p:cNvGrpSpPr/>
          <p:nvPr/>
        </p:nvGrpSpPr>
        <p:grpSpPr>
          <a:xfrm>
            <a:off x="0" y="-171790"/>
            <a:ext cx="1761359" cy="5484755"/>
            <a:chOff x="0" y="-171790"/>
            <a:chExt cx="1761359" cy="5484755"/>
          </a:xfrm>
        </p:grpSpPr>
        <p:sp>
          <p:nvSpPr>
            <p:cNvPr id="361" name="Google Shape;361;p34"/>
            <p:cNvSpPr/>
            <p:nvPr/>
          </p:nvSpPr>
          <p:spPr>
            <a:xfrm flipH="1">
              <a:off x="880084" y="-17179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4"/>
            <p:cNvSpPr/>
            <p:nvPr/>
          </p:nvSpPr>
          <p:spPr>
            <a:xfrm>
              <a:off x="0" y="0"/>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4"/>
            <p:cNvSpPr/>
            <p:nvPr/>
          </p:nvSpPr>
          <p:spPr>
            <a:xfrm>
              <a:off x="0" y="165685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4"/>
            <p:cNvSpPr/>
            <p:nvPr/>
          </p:nvSpPr>
          <p:spPr>
            <a:xfrm rot="10800000" flipH="1">
              <a:off x="0" y="3485436"/>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4"/>
            <p:cNvSpPr/>
            <p:nvPr/>
          </p:nvSpPr>
          <p:spPr>
            <a:xfrm flipH="1">
              <a:off x="880084" y="1655632"/>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4"/>
            <p:cNvSpPr/>
            <p:nvPr/>
          </p:nvSpPr>
          <p:spPr>
            <a:xfrm flipH="1">
              <a:off x="880084" y="348310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19_1_1">
    <p:spTree>
      <p:nvGrpSpPr>
        <p:cNvPr id="1" name="Shape 367"/>
        <p:cNvGrpSpPr/>
        <p:nvPr/>
      </p:nvGrpSpPr>
      <p:grpSpPr>
        <a:xfrm>
          <a:off x="0" y="0"/>
          <a:ext cx="0" cy="0"/>
          <a:chOff x="0" y="0"/>
          <a:chExt cx="0" cy="0"/>
        </a:xfrm>
      </p:grpSpPr>
      <p:grpSp>
        <p:nvGrpSpPr>
          <p:cNvPr id="368" name="Google Shape;368;p35"/>
          <p:cNvGrpSpPr/>
          <p:nvPr/>
        </p:nvGrpSpPr>
        <p:grpSpPr>
          <a:xfrm>
            <a:off x="-11" y="11"/>
            <a:ext cx="10802338" cy="881275"/>
            <a:chOff x="-11" y="11"/>
            <a:chExt cx="10802338" cy="881275"/>
          </a:xfrm>
        </p:grpSpPr>
        <p:sp>
          <p:nvSpPr>
            <p:cNvPr id="369" name="Google Shape;369;p35"/>
            <p:cNvSpPr/>
            <p:nvPr/>
          </p:nvSpPr>
          <p:spPr>
            <a:xfrm rot="5400000" flipH="1">
              <a:off x="9532654" y="-388388"/>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5"/>
            <p:cNvSpPr/>
            <p:nvPr/>
          </p:nvSpPr>
          <p:spPr>
            <a:xfrm rot="5400000" flipH="1">
              <a:off x="7791098"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5"/>
            <p:cNvSpPr/>
            <p:nvPr/>
          </p:nvSpPr>
          <p:spPr>
            <a:xfrm rot="-5400000">
              <a:off x="596133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5"/>
            <p:cNvSpPr/>
            <p:nvPr/>
          </p:nvSpPr>
          <p:spPr>
            <a:xfrm rot="-5400000">
              <a:off x="413148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5"/>
            <p:cNvSpPr/>
            <p:nvPr/>
          </p:nvSpPr>
          <p:spPr>
            <a:xfrm rot="-5400000">
              <a:off x="230413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5"/>
            <p:cNvSpPr/>
            <p:nvPr/>
          </p:nvSpPr>
          <p:spPr>
            <a:xfrm rot="-5400000">
              <a:off x="47428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75900" y="445025"/>
            <a:ext cx="79923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1pPr>
            <a:lvl2pPr lvl="1">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2pPr>
            <a:lvl3pPr lvl="2">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3pPr>
            <a:lvl4pPr lvl="3">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4pPr>
            <a:lvl5pPr lvl="4">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5pPr>
            <a:lvl6pPr lvl="5">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6pPr>
            <a:lvl7pPr lvl="6">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7pPr>
            <a:lvl8pPr lvl="7">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8pPr>
            <a:lvl9pPr lvl="8">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575900" y="1152475"/>
            <a:ext cx="79923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Alef"/>
              <a:buChar char="●"/>
              <a:defRPr sz="1800">
                <a:solidFill>
                  <a:schemeClr val="dk2"/>
                </a:solidFill>
                <a:latin typeface="Alef"/>
                <a:ea typeface="Alef"/>
                <a:cs typeface="Alef"/>
                <a:sym typeface="Alef"/>
              </a:defRPr>
            </a:lvl1pPr>
            <a:lvl2pPr marL="914400" lvl="1"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2pPr>
            <a:lvl3pPr marL="1371600" lvl="2"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3pPr>
            <a:lvl4pPr marL="1828800" lvl="3"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4pPr>
            <a:lvl5pPr marL="2286000" lvl="4"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5pPr>
            <a:lvl6pPr marL="2743200" lvl="5"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6pPr>
            <a:lvl7pPr marL="3200400" lvl="6"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7pPr>
            <a:lvl8pPr marL="3657600" lvl="7"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8pPr>
            <a:lvl9pPr marL="4114800" lvl="8"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8" r:id="rId5"/>
    <p:sldLayoutId id="2147483659" r:id="rId6"/>
    <p:sldLayoutId id="2147483679" r:id="rId7"/>
    <p:sldLayoutId id="2147483680" r:id="rId8"/>
    <p:sldLayoutId id="214748368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84"/>
        <p:cNvGrpSpPr/>
        <p:nvPr/>
      </p:nvGrpSpPr>
      <p:grpSpPr>
        <a:xfrm>
          <a:off x="0" y="0"/>
          <a:ext cx="0" cy="0"/>
          <a:chOff x="0" y="0"/>
          <a:chExt cx="0" cy="0"/>
        </a:xfrm>
      </p:grpSpPr>
      <p:sp>
        <p:nvSpPr>
          <p:cNvPr id="385" name="Google Shape;385;p39"/>
          <p:cNvSpPr txBox="1">
            <a:spLocks noGrp="1"/>
          </p:cNvSpPr>
          <p:nvPr>
            <p:ph type="subTitle" idx="1"/>
          </p:nvPr>
        </p:nvSpPr>
        <p:spPr>
          <a:xfrm>
            <a:off x="1981675" y="4015464"/>
            <a:ext cx="5630400" cy="5106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rgbClr val="FFC703"/>
              </a:buClr>
              <a:buSzPts val="1100"/>
              <a:buFont typeface="Arial"/>
              <a:buNone/>
            </a:pPr>
            <a:r>
              <a:rPr lang="fr-FR" dirty="0" smtClean="0"/>
              <a:t>Jean-François Clément</a:t>
            </a:r>
            <a:endParaRPr dirty="0"/>
          </a:p>
        </p:txBody>
      </p:sp>
      <p:sp>
        <p:nvSpPr>
          <p:cNvPr id="386" name="Google Shape;386;p39"/>
          <p:cNvSpPr txBox="1">
            <a:spLocks noGrp="1"/>
          </p:cNvSpPr>
          <p:nvPr>
            <p:ph type="ctrTitle"/>
          </p:nvPr>
        </p:nvSpPr>
        <p:spPr>
          <a:xfrm>
            <a:off x="1894404" y="281215"/>
            <a:ext cx="5284729" cy="346422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smtClean="0"/>
              <a:t>Le choix de l’islam radical, crise d’adolescence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813217" y="1594289"/>
            <a:ext cx="4253644" cy="3071311"/>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r-FR" dirty="0" smtClean="0"/>
              <a:t>Cela correspond pour l’âge</a:t>
            </a:r>
          </a:p>
          <a:p>
            <a:pPr marL="0" lvl="0" indent="0" algn="r" rtl="0">
              <a:spcBef>
                <a:spcPts val="0"/>
              </a:spcBef>
              <a:spcAft>
                <a:spcPts val="0"/>
              </a:spcAft>
              <a:buNone/>
            </a:pPr>
            <a:r>
              <a:rPr lang="fr-FR" dirty="0" smtClean="0"/>
              <a:t>Cela correspond aussi pour les motivations</a:t>
            </a:r>
          </a:p>
          <a:p>
            <a:pPr marL="0" lvl="0" indent="0" algn="r" rtl="0">
              <a:spcBef>
                <a:spcPts val="0"/>
              </a:spcBef>
              <a:spcAft>
                <a:spcPts val="0"/>
              </a:spcAft>
              <a:buNone/>
            </a:pPr>
            <a:r>
              <a:rPr lang="fr-FR" dirty="0" smtClean="0"/>
              <a:t>Les jeunes radicalisés n’attaquent pas seulement des ennemis étrangers ou des politiciens de leurs pays.</a:t>
            </a:r>
          </a:p>
          <a:p>
            <a:pPr marL="0" lvl="0" indent="0" algn="r" rtl="0">
              <a:spcBef>
                <a:spcPts val="0"/>
              </a:spcBef>
              <a:spcAft>
                <a:spcPts val="0"/>
              </a:spcAft>
              <a:buNone/>
            </a:pPr>
            <a:r>
              <a:rPr lang="fr-FR" dirty="0" smtClean="0"/>
              <a:t>Ils s’en prennent d’abord à leurs parents considérés comme illettrés, ignares, incapables de lire le Coran alors qu’eux sont souvent la première génération à pouvoir le faire.</a:t>
            </a:r>
          </a:p>
          <a:p>
            <a:pPr marL="0" lvl="0" indent="0" algn="r" rtl="0">
              <a:spcBef>
                <a:spcPts val="0"/>
              </a:spcBef>
              <a:spcAft>
                <a:spcPts val="0"/>
              </a:spcAft>
              <a:buNone/>
            </a:pPr>
            <a:r>
              <a:rPr lang="fr-FR" dirty="0" smtClean="0"/>
              <a:t>Ils doivent donc tuer la figure du père comme l’a fait </a:t>
            </a:r>
            <a:r>
              <a:rPr lang="fr-FR" dirty="0" err="1" smtClean="0"/>
              <a:t>Oedipe</a:t>
            </a:r>
            <a:r>
              <a:rPr lang="fr-FR" dirty="0" smtClean="0"/>
              <a:t>. </a:t>
            </a:r>
            <a:endParaRPr dirty="0"/>
          </a:p>
        </p:txBody>
      </p:sp>
      <p:sp>
        <p:nvSpPr>
          <p:cNvPr id="433" name="Google Shape;433;p44"/>
          <p:cNvSpPr txBox="1">
            <a:spLocks noGrp="1"/>
          </p:cNvSpPr>
          <p:nvPr>
            <p:ph type="title"/>
          </p:nvPr>
        </p:nvSpPr>
        <p:spPr>
          <a:xfrm>
            <a:off x="671952" y="479478"/>
            <a:ext cx="4594800" cy="790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dirty="0" smtClean="0"/>
              <a:t>Les justifications</a:t>
            </a:r>
            <a:endParaRPr dirty="0"/>
          </a:p>
        </p:txBody>
      </p:sp>
      <p:pic>
        <p:nvPicPr>
          <p:cNvPr id="2" name="Image 1" descr="Capture d’écran 2023-09-14 à 23.44.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3078" y="0"/>
            <a:ext cx="3620922" cy="5143500"/>
          </a:xfrm>
          <a:prstGeom prst="rect">
            <a:avLst/>
          </a:prstGeom>
        </p:spPr>
      </p:pic>
    </p:spTree>
    <p:extLst>
      <p:ext uri="{BB962C8B-B14F-4D97-AF65-F5344CB8AC3E}">
        <p14:creationId xmlns:p14="http://schemas.microsoft.com/office/powerpoint/2010/main" val="4089272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259174" y="1594289"/>
            <a:ext cx="4807687" cy="3071311"/>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r-FR" dirty="0" smtClean="0"/>
              <a:t>Si les parents, calmes et résignés, pratiquaient un islam ordinaire qui ne posait aucun problème, les enfants, qui sont les premiers à se faire une opinion de l’islam originel, vont devenir, par rapport à ces musulmans, des </a:t>
            </a:r>
            <a:r>
              <a:rPr lang="fr-FR" dirty="0" err="1" smtClean="0"/>
              <a:t>surmusulmans</a:t>
            </a:r>
            <a:r>
              <a:rPr lang="fr-FR" dirty="0" smtClean="0"/>
              <a:t> totalement religieux qui montreront leur puissance en donnant symboliquement ou réellement la mort, voire en se sacrifiant eux-mêmes et en devenant martyre comme Œdipe s’est crevé les yeux après avoir assassiné son père.</a:t>
            </a:r>
          </a:p>
          <a:p>
            <a:pPr marL="0" lvl="0" indent="0" algn="r" rtl="0">
              <a:spcBef>
                <a:spcPts val="0"/>
              </a:spcBef>
              <a:spcAft>
                <a:spcPts val="0"/>
              </a:spcAft>
              <a:buNone/>
            </a:pPr>
            <a:r>
              <a:rPr lang="fr-FR" dirty="0" smtClean="0"/>
              <a:t>Telle est la lecture du psychanalyste Fathi </a:t>
            </a:r>
            <a:r>
              <a:rPr lang="fr-FR" dirty="0" err="1" smtClean="0"/>
              <a:t>Benslama</a:t>
            </a:r>
            <a:r>
              <a:rPr lang="fr-FR" dirty="0" smtClean="0"/>
              <a:t>. </a:t>
            </a:r>
            <a:endParaRPr dirty="0"/>
          </a:p>
        </p:txBody>
      </p:sp>
      <p:sp>
        <p:nvSpPr>
          <p:cNvPr id="433" name="Google Shape;433;p44"/>
          <p:cNvSpPr txBox="1">
            <a:spLocks noGrp="1"/>
          </p:cNvSpPr>
          <p:nvPr>
            <p:ph type="title"/>
          </p:nvPr>
        </p:nvSpPr>
        <p:spPr>
          <a:xfrm>
            <a:off x="335026" y="479478"/>
            <a:ext cx="4594800" cy="790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dirty="0" smtClean="0"/>
              <a:t>Le </a:t>
            </a:r>
            <a:r>
              <a:rPr lang="fr-FR" dirty="0" err="1" smtClean="0"/>
              <a:t>surmusulman</a:t>
            </a:r>
            <a:endParaRPr dirty="0"/>
          </a:p>
        </p:txBody>
      </p:sp>
      <p:pic>
        <p:nvPicPr>
          <p:cNvPr id="3" name="Image 2" descr="Capture d’écran 2023-09-15 à 00.14.4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5141" y="0"/>
            <a:ext cx="3938859" cy="5143500"/>
          </a:xfrm>
          <a:prstGeom prst="rect">
            <a:avLst/>
          </a:prstGeom>
        </p:spPr>
      </p:pic>
    </p:spTree>
    <p:extLst>
      <p:ext uri="{BB962C8B-B14F-4D97-AF65-F5344CB8AC3E}">
        <p14:creationId xmlns:p14="http://schemas.microsoft.com/office/powerpoint/2010/main" val="2843469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259174" y="1348049"/>
            <a:ext cx="4807687" cy="3071311"/>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r-FR" dirty="0" smtClean="0"/>
              <a:t>. </a:t>
            </a:r>
            <a:endParaRPr dirty="0"/>
          </a:p>
        </p:txBody>
      </p:sp>
      <p:sp>
        <p:nvSpPr>
          <p:cNvPr id="433" name="Google Shape;433;p44"/>
          <p:cNvSpPr txBox="1">
            <a:spLocks noGrp="1"/>
          </p:cNvSpPr>
          <p:nvPr>
            <p:ph type="title"/>
          </p:nvPr>
        </p:nvSpPr>
        <p:spPr>
          <a:xfrm>
            <a:off x="335026" y="479478"/>
            <a:ext cx="4594800" cy="790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dirty="0" smtClean="0"/>
              <a:t>Le </a:t>
            </a:r>
            <a:r>
              <a:rPr lang="fr-FR" dirty="0" err="1" smtClean="0"/>
              <a:t>surmusulman</a:t>
            </a:r>
            <a:endParaRPr dirty="0"/>
          </a:p>
        </p:txBody>
      </p:sp>
      <p:sp>
        <p:nvSpPr>
          <p:cNvPr id="2" name="ZoneTexte 1"/>
          <p:cNvSpPr txBox="1"/>
          <p:nvPr/>
        </p:nvSpPr>
        <p:spPr>
          <a:xfrm>
            <a:off x="272133" y="1347841"/>
            <a:ext cx="5572253" cy="3323987"/>
          </a:xfrm>
          <a:prstGeom prst="rect">
            <a:avLst/>
          </a:prstGeom>
          <a:noFill/>
        </p:spPr>
        <p:txBody>
          <a:bodyPr wrap="square" rtlCol="0">
            <a:spAutoFit/>
          </a:bodyPr>
          <a:lstStyle/>
          <a:p>
            <a:r>
              <a:rPr lang="fr-FR" dirty="0" smtClean="0">
                <a:solidFill>
                  <a:srgbClr val="FFFFFF"/>
                </a:solidFill>
              </a:rPr>
              <a:t>Le </a:t>
            </a:r>
            <a:r>
              <a:rPr lang="fr-FR" dirty="0" err="1" smtClean="0">
                <a:solidFill>
                  <a:srgbClr val="FFFFFF"/>
                </a:solidFill>
              </a:rPr>
              <a:t>surmusulman</a:t>
            </a:r>
            <a:r>
              <a:rPr lang="fr-FR" dirty="0" smtClean="0">
                <a:solidFill>
                  <a:srgbClr val="FFFFFF"/>
                </a:solidFill>
              </a:rPr>
              <a:t> est </a:t>
            </a:r>
            <a:r>
              <a:rPr lang="fr-FR" dirty="0">
                <a:solidFill>
                  <a:srgbClr val="FFFFFF"/>
                </a:solidFill>
              </a:rPr>
              <a:t>musulman imprégné par l’islamisme, hanté par la culpabilité de n’être « pas assez musulman » et par le </a:t>
            </a:r>
            <a:r>
              <a:rPr lang="fr-FR" dirty="0" smtClean="0">
                <a:solidFill>
                  <a:srgbClr val="FFFFFF"/>
                </a:solidFill>
              </a:rPr>
              <a:t>sacrifice. Tout vient d’une culpabilité </a:t>
            </a:r>
            <a:r>
              <a:rPr lang="fr-FR" dirty="0">
                <a:solidFill>
                  <a:srgbClr val="FFFFFF"/>
                </a:solidFill>
              </a:rPr>
              <a:t>profonde par rapport à la religion</a:t>
            </a:r>
            <a:r>
              <a:rPr lang="fr-FR" dirty="0">
                <a:solidFill>
                  <a:srgbClr val="FFFFFF"/>
                </a:solidFill>
              </a:rPr>
              <a:t> </a:t>
            </a:r>
            <a:r>
              <a:rPr lang="fr-FR" dirty="0" smtClean="0">
                <a:solidFill>
                  <a:srgbClr val="FFFFFF"/>
                </a:solidFill>
              </a:rPr>
              <a:t>qui n’a pas été transmise par des parents soucieux de s’intégrer.</a:t>
            </a:r>
          </a:p>
          <a:p>
            <a:r>
              <a:rPr lang="fr-FR" dirty="0">
                <a:solidFill>
                  <a:srgbClr val="FFFFFF"/>
                </a:solidFill>
              </a:rPr>
              <a:t>C</a:t>
            </a:r>
            <a:r>
              <a:rPr lang="fr-FR" dirty="0" smtClean="0">
                <a:solidFill>
                  <a:srgbClr val="FFFFFF"/>
                </a:solidFill>
              </a:rPr>
              <a:t>onfrontés </a:t>
            </a:r>
            <a:r>
              <a:rPr lang="fr-FR" dirty="0">
                <a:solidFill>
                  <a:srgbClr val="FFFFFF"/>
                </a:solidFill>
              </a:rPr>
              <a:t>à une sorte d’exigence intérieure mais également aux harcèlements des prédicateurs les accusant des pires crimes </a:t>
            </a:r>
            <a:r>
              <a:rPr lang="fr-FR" dirty="0" smtClean="0">
                <a:solidFill>
                  <a:srgbClr val="FFFFFF"/>
                </a:solidFill>
              </a:rPr>
              <a:t>moraux, ils produisirent des </a:t>
            </a:r>
            <a:r>
              <a:rPr lang="fr-FR" dirty="0">
                <a:solidFill>
                  <a:srgbClr val="FFFFFF"/>
                </a:solidFill>
              </a:rPr>
              <a:t>processus d’affirmation identitaires par la </a:t>
            </a:r>
            <a:r>
              <a:rPr lang="fr-FR" dirty="0" smtClean="0">
                <a:solidFill>
                  <a:srgbClr val="FFFFFF"/>
                </a:solidFill>
              </a:rPr>
              <a:t>religion. </a:t>
            </a:r>
            <a:r>
              <a:rPr lang="fr-FR" dirty="0">
                <a:solidFill>
                  <a:srgbClr val="FFFFFF"/>
                </a:solidFill>
              </a:rPr>
              <a:t>il s’agissait de dépasser leur sentiment de </a:t>
            </a:r>
            <a:r>
              <a:rPr lang="fr-FR" dirty="0" smtClean="0">
                <a:solidFill>
                  <a:srgbClr val="FFFFFF"/>
                </a:solidFill>
              </a:rPr>
              <a:t>honte ou de culpabilité </a:t>
            </a:r>
            <a:r>
              <a:rPr lang="fr-FR" dirty="0">
                <a:solidFill>
                  <a:srgbClr val="FFFFFF"/>
                </a:solidFill>
              </a:rPr>
              <a:t>en s’identifiant au musulman exemplaire, le Prophète, et en devenant plus musulmans que ne l’étaient leurs </a:t>
            </a:r>
            <a:r>
              <a:rPr lang="fr-FR" dirty="0" smtClean="0">
                <a:solidFill>
                  <a:srgbClr val="FFFFFF"/>
                </a:solidFill>
              </a:rPr>
              <a:t>parents pratiquant un islam fondé sur l’humilité ou la soumission et la paix (</a:t>
            </a:r>
            <a:r>
              <a:rPr lang="fr-FR" dirty="0" err="1" smtClean="0">
                <a:solidFill>
                  <a:srgbClr val="FFFFFF"/>
                </a:solidFill>
              </a:rPr>
              <a:t>muslim</a:t>
            </a:r>
            <a:r>
              <a:rPr lang="fr-FR" dirty="0" smtClean="0">
                <a:solidFill>
                  <a:srgbClr val="FFFFFF"/>
                </a:solidFill>
              </a:rPr>
              <a:t>).</a:t>
            </a:r>
          </a:p>
          <a:p>
            <a:r>
              <a:rPr lang="fr-FR" dirty="0" smtClean="0">
                <a:solidFill>
                  <a:srgbClr val="FFFFFF"/>
                </a:solidFill>
              </a:rPr>
              <a:t>Le </a:t>
            </a:r>
            <a:r>
              <a:rPr lang="fr-FR" dirty="0" err="1" smtClean="0">
                <a:solidFill>
                  <a:srgbClr val="FFFFFF"/>
                </a:solidFill>
              </a:rPr>
              <a:t>surmusulman</a:t>
            </a:r>
            <a:r>
              <a:rPr lang="fr-FR" dirty="0" smtClean="0">
                <a:solidFill>
                  <a:srgbClr val="FFFFFF"/>
                </a:solidFill>
              </a:rPr>
              <a:t> affiche sa foi dans l’espace public par ses habits, voire des prières dans la rue. Ce sont là des sympt</a:t>
            </a:r>
            <a:r>
              <a:rPr lang="fr-FR" dirty="0" smtClean="0">
                <a:solidFill>
                  <a:srgbClr val="FFFFFF"/>
                </a:solidFill>
              </a:rPr>
              <a:t>ômes liés au désespoir.</a:t>
            </a:r>
            <a:r>
              <a:rPr lang="fr-FR" dirty="0" smtClean="0">
                <a:solidFill>
                  <a:srgbClr val="FFFFFF"/>
                </a:solidFill>
              </a:rPr>
              <a:t> Le </a:t>
            </a:r>
            <a:r>
              <a:rPr lang="fr-FR" dirty="0" err="1" smtClean="0">
                <a:solidFill>
                  <a:srgbClr val="FFFFFF"/>
                </a:solidFill>
              </a:rPr>
              <a:t>salafiste</a:t>
            </a:r>
            <a:r>
              <a:rPr lang="fr-FR" dirty="0" smtClean="0">
                <a:solidFill>
                  <a:srgbClr val="FFFFFF"/>
                </a:solidFill>
              </a:rPr>
              <a:t> devient </a:t>
            </a:r>
            <a:r>
              <a:rPr lang="fr-FR" dirty="0" err="1" smtClean="0">
                <a:solidFill>
                  <a:srgbClr val="FFFFFF"/>
                </a:solidFill>
              </a:rPr>
              <a:t>takfiriste</a:t>
            </a:r>
            <a:r>
              <a:rPr lang="fr-FR" dirty="0" smtClean="0">
                <a:solidFill>
                  <a:srgbClr val="FFFFFF"/>
                </a:solidFill>
              </a:rPr>
              <a:t> ou </a:t>
            </a:r>
            <a:r>
              <a:rPr lang="fr-FR" dirty="0" err="1" smtClean="0">
                <a:solidFill>
                  <a:srgbClr val="FFFFFF"/>
                </a:solidFill>
              </a:rPr>
              <a:t>jihadiste</a:t>
            </a:r>
            <a:r>
              <a:rPr lang="fr-FR" dirty="0" smtClean="0">
                <a:solidFill>
                  <a:srgbClr val="FFFFFF"/>
                </a:solidFill>
              </a:rPr>
              <a:t>.</a:t>
            </a:r>
            <a:endParaRPr lang="fr-FR" dirty="0">
              <a:solidFill>
                <a:srgbClr val="FFFFFF"/>
              </a:solidFill>
            </a:endParaRPr>
          </a:p>
        </p:txBody>
      </p:sp>
      <p:pic>
        <p:nvPicPr>
          <p:cNvPr id="5" name="Image 4" descr="La-Psychanalyse-a-l-epreuve-de-l-Islam.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6727" y="0"/>
            <a:ext cx="3117273" cy="5143500"/>
          </a:xfrm>
          <a:prstGeom prst="rect">
            <a:avLst/>
          </a:prstGeom>
        </p:spPr>
      </p:pic>
    </p:spTree>
    <p:extLst>
      <p:ext uri="{BB962C8B-B14F-4D97-AF65-F5344CB8AC3E}">
        <p14:creationId xmlns:p14="http://schemas.microsoft.com/office/powerpoint/2010/main" val="1337092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259174" y="1348049"/>
            <a:ext cx="4807687" cy="3071311"/>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r-FR" dirty="0" smtClean="0"/>
              <a:t>. </a:t>
            </a:r>
            <a:endParaRPr dirty="0"/>
          </a:p>
        </p:txBody>
      </p:sp>
      <p:sp>
        <p:nvSpPr>
          <p:cNvPr id="433" name="Google Shape;433;p44"/>
          <p:cNvSpPr txBox="1">
            <a:spLocks noGrp="1"/>
          </p:cNvSpPr>
          <p:nvPr>
            <p:ph type="title"/>
          </p:nvPr>
        </p:nvSpPr>
        <p:spPr>
          <a:xfrm>
            <a:off x="335026" y="298038"/>
            <a:ext cx="4594800" cy="790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dirty="0" smtClean="0"/>
              <a:t>Le </a:t>
            </a:r>
            <a:r>
              <a:rPr lang="fr-FR" dirty="0" err="1" smtClean="0"/>
              <a:t>surmusulman</a:t>
            </a:r>
            <a:endParaRPr dirty="0"/>
          </a:p>
        </p:txBody>
      </p:sp>
      <p:sp>
        <p:nvSpPr>
          <p:cNvPr id="2" name="ZoneTexte 1"/>
          <p:cNvSpPr txBox="1"/>
          <p:nvPr/>
        </p:nvSpPr>
        <p:spPr>
          <a:xfrm>
            <a:off x="272133" y="1140481"/>
            <a:ext cx="5494499" cy="3754874"/>
          </a:xfrm>
          <a:prstGeom prst="rect">
            <a:avLst/>
          </a:prstGeom>
          <a:noFill/>
        </p:spPr>
        <p:txBody>
          <a:bodyPr wrap="square" rtlCol="0">
            <a:spAutoFit/>
          </a:bodyPr>
          <a:lstStyle/>
          <a:p>
            <a:r>
              <a:rPr lang="fr-FR" dirty="0" smtClean="0">
                <a:solidFill>
                  <a:srgbClr val="FFFFFF"/>
                </a:solidFill>
              </a:rPr>
              <a:t>Le </a:t>
            </a:r>
            <a:r>
              <a:rPr lang="fr-FR" dirty="0" err="1" smtClean="0">
                <a:solidFill>
                  <a:srgbClr val="FFFFFF"/>
                </a:solidFill>
              </a:rPr>
              <a:t>surmusulman</a:t>
            </a:r>
            <a:r>
              <a:rPr lang="fr-FR" dirty="0" smtClean="0">
                <a:solidFill>
                  <a:srgbClr val="FFFFFF"/>
                </a:solidFill>
              </a:rPr>
              <a:t> résulte de la destruction de l’islam traditionnel par la modernité. Il est indice de sécularisation et de disparition de l’islam ancien.</a:t>
            </a:r>
          </a:p>
          <a:p>
            <a:r>
              <a:rPr lang="fr-FR" dirty="0" smtClean="0">
                <a:solidFill>
                  <a:srgbClr val="FFFFFF"/>
                </a:solidFill>
              </a:rPr>
              <a:t>En ce sens, il est le symbole de l’intégration aux valeurs occidentales puisque le complexe d’Œdipe n’existait pas dans les sociétés musulmanes où le rapport principal se construisait par rapport à la mère et non par rapport d’un père à assassiner symboliquement.</a:t>
            </a:r>
          </a:p>
          <a:p>
            <a:r>
              <a:rPr lang="fr-FR" dirty="0" smtClean="0">
                <a:solidFill>
                  <a:srgbClr val="FFFFFF"/>
                </a:solidFill>
              </a:rPr>
              <a:t>A la différence des évangélistes américains ou des adolescents européens en crise, les </a:t>
            </a:r>
            <a:r>
              <a:rPr lang="fr-FR" dirty="0" err="1" smtClean="0">
                <a:solidFill>
                  <a:srgbClr val="FFFFFF"/>
                </a:solidFill>
              </a:rPr>
              <a:t>surmusulmans</a:t>
            </a:r>
            <a:r>
              <a:rPr lang="fr-FR" dirty="0" smtClean="0">
                <a:solidFill>
                  <a:srgbClr val="FFFFFF"/>
                </a:solidFill>
              </a:rPr>
              <a:t> ont été armés par l’Arabie saoudite, par les Etats-Unis et par les pays du Golfe. Cela a permis une mutation dans l’islamisme apparu dans les années 1930 en Egypte. Car l’ennemi du </a:t>
            </a:r>
            <a:r>
              <a:rPr lang="fr-FR" dirty="0" err="1" smtClean="0">
                <a:solidFill>
                  <a:srgbClr val="FFFFFF"/>
                </a:solidFill>
              </a:rPr>
              <a:t>surmusulman</a:t>
            </a:r>
            <a:r>
              <a:rPr lang="fr-FR" dirty="0" smtClean="0">
                <a:solidFill>
                  <a:srgbClr val="FFFFFF"/>
                </a:solidFill>
              </a:rPr>
              <a:t>, c’est le musulman. L’enracinement terrestre par le père est éliminé au profit de l’enracinement par le ciel. L’islam politique repose donc sur une utopie antipolitique où la religion dominerait le politique, le droit musulman étant supérieur au droit usuel.</a:t>
            </a:r>
            <a:endParaRPr lang="fr-FR" dirty="0">
              <a:solidFill>
                <a:srgbClr val="FFFFFF"/>
              </a:solidFill>
            </a:endParaRPr>
          </a:p>
        </p:txBody>
      </p:sp>
      <p:pic>
        <p:nvPicPr>
          <p:cNvPr id="4" name="Image 3" descr="Capture d’écran 2023-09-15 à 08.40.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5853" y="972000"/>
            <a:ext cx="3378148" cy="3641760"/>
          </a:xfrm>
          <a:prstGeom prst="rect">
            <a:avLst/>
          </a:prstGeom>
        </p:spPr>
      </p:pic>
    </p:spTree>
    <p:extLst>
      <p:ext uri="{BB962C8B-B14F-4D97-AF65-F5344CB8AC3E}">
        <p14:creationId xmlns:p14="http://schemas.microsoft.com/office/powerpoint/2010/main" val="2595099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401719" y="1594289"/>
            <a:ext cx="4807687" cy="3071311"/>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r-FR" dirty="0" smtClean="0"/>
              <a:t>. </a:t>
            </a:r>
            <a:endParaRPr dirty="0"/>
          </a:p>
        </p:txBody>
      </p:sp>
      <p:sp>
        <p:nvSpPr>
          <p:cNvPr id="433" name="Google Shape;433;p44"/>
          <p:cNvSpPr txBox="1">
            <a:spLocks noGrp="1"/>
          </p:cNvSpPr>
          <p:nvPr>
            <p:ph type="title"/>
          </p:nvPr>
        </p:nvSpPr>
        <p:spPr>
          <a:xfrm>
            <a:off x="335026" y="479478"/>
            <a:ext cx="4926216" cy="790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dirty="0" smtClean="0"/>
              <a:t>La </a:t>
            </a:r>
            <a:r>
              <a:rPr lang="fr-FR" dirty="0" err="1" smtClean="0"/>
              <a:t>surmusulmane</a:t>
            </a:r>
            <a:endParaRPr dirty="0"/>
          </a:p>
        </p:txBody>
      </p:sp>
      <p:sp>
        <p:nvSpPr>
          <p:cNvPr id="3" name="Rectangle 2"/>
          <p:cNvSpPr/>
          <p:nvPr/>
        </p:nvSpPr>
        <p:spPr>
          <a:xfrm>
            <a:off x="614325" y="1478328"/>
            <a:ext cx="6227882" cy="3308599"/>
          </a:xfrm>
          <a:prstGeom prst="rect">
            <a:avLst/>
          </a:prstGeom>
        </p:spPr>
        <p:txBody>
          <a:bodyPr wrap="square">
            <a:spAutoFit/>
          </a:bodyPr>
          <a:lstStyle/>
          <a:p>
            <a:r>
              <a:rPr lang="fr-FR" dirty="0" smtClean="0">
                <a:solidFill>
                  <a:srgbClr val="FFFFFF"/>
                </a:solidFill>
              </a:rPr>
              <a:t>De m</a:t>
            </a:r>
            <a:r>
              <a:rPr lang="fr-FR" dirty="0" smtClean="0">
                <a:solidFill>
                  <a:srgbClr val="FFFFFF"/>
                </a:solidFill>
              </a:rPr>
              <a:t>ême, l</a:t>
            </a:r>
            <a:r>
              <a:rPr lang="fr-FR" dirty="0" smtClean="0">
                <a:solidFill>
                  <a:srgbClr val="FFFFFF"/>
                </a:solidFill>
              </a:rPr>
              <a:t>es </a:t>
            </a:r>
            <a:r>
              <a:rPr lang="fr-FR" dirty="0">
                <a:solidFill>
                  <a:srgbClr val="FFFFFF"/>
                </a:solidFill>
              </a:rPr>
              <a:t>femmes sont donc souvent accusées, directement ou pas, d’introduire la dislocation de la communauté musulmane, d’où la culpabilité particulière qu’on leur fait porter. C’est l’une des raisons pour lesquelles certaines peuvent être preneuses de la proposition du voile et être tentées de se tourner vers un modèle de féminité </a:t>
            </a:r>
            <a:r>
              <a:rPr lang="fr-FR" dirty="0" smtClean="0">
                <a:solidFill>
                  <a:srgbClr val="FFFFFF"/>
                </a:solidFill>
              </a:rPr>
              <a:t>déclaré « ultra</a:t>
            </a:r>
            <a:r>
              <a:rPr lang="fr-FR" dirty="0">
                <a:solidFill>
                  <a:srgbClr val="FFFFFF"/>
                </a:solidFill>
              </a:rPr>
              <a:t>-</a:t>
            </a:r>
            <a:r>
              <a:rPr lang="fr-FR" dirty="0" smtClean="0">
                <a:solidFill>
                  <a:srgbClr val="FFFFFF"/>
                </a:solidFill>
              </a:rPr>
              <a:t>traditionnel » alors qu’il est une nouveauté. Il est </a:t>
            </a:r>
            <a:r>
              <a:rPr lang="fr-FR" dirty="0">
                <a:solidFill>
                  <a:srgbClr val="FFFFFF"/>
                </a:solidFill>
              </a:rPr>
              <a:t>vu </a:t>
            </a:r>
            <a:r>
              <a:rPr lang="fr-FR" dirty="0" smtClean="0">
                <a:solidFill>
                  <a:srgbClr val="FFFFFF"/>
                </a:solidFill>
              </a:rPr>
              <a:t>par elles comme </a:t>
            </a:r>
            <a:r>
              <a:rPr lang="fr-FR" dirty="0">
                <a:solidFill>
                  <a:srgbClr val="FFFFFF"/>
                </a:solidFill>
              </a:rPr>
              <a:t>plus « rassurant », et allant souvent à l’encontre du modèle féminin de leur propre mère. </a:t>
            </a:r>
            <a:endParaRPr lang="fr-FR" dirty="0" smtClean="0">
              <a:solidFill>
                <a:srgbClr val="FFFFFF"/>
              </a:solidFill>
            </a:endParaRPr>
          </a:p>
          <a:p>
            <a:r>
              <a:rPr lang="fr-FR" dirty="0" smtClean="0">
                <a:solidFill>
                  <a:srgbClr val="FFFFFF"/>
                </a:solidFill>
              </a:rPr>
              <a:t>Leur révolte exprime le désarroi </a:t>
            </a:r>
            <a:r>
              <a:rPr lang="fr-FR" dirty="0">
                <a:solidFill>
                  <a:srgbClr val="FFFFFF"/>
                </a:solidFill>
              </a:rPr>
              <a:t>suscité par l’émancipation, et la difficulté à remplir tous les rôles (mère, amante, travailleuse…) que propose la modernité.</a:t>
            </a:r>
            <a:r>
              <a:rPr lang="fr-FR" dirty="0">
                <a:solidFill>
                  <a:srgbClr val="FFFFFF"/>
                </a:solidFill>
              </a:rPr>
              <a:t> </a:t>
            </a:r>
            <a:endParaRPr lang="fr-FR" dirty="0" smtClean="0">
              <a:solidFill>
                <a:srgbClr val="FFFFFF"/>
              </a:solidFill>
            </a:endParaRPr>
          </a:p>
          <a:p>
            <a:r>
              <a:rPr lang="fr-FR" dirty="0" smtClean="0">
                <a:solidFill>
                  <a:srgbClr val="FFFFFF"/>
                </a:solidFill>
              </a:rPr>
              <a:t>On a les exemples de </a:t>
            </a:r>
            <a:r>
              <a:rPr lang="fr-FR" dirty="0">
                <a:solidFill>
                  <a:srgbClr val="FFFFFF"/>
                </a:solidFill>
              </a:rPr>
              <a:t>Mohammed </a:t>
            </a:r>
            <a:r>
              <a:rPr lang="fr-FR" dirty="0" err="1" smtClean="0">
                <a:solidFill>
                  <a:srgbClr val="FFFFFF"/>
                </a:solidFill>
              </a:rPr>
              <a:t>Merah</a:t>
            </a:r>
            <a:r>
              <a:rPr lang="fr-FR" dirty="0">
                <a:solidFill>
                  <a:srgbClr val="FFFFFF"/>
                </a:solidFill>
              </a:rPr>
              <a:t> </a:t>
            </a:r>
            <a:r>
              <a:rPr lang="fr-FR" dirty="0" smtClean="0">
                <a:solidFill>
                  <a:srgbClr val="FFFFFF"/>
                </a:solidFill>
              </a:rPr>
              <a:t>dont la compagne </a:t>
            </a:r>
            <a:r>
              <a:rPr lang="fr-FR" dirty="0">
                <a:solidFill>
                  <a:srgbClr val="FFFFFF"/>
                </a:solidFill>
              </a:rPr>
              <a:t>n’était pas très loin de lui au moment où il </a:t>
            </a:r>
            <a:r>
              <a:rPr lang="fr-FR" dirty="0" smtClean="0">
                <a:solidFill>
                  <a:srgbClr val="FFFFFF"/>
                </a:solidFill>
              </a:rPr>
              <a:t>opérait. On pense </a:t>
            </a:r>
            <a:r>
              <a:rPr lang="fr-FR" dirty="0">
                <a:solidFill>
                  <a:srgbClr val="FFFFFF"/>
                </a:solidFill>
              </a:rPr>
              <a:t>aussi à Hayat </a:t>
            </a:r>
            <a:r>
              <a:rPr lang="fr-FR" dirty="0" err="1">
                <a:solidFill>
                  <a:srgbClr val="FFFFFF"/>
                </a:solidFill>
              </a:rPr>
              <a:t>Boumedienne</a:t>
            </a:r>
            <a:r>
              <a:rPr lang="fr-FR" dirty="0">
                <a:solidFill>
                  <a:srgbClr val="FFFFFF"/>
                </a:solidFill>
              </a:rPr>
              <a:t>, la compagne d’</a:t>
            </a:r>
            <a:r>
              <a:rPr lang="fr-FR" dirty="0" err="1">
                <a:solidFill>
                  <a:srgbClr val="FFFFFF"/>
                </a:solidFill>
              </a:rPr>
              <a:t>Amedy</a:t>
            </a:r>
            <a:r>
              <a:rPr lang="fr-FR" dirty="0">
                <a:solidFill>
                  <a:srgbClr val="FFFFFF"/>
                </a:solidFill>
              </a:rPr>
              <a:t> </a:t>
            </a:r>
            <a:r>
              <a:rPr lang="fr-FR" dirty="0" smtClean="0">
                <a:solidFill>
                  <a:srgbClr val="FFFFFF"/>
                </a:solidFill>
              </a:rPr>
              <a:t>Coulibaly </a:t>
            </a:r>
            <a:r>
              <a:rPr lang="fr-FR" dirty="0">
                <a:solidFill>
                  <a:srgbClr val="FFFFFF"/>
                </a:solidFill>
              </a:rPr>
              <a:t>ou à la cousine d’</a:t>
            </a:r>
            <a:r>
              <a:rPr lang="fr-FR" dirty="0" err="1">
                <a:solidFill>
                  <a:srgbClr val="FFFFFF"/>
                </a:solidFill>
              </a:rPr>
              <a:t>Abaaoud</a:t>
            </a:r>
            <a:r>
              <a:rPr lang="fr-FR" dirty="0">
                <a:solidFill>
                  <a:srgbClr val="FFFFFF"/>
                </a:solidFill>
              </a:rPr>
              <a:t>.</a:t>
            </a:r>
            <a:r>
              <a:rPr lang="fr-FR" dirty="0">
                <a:solidFill>
                  <a:srgbClr val="FFFFFF"/>
                </a:solidFill>
              </a:rPr>
              <a:t> </a:t>
            </a:r>
            <a:endParaRPr lang="fr-FR" dirty="0" smtClean="0">
              <a:solidFill>
                <a:srgbClr val="FFFFFF"/>
              </a:solidFill>
            </a:endParaRPr>
          </a:p>
          <a:p>
            <a:r>
              <a:rPr lang="fr-FR" dirty="0" smtClean="0">
                <a:solidFill>
                  <a:srgbClr val="FFFFFF"/>
                </a:solidFill>
              </a:rPr>
              <a:t>Cela peut m</a:t>
            </a:r>
            <a:r>
              <a:rPr lang="fr-FR" dirty="0" smtClean="0">
                <a:solidFill>
                  <a:srgbClr val="FFFFFF"/>
                </a:solidFill>
              </a:rPr>
              <a:t>ême toucher </a:t>
            </a:r>
            <a:r>
              <a:rPr lang="fr-FR" dirty="0" smtClean="0">
                <a:solidFill>
                  <a:srgbClr val="FFFFFF"/>
                </a:solidFill>
              </a:rPr>
              <a:t>des </a:t>
            </a:r>
            <a:r>
              <a:rPr lang="fr-FR" dirty="0">
                <a:solidFill>
                  <a:srgbClr val="FFFFFF"/>
                </a:solidFill>
              </a:rPr>
              <a:t>femmes occidentales qui se convertissent, en leur offrant une réponse à une liberté difficile à porter.</a:t>
            </a:r>
            <a:r>
              <a:rPr lang="fr-FR" dirty="0">
                <a:solidFill>
                  <a:srgbClr val="FFFFFF"/>
                </a:solidFill>
              </a:rPr>
              <a:t> </a:t>
            </a:r>
          </a:p>
        </p:txBody>
      </p:sp>
      <p:pic>
        <p:nvPicPr>
          <p:cNvPr id="4" name="Image 3" descr="Capture d’écran 2023-09-15 à 08.40.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6747" y="0"/>
            <a:ext cx="2457253" cy="3005100"/>
          </a:xfrm>
          <a:prstGeom prst="rect">
            <a:avLst/>
          </a:prstGeom>
        </p:spPr>
      </p:pic>
    </p:spTree>
    <p:extLst>
      <p:ext uri="{BB962C8B-B14F-4D97-AF65-F5344CB8AC3E}">
        <p14:creationId xmlns:p14="http://schemas.microsoft.com/office/powerpoint/2010/main" val="227736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3"/>
          <p:cNvSpPr/>
          <p:nvPr/>
        </p:nvSpPr>
        <p:spPr>
          <a:xfrm>
            <a:off x="2162550" y="995913"/>
            <a:ext cx="1707300" cy="1543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3"/>
          <p:cNvSpPr txBox="1">
            <a:spLocks noGrp="1"/>
          </p:cNvSpPr>
          <p:nvPr>
            <p:ph type="title"/>
          </p:nvPr>
        </p:nvSpPr>
        <p:spPr>
          <a:xfrm>
            <a:off x="2554985" y="2824078"/>
            <a:ext cx="6295824"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sz="4000" dirty="0" smtClean="0"/>
              <a:t>Il y a toutefois des raisons objectives de se révolter</a:t>
            </a:r>
            <a:endParaRPr sz="4000" dirty="0"/>
          </a:p>
        </p:txBody>
      </p:sp>
      <p:sp>
        <p:nvSpPr>
          <p:cNvPr id="427" name="Google Shape;427;p43"/>
          <p:cNvSpPr txBox="1">
            <a:spLocks noGrp="1"/>
          </p:cNvSpPr>
          <p:nvPr>
            <p:ph type="title" idx="2"/>
          </p:nvPr>
        </p:nvSpPr>
        <p:spPr>
          <a:xfrm>
            <a:off x="2503150" y="1254500"/>
            <a:ext cx="1952700" cy="105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0</a:t>
            </a:r>
            <a:r>
              <a:rPr lang="fr-FR" dirty="0" smtClean="0"/>
              <a:t>2</a:t>
            </a:r>
            <a:endParaRPr dirty="0"/>
          </a:p>
        </p:txBody>
      </p:sp>
    </p:spTree>
    <p:extLst>
      <p:ext uri="{BB962C8B-B14F-4D97-AF65-F5344CB8AC3E}">
        <p14:creationId xmlns:p14="http://schemas.microsoft.com/office/powerpoint/2010/main" val="2260064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259174" y="1348049"/>
            <a:ext cx="6621909" cy="3110191"/>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r-FR" dirty="0" smtClean="0"/>
              <a:t>. </a:t>
            </a:r>
            <a:endParaRPr dirty="0"/>
          </a:p>
        </p:txBody>
      </p:sp>
      <p:sp>
        <p:nvSpPr>
          <p:cNvPr id="433" name="Google Shape;433;p44"/>
          <p:cNvSpPr txBox="1">
            <a:spLocks noGrp="1"/>
          </p:cNvSpPr>
          <p:nvPr>
            <p:ph type="title"/>
          </p:nvPr>
        </p:nvSpPr>
        <p:spPr>
          <a:xfrm>
            <a:off x="335025" y="479478"/>
            <a:ext cx="6870025" cy="790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dirty="0" smtClean="0"/>
              <a:t>Estomper des sympt</a:t>
            </a:r>
            <a:r>
              <a:rPr lang="fr-FR" dirty="0" smtClean="0"/>
              <a:t>ômes de faiblesse</a:t>
            </a:r>
            <a:endParaRPr dirty="0"/>
          </a:p>
        </p:txBody>
      </p:sp>
      <p:sp>
        <p:nvSpPr>
          <p:cNvPr id="2" name="ZoneTexte 1"/>
          <p:cNvSpPr txBox="1"/>
          <p:nvPr/>
        </p:nvSpPr>
        <p:spPr>
          <a:xfrm>
            <a:off x="401720" y="1707748"/>
            <a:ext cx="3304475" cy="2893100"/>
          </a:xfrm>
          <a:prstGeom prst="rect">
            <a:avLst/>
          </a:prstGeom>
          <a:noFill/>
        </p:spPr>
        <p:txBody>
          <a:bodyPr wrap="square" rtlCol="0">
            <a:spAutoFit/>
          </a:bodyPr>
          <a:lstStyle/>
          <a:p>
            <a:r>
              <a:rPr lang="fr-FR" dirty="0" smtClean="0">
                <a:solidFill>
                  <a:srgbClr val="FFFFFF"/>
                </a:solidFill>
              </a:rPr>
              <a:t>Les </a:t>
            </a:r>
            <a:r>
              <a:rPr lang="fr-FR" dirty="0" err="1" smtClean="0">
                <a:solidFill>
                  <a:srgbClr val="FFFFFF"/>
                </a:solidFill>
              </a:rPr>
              <a:t>surmusulmans</a:t>
            </a:r>
            <a:r>
              <a:rPr lang="fr-FR" dirty="0" smtClean="0">
                <a:solidFill>
                  <a:srgbClr val="FFFFFF"/>
                </a:solidFill>
              </a:rPr>
              <a:t> sont psychologiquement en état de très grande faiblesse. Et ils ont de multiples raisons de se révolter :</a:t>
            </a:r>
          </a:p>
          <a:p>
            <a:endParaRPr lang="fr-FR" dirty="0" smtClean="0">
              <a:solidFill>
                <a:srgbClr val="FFFFFF"/>
              </a:solidFill>
            </a:endParaRPr>
          </a:p>
          <a:p>
            <a:pPr marL="285750" indent="-285750">
              <a:buFontTx/>
              <a:buChar char="-"/>
            </a:pPr>
            <a:r>
              <a:rPr lang="fr-FR" dirty="0" smtClean="0">
                <a:solidFill>
                  <a:srgbClr val="FFFFFF"/>
                </a:solidFill>
              </a:rPr>
              <a:t>- Enfants de divorcés</a:t>
            </a:r>
          </a:p>
          <a:p>
            <a:pPr marL="285750" indent="-285750">
              <a:buFontTx/>
              <a:buChar char="-"/>
            </a:pPr>
            <a:endParaRPr lang="fr-FR" dirty="0" smtClean="0">
              <a:solidFill>
                <a:srgbClr val="FFFFFF"/>
              </a:solidFill>
            </a:endParaRPr>
          </a:p>
          <a:p>
            <a:pPr marL="285750" indent="-285750">
              <a:buFontTx/>
              <a:buChar char="-"/>
            </a:pPr>
            <a:r>
              <a:rPr lang="fr-FR" dirty="0" smtClean="0">
                <a:solidFill>
                  <a:srgbClr val="FFFFFF"/>
                </a:solidFill>
              </a:rPr>
              <a:t>- Violence intrafamiliale</a:t>
            </a:r>
          </a:p>
          <a:p>
            <a:pPr marL="285750" indent="-285750">
              <a:buFontTx/>
              <a:buChar char="-"/>
            </a:pPr>
            <a:endParaRPr lang="fr-FR" dirty="0" smtClean="0">
              <a:solidFill>
                <a:srgbClr val="FFFFFF"/>
              </a:solidFill>
            </a:endParaRPr>
          </a:p>
          <a:p>
            <a:pPr marL="285750" indent="-285750">
              <a:buFontTx/>
              <a:buChar char="-"/>
            </a:pPr>
            <a:r>
              <a:rPr lang="fr-FR" dirty="0" smtClean="0">
                <a:solidFill>
                  <a:srgbClr val="FFFFFF"/>
                </a:solidFill>
              </a:rPr>
              <a:t>- Viols durant l’enfance</a:t>
            </a:r>
          </a:p>
          <a:p>
            <a:pPr marL="285750" indent="-285750">
              <a:buFontTx/>
              <a:buChar char="-"/>
            </a:pPr>
            <a:endParaRPr lang="fr-FR" dirty="0" smtClean="0">
              <a:solidFill>
                <a:srgbClr val="FFFFFF"/>
              </a:solidFill>
            </a:endParaRPr>
          </a:p>
          <a:p>
            <a:pPr marL="285750" indent="-285750">
              <a:buFontTx/>
              <a:buChar char="-"/>
            </a:pPr>
            <a:r>
              <a:rPr lang="fr-FR" dirty="0" smtClean="0">
                <a:solidFill>
                  <a:srgbClr val="FFFFFF"/>
                </a:solidFill>
              </a:rPr>
              <a:t>- stigmatisation sociale</a:t>
            </a:r>
          </a:p>
          <a:p>
            <a:endParaRPr lang="fr-FR" dirty="0">
              <a:solidFill>
                <a:srgbClr val="FFFFFF"/>
              </a:solidFill>
            </a:endParaRPr>
          </a:p>
        </p:txBody>
      </p:sp>
      <p:pic>
        <p:nvPicPr>
          <p:cNvPr id="3" name="Image 2" descr="Capture d’écran 2023-09-15 à 08.32.3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2619" y="1715720"/>
            <a:ext cx="2431381" cy="3427779"/>
          </a:xfrm>
          <a:prstGeom prst="rect">
            <a:avLst/>
          </a:prstGeom>
        </p:spPr>
      </p:pic>
      <p:pic>
        <p:nvPicPr>
          <p:cNvPr id="4" name="Image 3" descr="Capture d’écran 2023-09-15 à 08.33.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3911" y="1735670"/>
            <a:ext cx="2640955" cy="3407830"/>
          </a:xfrm>
          <a:prstGeom prst="rect">
            <a:avLst/>
          </a:prstGeom>
        </p:spPr>
      </p:pic>
    </p:spTree>
    <p:extLst>
      <p:ext uri="{BB962C8B-B14F-4D97-AF65-F5344CB8AC3E}">
        <p14:creationId xmlns:p14="http://schemas.microsoft.com/office/powerpoint/2010/main" val="3931710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541083" y="1853489"/>
            <a:ext cx="4266604" cy="2190031"/>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r-FR" dirty="0" smtClean="0"/>
              <a:t>La révolte violente poursuit la violence intrafamiliale exercée sur les enfants pendant leur petite enfance</a:t>
            </a:r>
          </a:p>
          <a:p>
            <a:pPr marL="0" lvl="0" indent="0" algn="r" rtl="0">
              <a:spcBef>
                <a:spcPts val="0"/>
              </a:spcBef>
              <a:spcAft>
                <a:spcPts val="0"/>
              </a:spcAft>
              <a:buNone/>
            </a:pPr>
            <a:r>
              <a:rPr lang="fr-FR" dirty="0" smtClean="0"/>
              <a:t>Il y a continuité avec la volonté de terroriser ensuite d’autres personnes après une rupture intrafamiliale dirigé contre le patriarche et le choix de l’exil. </a:t>
            </a:r>
            <a:endParaRPr dirty="0"/>
          </a:p>
        </p:txBody>
      </p:sp>
      <p:sp>
        <p:nvSpPr>
          <p:cNvPr id="433" name="Google Shape;433;p44"/>
          <p:cNvSpPr txBox="1">
            <a:spLocks noGrp="1"/>
          </p:cNvSpPr>
          <p:nvPr>
            <p:ph type="title"/>
          </p:nvPr>
        </p:nvSpPr>
        <p:spPr>
          <a:xfrm>
            <a:off x="205438" y="466518"/>
            <a:ext cx="4594800" cy="790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dirty="0" smtClean="0"/>
              <a:t>Les pères brutaux</a:t>
            </a:r>
            <a:endParaRPr dirty="0"/>
          </a:p>
        </p:txBody>
      </p:sp>
      <p:pic>
        <p:nvPicPr>
          <p:cNvPr id="4" name="Image 3" descr="Capture d’écran 2023-09-15 à 08.55.5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3859" y="0"/>
            <a:ext cx="3940141" cy="5143500"/>
          </a:xfrm>
          <a:prstGeom prst="rect">
            <a:avLst/>
          </a:prstGeom>
        </p:spPr>
      </p:pic>
    </p:spTree>
    <p:extLst>
      <p:ext uri="{BB962C8B-B14F-4D97-AF65-F5344CB8AC3E}">
        <p14:creationId xmlns:p14="http://schemas.microsoft.com/office/powerpoint/2010/main" val="2774945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515166" y="1555409"/>
            <a:ext cx="4253644" cy="3071311"/>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r-FR" dirty="0" smtClean="0"/>
              <a:t>On a été frappé par le grand nombre d’enfants violés par leur père parmi les radicalisés.</a:t>
            </a:r>
          </a:p>
          <a:p>
            <a:pPr marL="0" lvl="0" indent="0" algn="r" rtl="0">
              <a:spcBef>
                <a:spcPts val="0"/>
              </a:spcBef>
              <a:spcAft>
                <a:spcPts val="0"/>
              </a:spcAft>
              <a:buNone/>
            </a:pPr>
            <a:r>
              <a:rPr lang="fr-FR" dirty="0" smtClean="0"/>
              <a:t>Ce phénomène touche garçons et filles dans des familles de nature patriarcale où se développent des phénomènes d’inceste.</a:t>
            </a:r>
          </a:p>
          <a:p>
            <a:pPr marL="0" lvl="0" indent="0" algn="r" rtl="0">
              <a:spcBef>
                <a:spcPts val="0"/>
              </a:spcBef>
              <a:spcAft>
                <a:spcPts val="0"/>
              </a:spcAft>
              <a:buNone/>
            </a:pPr>
            <a:r>
              <a:rPr lang="fr-FR" dirty="0" smtClean="0"/>
              <a:t>Certaines filles ont ensuite été exploitées sexuellement. Chez Daech, elles acceptent ensuite d’être mises à disposition de n’importe quel combattant. </a:t>
            </a:r>
            <a:endParaRPr dirty="0"/>
          </a:p>
        </p:txBody>
      </p:sp>
      <p:sp>
        <p:nvSpPr>
          <p:cNvPr id="433" name="Google Shape;433;p44"/>
          <p:cNvSpPr txBox="1">
            <a:spLocks noGrp="1"/>
          </p:cNvSpPr>
          <p:nvPr>
            <p:ph type="title"/>
          </p:nvPr>
        </p:nvSpPr>
        <p:spPr>
          <a:xfrm>
            <a:off x="205438" y="466518"/>
            <a:ext cx="4594800" cy="790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dirty="0" smtClean="0"/>
              <a:t>Les viols</a:t>
            </a:r>
            <a:endParaRPr dirty="0"/>
          </a:p>
        </p:txBody>
      </p:sp>
      <p:pic>
        <p:nvPicPr>
          <p:cNvPr id="3" name="Image 2" descr="Capture d’écran 2023-09-15 à 08.47.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6997" y="0"/>
            <a:ext cx="3977003" cy="5143500"/>
          </a:xfrm>
          <a:prstGeom prst="rect">
            <a:avLst/>
          </a:prstGeom>
        </p:spPr>
      </p:pic>
    </p:spTree>
    <p:extLst>
      <p:ext uri="{BB962C8B-B14F-4D97-AF65-F5344CB8AC3E}">
        <p14:creationId xmlns:p14="http://schemas.microsoft.com/office/powerpoint/2010/main" val="49372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813216" y="1594289"/>
            <a:ext cx="4162933" cy="3032431"/>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r-FR" dirty="0" smtClean="0"/>
              <a:t>Les causes psychologiques ne sont pas seulement une révolte subjective d’adolescence</a:t>
            </a:r>
            <a:r>
              <a:rPr lang="fr-FR" dirty="0" smtClean="0"/>
              <a:t>.</a:t>
            </a:r>
          </a:p>
          <a:p>
            <a:pPr marL="0" lvl="0" indent="0" algn="r" rtl="0">
              <a:spcBef>
                <a:spcPts val="0"/>
              </a:spcBef>
              <a:spcAft>
                <a:spcPts val="0"/>
              </a:spcAft>
              <a:buNone/>
            </a:pPr>
            <a:r>
              <a:rPr lang="fr-FR" dirty="0" smtClean="0"/>
              <a:t>Il y a des raisons objectives de se révolter.</a:t>
            </a:r>
          </a:p>
          <a:p>
            <a:pPr marL="0" lvl="0" indent="0" algn="r" rtl="0">
              <a:spcBef>
                <a:spcPts val="0"/>
              </a:spcBef>
              <a:spcAft>
                <a:spcPts val="0"/>
              </a:spcAft>
              <a:buNone/>
            </a:pPr>
            <a:r>
              <a:rPr lang="fr-FR" dirty="0" smtClean="0"/>
              <a:t>Mais il existe d’autres causes psychologiques.</a:t>
            </a:r>
          </a:p>
          <a:p>
            <a:pPr marL="0" lvl="0" indent="0" algn="r" rtl="0">
              <a:spcBef>
                <a:spcPts val="0"/>
              </a:spcBef>
              <a:spcAft>
                <a:spcPts val="0"/>
              </a:spcAft>
              <a:buNone/>
            </a:pPr>
            <a:r>
              <a:rPr lang="fr-FR" dirty="0" smtClean="0"/>
              <a:t>Et il y a aussi de multiples autres causes dans d’autres domaines que la psychologie.</a:t>
            </a:r>
          </a:p>
          <a:p>
            <a:pPr marL="0" lvl="0" indent="0" algn="r" rtl="0">
              <a:spcBef>
                <a:spcPts val="0"/>
              </a:spcBef>
              <a:spcAft>
                <a:spcPts val="0"/>
              </a:spcAft>
              <a:buNone/>
            </a:pPr>
            <a:r>
              <a:rPr lang="fr-FR" dirty="0" smtClean="0"/>
              <a:t>Les explications sont d’ailleurs toujours complexes. </a:t>
            </a:r>
            <a:endParaRPr dirty="0"/>
          </a:p>
        </p:txBody>
      </p:sp>
      <p:sp>
        <p:nvSpPr>
          <p:cNvPr id="433" name="Google Shape;433;p44"/>
          <p:cNvSpPr txBox="1">
            <a:spLocks noGrp="1"/>
          </p:cNvSpPr>
          <p:nvPr>
            <p:ph type="title"/>
          </p:nvPr>
        </p:nvSpPr>
        <p:spPr>
          <a:xfrm>
            <a:off x="671952" y="479478"/>
            <a:ext cx="4594800" cy="790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dirty="0" smtClean="0"/>
              <a:t>Les explications</a:t>
            </a:r>
            <a:endParaRPr dirty="0"/>
          </a:p>
        </p:txBody>
      </p:sp>
      <p:pic>
        <p:nvPicPr>
          <p:cNvPr id="3" name="Image 2" descr="Capture d’écran 2023-09-15 à 09.35.5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8270" y="0"/>
            <a:ext cx="3625730" cy="3278880"/>
          </a:xfrm>
          <a:prstGeom prst="rect">
            <a:avLst/>
          </a:prstGeom>
        </p:spPr>
      </p:pic>
      <p:pic>
        <p:nvPicPr>
          <p:cNvPr id="4" name="Image 3" descr="Capture d’écran 2023-09-15 à 09.37.3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5807" y="1777596"/>
            <a:ext cx="2573927" cy="3365904"/>
          </a:xfrm>
          <a:prstGeom prst="rect">
            <a:avLst/>
          </a:prstGeom>
        </p:spPr>
      </p:pic>
    </p:spTree>
    <p:extLst>
      <p:ext uri="{BB962C8B-B14F-4D97-AF65-F5344CB8AC3E}">
        <p14:creationId xmlns:p14="http://schemas.microsoft.com/office/powerpoint/2010/main" val="1830302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0"/>
          <p:cNvSpPr txBox="1">
            <a:spLocks noGrp="1"/>
          </p:cNvSpPr>
          <p:nvPr>
            <p:ph type="body" idx="1"/>
          </p:nvPr>
        </p:nvSpPr>
        <p:spPr>
          <a:xfrm>
            <a:off x="713225" y="1287525"/>
            <a:ext cx="7717500" cy="320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800" dirty="0" smtClean="0">
                <a:solidFill>
                  <a:schemeClr val="lt2"/>
                </a:solidFill>
              </a:rPr>
              <a:t>La radicalisation touche essentiellement des adolescents. Est-ce pour autant une crise d’adolescence ?</a:t>
            </a:r>
          </a:p>
          <a:p>
            <a:pPr marL="0" lvl="0" indent="0" algn="l" rtl="0">
              <a:spcBef>
                <a:spcPts val="0"/>
              </a:spcBef>
              <a:spcAft>
                <a:spcPts val="0"/>
              </a:spcAft>
              <a:buNone/>
            </a:pPr>
            <a:endParaRPr lang="fr-FR" sz="1800" dirty="0" smtClean="0">
              <a:solidFill>
                <a:schemeClr val="lt2"/>
              </a:solidFill>
            </a:endParaRPr>
          </a:p>
          <a:p>
            <a:pPr marL="0" lvl="0" indent="0" algn="l" rtl="0">
              <a:spcBef>
                <a:spcPts val="0"/>
              </a:spcBef>
              <a:spcAft>
                <a:spcPts val="0"/>
              </a:spcAft>
              <a:buNone/>
            </a:pPr>
            <a:r>
              <a:rPr lang="fr-FR" sz="1800" dirty="0" smtClean="0">
                <a:solidFill>
                  <a:schemeClr val="lt2"/>
                </a:solidFill>
              </a:rPr>
              <a:t>Qu’est-ce qui permet de croire en cette causalité psychologique ?</a:t>
            </a:r>
          </a:p>
          <a:p>
            <a:pPr marL="0" lvl="0" indent="0" algn="l" rtl="0">
              <a:spcBef>
                <a:spcPts val="0"/>
              </a:spcBef>
              <a:spcAft>
                <a:spcPts val="0"/>
              </a:spcAft>
              <a:buNone/>
            </a:pPr>
            <a:endParaRPr lang="fr-FR" sz="1800" dirty="0" smtClean="0">
              <a:solidFill>
                <a:schemeClr val="lt2"/>
              </a:solidFill>
            </a:endParaRPr>
          </a:p>
          <a:p>
            <a:pPr marL="0" lvl="0" indent="0" algn="l" rtl="0">
              <a:spcBef>
                <a:spcPts val="0"/>
              </a:spcBef>
              <a:spcAft>
                <a:spcPts val="0"/>
              </a:spcAft>
              <a:buNone/>
            </a:pPr>
            <a:r>
              <a:rPr lang="fr-FR" sz="1800" dirty="0" smtClean="0">
                <a:solidFill>
                  <a:schemeClr val="lt2"/>
                </a:solidFill>
              </a:rPr>
              <a:t>Penser t</a:t>
            </a:r>
            <a:r>
              <a:rPr lang="fr-FR" sz="1800" dirty="0" smtClean="0">
                <a:solidFill>
                  <a:schemeClr val="lt2"/>
                </a:solidFill>
              </a:rPr>
              <a:t>rouver une cause unique et exclusive, n’est-ce pas s’interdire de penser ? Les causes ne sont-elles pas multiples et surtout n’interagissent-elles pas les unes sur les autres ?</a:t>
            </a:r>
            <a:endParaRPr sz="1800" dirty="0">
              <a:solidFill>
                <a:schemeClr val="lt2"/>
              </a:solidFill>
            </a:endParaRPr>
          </a:p>
        </p:txBody>
      </p:sp>
      <p:sp>
        <p:nvSpPr>
          <p:cNvPr id="392" name="Google Shape;392;p4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2800" dirty="0" smtClean="0"/>
              <a:t>Introduction : </a:t>
            </a:r>
            <a:r>
              <a:rPr lang="fr-FR" sz="2800" dirty="0" smtClean="0"/>
              <a:t>quelques questions</a:t>
            </a:r>
            <a:endParaRP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570184" y="1503569"/>
            <a:ext cx="4431883" cy="3032431"/>
          </a:xfrm>
          <a:prstGeom prst="rect">
            <a:avLst/>
          </a:prstGeom>
        </p:spPr>
        <p:txBody>
          <a:bodyPr spcFirstLastPara="1" wrap="square" lIns="91425" tIns="91425" rIns="91425" bIns="91425" anchor="t" anchorCtr="0">
            <a:noAutofit/>
          </a:bodyPr>
          <a:lstStyle/>
          <a:p>
            <a:pPr marL="0" lvl="0" indent="0"/>
            <a:r>
              <a:rPr lang="fr-FR" dirty="0" smtClean="0"/>
              <a:t>Ces causes vont de l’individu au groupe (psychologie sociale)</a:t>
            </a:r>
          </a:p>
          <a:p>
            <a:pPr marL="0" lvl="0" indent="0"/>
            <a:endParaRPr lang="fr-FR" dirty="0"/>
          </a:p>
          <a:p>
            <a:pPr marL="0" lvl="0" indent="0"/>
            <a:r>
              <a:rPr lang="fr-FR" dirty="0" smtClean="0"/>
              <a:t>De </a:t>
            </a:r>
            <a:r>
              <a:rPr lang="fr-FR" dirty="0"/>
              <a:t>réelles maladies </a:t>
            </a:r>
            <a:r>
              <a:rPr lang="fr-FR" dirty="0" smtClean="0"/>
              <a:t>psychiatriques</a:t>
            </a:r>
          </a:p>
          <a:p>
            <a:pPr marL="0" lvl="0" indent="0"/>
            <a:r>
              <a:rPr lang="fr-FR" dirty="0" smtClean="0"/>
              <a:t>La </a:t>
            </a:r>
            <a:r>
              <a:rPr lang="fr-FR" dirty="0"/>
              <a:t>frustration</a:t>
            </a:r>
          </a:p>
          <a:p>
            <a:pPr marL="0" indent="0"/>
            <a:r>
              <a:rPr lang="fr-FR" dirty="0" smtClean="0"/>
              <a:t>Le besoin de sécurité</a:t>
            </a:r>
          </a:p>
          <a:p>
            <a:pPr marL="0" indent="0"/>
            <a:r>
              <a:rPr lang="fr-FR" dirty="0" smtClean="0"/>
              <a:t>Le besoin de Vérité absolue</a:t>
            </a:r>
          </a:p>
          <a:p>
            <a:pPr marL="0" indent="0"/>
            <a:r>
              <a:rPr lang="fr-FR" dirty="0" smtClean="0"/>
              <a:t>L’expérience de la stigmatisation </a:t>
            </a:r>
            <a:endParaRPr lang="fr-FR" dirty="0"/>
          </a:p>
          <a:p>
            <a:pPr marL="0" lvl="0" indent="0"/>
            <a:r>
              <a:rPr lang="fr-FR" dirty="0" smtClean="0"/>
              <a:t>La </a:t>
            </a:r>
            <a:r>
              <a:rPr lang="fr-FR" dirty="0"/>
              <a:t>croyance dans des complots hostiles</a:t>
            </a:r>
          </a:p>
          <a:p>
            <a:pPr marL="0" lvl="0" indent="0" algn="r" rtl="0">
              <a:spcBef>
                <a:spcPts val="0"/>
              </a:spcBef>
              <a:spcAft>
                <a:spcPts val="0"/>
              </a:spcAft>
              <a:buNone/>
            </a:pPr>
            <a:r>
              <a:rPr lang="fr-FR" dirty="0" smtClean="0"/>
              <a:t>L’emprise au sein d’un groupe amical </a:t>
            </a:r>
          </a:p>
          <a:p>
            <a:pPr marL="0" lvl="0" indent="0" algn="r" rtl="0">
              <a:spcBef>
                <a:spcPts val="0"/>
              </a:spcBef>
              <a:spcAft>
                <a:spcPts val="0"/>
              </a:spcAft>
              <a:buNone/>
            </a:pPr>
            <a:r>
              <a:rPr lang="fr-FR" dirty="0" smtClean="0"/>
              <a:t>La contagion sociale</a:t>
            </a:r>
          </a:p>
          <a:p>
            <a:pPr marL="0" lvl="0" indent="0" algn="r" rtl="0">
              <a:spcBef>
                <a:spcPts val="0"/>
              </a:spcBef>
              <a:spcAft>
                <a:spcPts val="0"/>
              </a:spcAft>
              <a:buNone/>
            </a:pPr>
            <a:r>
              <a:rPr lang="fr-FR" dirty="0" smtClean="0"/>
              <a:t>La nécessité de dominer les femmes. </a:t>
            </a:r>
            <a:endParaRPr dirty="0"/>
          </a:p>
        </p:txBody>
      </p:sp>
      <p:sp>
        <p:nvSpPr>
          <p:cNvPr id="433" name="Google Shape;433;p44"/>
          <p:cNvSpPr txBox="1">
            <a:spLocks noGrp="1"/>
          </p:cNvSpPr>
          <p:nvPr>
            <p:ph type="title"/>
          </p:nvPr>
        </p:nvSpPr>
        <p:spPr>
          <a:xfrm>
            <a:off x="1" y="0"/>
            <a:ext cx="5390828" cy="1594122"/>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sz="2800" dirty="0" smtClean="0"/>
              <a:t>Quelques autres explications psychologiques</a:t>
            </a:r>
            <a:endParaRPr sz="2800" dirty="0"/>
          </a:p>
        </p:txBody>
      </p:sp>
      <p:pic>
        <p:nvPicPr>
          <p:cNvPr id="2" name="Image 1" descr="Capture d’écran 2023-09-15 à 09.19.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8999" y="0"/>
            <a:ext cx="3565001" cy="5143500"/>
          </a:xfrm>
          <a:prstGeom prst="rect">
            <a:avLst/>
          </a:prstGeom>
        </p:spPr>
      </p:pic>
    </p:spTree>
    <p:extLst>
      <p:ext uri="{BB962C8B-B14F-4D97-AF65-F5344CB8AC3E}">
        <p14:creationId xmlns:p14="http://schemas.microsoft.com/office/powerpoint/2010/main" val="3718836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3"/>
          <p:cNvSpPr/>
          <p:nvPr/>
        </p:nvSpPr>
        <p:spPr>
          <a:xfrm>
            <a:off x="2162550" y="995913"/>
            <a:ext cx="1707300" cy="1543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3"/>
          <p:cNvSpPr txBox="1">
            <a:spLocks noGrp="1"/>
          </p:cNvSpPr>
          <p:nvPr>
            <p:ph type="title"/>
          </p:nvPr>
        </p:nvSpPr>
        <p:spPr>
          <a:xfrm>
            <a:off x="2554985" y="2824078"/>
            <a:ext cx="6295824"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sz="4000" dirty="0" smtClean="0"/>
              <a:t>Les causes sont toujours complexes</a:t>
            </a:r>
            <a:endParaRPr sz="4000" dirty="0"/>
          </a:p>
        </p:txBody>
      </p:sp>
      <p:sp>
        <p:nvSpPr>
          <p:cNvPr id="427" name="Google Shape;427;p43"/>
          <p:cNvSpPr txBox="1">
            <a:spLocks noGrp="1"/>
          </p:cNvSpPr>
          <p:nvPr>
            <p:ph type="title" idx="2"/>
          </p:nvPr>
        </p:nvSpPr>
        <p:spPr>
          <a:xfrm>
            <a:off x="2503150" y="1254500"/>
            <a:ext cx="1952700" cy="105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0</a:t>
            </a:r>
            <a:r>
              <a:rPr lang="fr-FR" dirty="0"/>
              <a:t>3</a:t>
            </a:r>
            <a:endParaRPr dirty="0"/>
          </a:p>
        </p:txBody>
      </p:sp>
    </p:spTree>
    <p:extLst>
      <p:ext uri="{BB962C8B-B14F-4D97-AF65-F5344CB8AC3E}">
        <p14:creationId xmlns:p14="http://schemas.microsoft.com/office/powerpoint/2010/main" val="1643324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570184" y="1503569"/>
            <a:ext cx="5300118" cy="1256911"/>
          </a:xfrm>
          <a:prstGeom prst="rect">
            <a:avLst/>
          </a:prstGeom>
        </p:spPr>
        <p:txBody>
          <a:bodyPr spcFirstLastPara="1" wrap="square" lIns="91425" tIns="91425" rIns="91425" bIns="91425" anchor="t" anchorCtr="0">
            <a:noAutofit/>
          </a:bodyPr>
          <a:lstStyle/>
          <a:p>
            <a:pPr marL="0" lvl="0" indent="0"/>
            <a:r>
              <a:rPr lang="fr-FR" dirty="0" smtClean="0"/>
              <a:t>Cette idée a été fondamentale après 2015 puisque les causes peuvent changer de nature à chaque étape et on peut toujours revenir en arrière. </a:t>
            </a:r>
            <a:endParaRPr dirty="0"/>
          </a:p>
        </p:txBody>
      </p:sp>
      <p:sp>
        <p:nvSpPr>
          <p:cNvPr id="433" name="Google Shape;433;p44"/>
          <p:cNvSpPr txBox="1">
            <a:spLocks noGrp="1"/>
          </p:cNvSpPr>
          <p:nvPr>
            <p:ph type="title"/>
          </p:nvPr>
        </p:nvSpPr>
        <p:spPr>
          <a:xfrm>
            <a:off x="1" y="0"/>
            <a:ext cx="5390828" cy="1594122"/>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sz="2800" dirty="0" smtClean="0"/>
              <a:t>La radicalisation est d’abord un processus, jamais un état</a:t>
            </a:r>
            <a:endParaRPr sz="2800" dirty="0"/>
          </a:p>
        </p:txBody>
      </p:sp>
      <p:pic>
        <p:nvPicPr>
          <p:cNvPr id="4" name="Image 3" descr="Capture d’écran 2023-09-15 à 09.26.3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7939" y="133496"/>
            <a:ext cx="2768070" cy="2069704"/>
          </a:xfrm>
          <a:prstGeom prst="rect">
            <a:avLst/>
          </a:prstGeom>
        </p:spPr>
      </p:pic>
      <p:pic>
        <p:nvPicPr>
          <p:cNvPr id="5" name="Image 4" descr="Capture d’écran 2023-09-15 à 09.26.4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5188" y="2304022"/>
            <a:ext cx="2735142" cy="2296778"/>
          </a:xfrm>
          <a:prstGeom prst="rect">
            <a:avLst/>
          </a:prstGeom>
        </p:spPr>
      </p:pic>
      <p:pic>
        <p:nvPicPr>
          <p:cNvPr id="6" name="Image 5" descr="Capture d’écran 2023-09-15 à 09.28.0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4748" y="2492084"/>
            <a:ext cx="3093604" cy="2522589"/>
          </a:xfrm>
          <a:prstGeom prst="rect">
            <a:avLst/>
          </a:prstGeom>
        </p:spPr>
      </p:pic>
      <p:pic>
        <p:nvPicPr>
          <p:cNvPr id="7" name="Image 6" descr="Capture d’écran 2020-03-21 à 08.14.57.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669" y="2489894"/>
            <a:ext cx="2777661" cy="2512666"/>
          </a:xfrm>
          <a:prstGeom prst="rect">
            <a:avLst/>
          </a:prstGeom>
        </p:spPr>
      </p:pic>
    </p:spTree>
    <p:extLst>
      <p:ext uri="{BB962C8B-B14F-4D97-AF65-F5344CB8AC3E}">
        <p14:creationId xmlns:p14="http://schemas.microsoft.com/office/powerpoint/2010/main" val="3578516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570184" y="1503569"/>
            <a:ext cx="4431883" cy="3032431"/>
          </a:xfrm>
          <a:prstGeom prst="rect">
            <a:avLst/>
          </a:prstGeom>
        </p:spPr>
        <p:txBody>
          <a:bodyPr spcFirstLastPara="1" wrap="square" lIns="91425" tIns="91425" rIns="91425" bIns="91425" anchor="t" anchorCtr="0">
            <a:noAutofit/>
          </a:bodyPr>
          <a:lstStyle/>
          <a:p>
            <a:pPr marL="0" lvl="0" indent="0"/>
            <a:r>
              <a:rPr lang="fr-FR" dirty="0" smtClean="0"/>
              <a:t>Ces causes vont des explications sociales aux explications religieuses ou politiques, voire géopolitiques</a:t>
            </a:r>
            <a:r>
              <a:rPr lang="fr-FR" dirty="0" smtClean="0"/>
              <a:t>.</a:t>
            </a:r>
          </a:p>
          <a:p>
            <a:pPr marL="0" lvl="0" indent="0"/>
            <a:r>
              <a:rPr lang="fr-FR" dirty="0" smtClean="0"/>
              <a:t>De nombreux spécialistes de sciences humaines ont examiné les hypothèses possibles dans sa discipline.</a:t>
            </a:r>
          </a:p>
          <a:p>
            <a:pPr marL="0" lvl="0" indent="0"/>
            <a:r>
              <a:rPr lang="fr-FR" dirty="0" smtClean="0"/>
              <a:t>Certains ont été plus loin élaborant des modèles où les causes interagissent les unes sur les autres. </a:t>
            </a:r>
            <a:endParaRPr dirty="0"/>
          </a:p>
        </p:txBody>
      </p:sp>
      <p:sp>
        <p:nvSpPr>
          <p:cNvPr id="433" name="Google Shape;433;p44"/>
          <p:cNvSpPr txBox="1">
            <a:spLocks noGrp="1"/>
          </p:cNvSpPr>
          <p:nvPr>
            <p:ph type="title"/>
          </p:nvPr>
        </p:nvSpPr>
        <p:spPr>
          <a:xfrm>
            <a:off x="1" y="0"/>
            <a:ext cx="5390828" cy="1594122"/>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sz="2800" dirty="0" smtClean="0"/>
              <a:t>Les causes sont aussi autres que psychologiques</a:t>
            </a:r>
            <a:endParaRPr sz="2800" dirty="0"/>
          </a:p>
        </p:txBody>
      </p:sp>
      <p:pic>
        <p:nvPicPr>
          <p:cNvPr id="3" name="Image 2" descr="Capture d’écran 2023-09-15 à 09.22.4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8996" y="0"/>
            <a:ext cx="3625004" cy="5143500"/>
          </a:xfrm>
          <a:prstGeom prst="rect">
            <a:avLst/>
          </a:prstGeom>
        </p:spPr>
      </p:pic>
    </p:spTree>
    <p:extLst>
      <p:ext uri="{BB962C8B-B14F-4D97-AF65-F5344CB8AC3E}">
        <p14:creationId xmlns:p14="http://schemas.microsoft.com/office/powerpoint/2010/main" val="11062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570184" y="1503569"/>
            <a:ext cx="4431883" cy="3032431"/>
          </a:xfrm>
          <a:prstGeom prst="rect">
            <a:avLst/>
          </a:prstGeom>
        </p:spPr>
        <p:txBody>
          <a:bodyPr spcFirstLastPara="1" wrap="square" lIns="91425" tIns="91425" rIns="91425" bIns="91425" anchor="t" anchorCtr="0">
            <a:noAutofit/>
          </a:bodyPr>
          <a:lstStyle/>
          <a:p>
            <a:pPr marL="0" lvl="0" indent="0"/>
            <a:r>
              <a:rPr lang="fr-FR" dirty="0" smtClean="0"/>
              <a:t>Ces modèles supposent qu’on dépasse les champs disciplinaires des universités actuelles</a:t>
            </a:r>
            <a:r>
              <a:rPr lang="fr-FR" dirty="0" smtClean="0"/>
              <a:t>. </a:t>
            </a:r>
            <a:endParaRPr dirty="0"/>
          </a:p>
        </p:txBody>
      </p:sp>
      <p:sp>
        <p:nvSpPr>
          <p:cNvPr id="433" name="Google Shape;433;p44"/>
          <p:cNvSpPr txBox="1">
            <a:spLocks noGrp="1"/>
          </p:cNvSpPr>
          <p:nvPr>
            <p:ph type="title"/>
          </p:nvPr>
        </p:nvSpPr>
        <p:spPr>
          <a:xfrm>
            <a:off x="1" y="0"/>
            <a:ext cx="4405965" cy="1594122"/>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sz="2800" dirty="0" smtClean="0"/>
              <a:t>Des modèles fondés sur la complexité</a:t>
            </a:r>
            <a:endParaRPr sz="2800" dirty="0"/>
          </a:p>
        </p:txBody>
      </p:sp>
      <p:pic>
        <p:nvPicPr>
          <p:cNvPr id="2" name="Image 1" descr="Capture d’écran 2023-09-15 à 09.23.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3581" y="0"/>
            <a:ext cx="4010419" cy="5143500"/>
          </a:xfrm>
          <a:prstGeom prst="rect">
            <a:avLst/>
          </a:prstGeom>
        </p:spPr>
      </p:pic>
    </p:spTree>
    <p:extLst>
      <p:ext uri="{BB962C8B-B14F-4D97-AF65-F5344CB8AC3E}">
        <p14:creationId xmlns:p14="http://schemas.microsoft.com/office/powerpoint/2010/main" val="297727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1"/>
          <p:cNvSpPr/>
          <p:nvPr/>
        </p:nvSpPr>
        <p:spPr>
          <a:xfrm>
            <a:off x="940950" y="1613100"/>
            <a:ext cx="884400" cy="799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1"/>
          <p:cNvSpPr/>
          <p:nvPr/>
        </p:nvSpPr>
        <p:spPr>
          <a:xfrm>
            <a:off x="940950" y="2785252"/>
            <a:ext cx="884400" cy="799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1"/>
          <p:cNvSpPr/>
          <p:nvPr/>
        </p:nvSpPr>
        <p:spPr>
          <a:xfrm>
            <a:off x="4855200" y="1613100"/>
            <a:ext cx="834600" cy="799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1"/>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L’islam politique, révolte d’ado ?</a:t>
            </a:r>
            <a:endParaRPr dirty="0"/>
          </a:p>
        </p:txBody>
      </p:sp>
      <p:sp>
        <p:nvSpPr>
          <p:cNvPr id="402" name="Google Shape;402;p41"/>
          <p:cNvSpPr txBox="1">
            <a:spLocks noGrp="1"/>
          </p:cNvSpPr>
          <p:nvPr>
            <p:ph type="subTitle" idx="1"/>
          </p:nvPr>
        </p:nvSpPr>
        <p:spPr>
          <a:xfrm>
            <a:off x="1935199" y="1508200"/>
            <a:ext cx="2612400" cy="45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Ce choix est-il lié à une révolte d’ado?</a:t>
            </a:r>
            <a:endParaRPr dirty="0"/>
          </a:p>
        </p:txBody>
      </p:sp>
      <p:sp>
        <p:nvSpPr>
          <p:cNvPr id="403" name="Google Shape;403;p41"/>
          <p:cNvSpPr txBox="1">
            <a:spLocks noGrp="1"/>
          </p:cNvSpPr>
          <p:nvPr>
            <p:ph type="subTitle" idx="2"/>
          </p:nvPr>
        </p:nvSpPr>
        <p:spPr>
          <a:xfrm>
            <a:off x="5812099" y="1508200"/>
            <a:ext cx="2973916" cy="45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Des raisons toutefois objectives</a:t>
            </a:r>
            <a:endParaRPr dirty="0"/>
          </a:p>
        </p:txBody>
      </p:sp>
      <p:sp>
        <p:nvSpPr>
          <p:cNvPr id="404" name="Google Shape;404;p41"/>
          <p:cNvSpPr txBox="1">
            <a:spLocks noGrp="1"/>
          </p:cNvSpPr>
          <p:nvPr>
            <p:ph type="subTitle" idx="3"/>
          </p:nvPr>
        </p:nvSpPr>
        <p:spPr>
          <a:xfrm>
            <a:off x="1935199" y="2685003"/>
            <a:ext cx="2612400" cy="45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La complexité des causes m</a:t>
            </a:r>
            <a:r>
              <a:rPr lang="fr-FR" dirty="0" smtClean="0"/>
              <a:t>ême psychologiques</a:t>
            </a:r>
            <a:endParaRPr dirty="0"/>
          </a:p>
        </p:txBody>
      </p:sp>
      <p:sp>
        <p:nvSpPr>
          <p:cNvPr id="410" name="Google Shape;410;p41"/>
          <p:cNvSpPr txBox="1">
            <a:spLocks noGrp="1"/>
          </p:cNvSpPr>
          <p:nvPr>
            <p:ph type="title" idx="9"/>
          </p:nvPr>
        </p:nvSpPr>
        <p:spPr>
          <a:xfrm>
            <a:off x="969275" y="1775825"/>
            <a:ext cx="834600" cy="46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411" name="Google Shape;411;p41"/>
          <p:cNvSpPr txBox="1">
            <a:spLocks noGrp="1"/>
          </p:cNvSpPr>
          <p:nvPr>
            <p:ph type="title" idx="13"/>
          </p:nvPr>
        </p:nvSpPr>
        <p:spPr>
          <a:xfrm>
            <a:off x="4855200" y="1775825"/>
            <a:ext cx="834600" cy="46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412" name="Google Shape;412;p41"/>
          <p:cNvSpPr txBox="1">
            <a:spLocks noGrp="1"/>
          </p:cNvSpPr>
          <p:nvPr>
            <p:ph type="title" idx="14"/>
          </p:nvPr>
        </p:nvSpPr>
        <p:spPr>
          <a:xfrm>
            <a:off x="969275" y="2949028"/>
            <a:ext cx="834600" cy="46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3"/>
          <p:cNvSpPr/>
          <p:nvPr/>
        </p:nvSpPr>
        <p:spPr>
          <a:xfrm>
            <a:off x="2162550" y="995913"/>
            <a:ext cx="1707300" cy="1543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3"/>
          <p:cNvSpPr txBox="1">
            <a:spLocks noGrp="1"/>
          </p:cNvSpPr>
          <p:nvPr>
            <p:ph type="title"/>
          </p:nvPr>
        </p:nvSpPr>
        <p:spPr>
          <a:xfrm>
            <a:off x="2554985" y="2824078"/>
            <a:ext cx="6295824"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sz="4000" dirty="0" smtClean="0"/>
              <a:t>Faut-il i</a:t>
            </a:r>
            <a:r>
              <a:rPr lang="fr-FR" sz="4000" dirty="0" smtClean="0"/>
              <a:t>mpliquer une révolte d’adolescence ?</a:t>
            </a:r>
            <a:endParaRPr sz="4000" dirty="0"/>
          </a:p>
        </p:txBody>
      </p:sp>
      <p:sp>
        <p:nvSpPr>
          <p:cNvPr id="427" name="Google Shape;427;p43"/>
          <p:cNvSpPr txBox="1">
            <a:spLocks noGrp="1"/>
          </p:cNvSpPr>
          <p:nvPr>
            <p:ph type="title" idx="2"/>
          </p:nvPr>
        </p:nvSpPr>
        <p:spPr>
          <a:xfrm>
            <a:off x="2503150" y="1254500"/>
            <a:ext cx="1952700" cy="105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813217" y="1594289"/>
            <a:ext cx="4098140" cy="2241871"/>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r-FR" dirty="0" smtClean="0"/>
              <a:t>L’</a:t>
            </a:r>
            <a:r>
              <a:rPr lang="fr-FR" dirty="0" smtClean="0"/>
              <a:t>âge est un facteur très important dans la révolte qui se réduit fortement au-delà de 25 ans. Les deux tiers des radicalisés ont entre 15 et 25 ans.</a:t>
            </a:r>
          </a:p>
          <a:p>
            <a:pPr marL="0" lvl="0" indent="0" algn="r" rtl="0">
              <a:spcBef>
                <a:spcPts val="0"/>
              </a:spcBef>
              <a:spcAft>
                <a:spcPts val="0"/>
              </a:spcAft>
              <a:buNone/>
            </a:pPr>
            <a:r>
              <a:rPr lang="fr-FR" dirty="0" smtClean="0"/>
              <a:t>De nombreux rapports et des thèse ont établi cela dans les pays les plus divers, en France, en Europe et dans les pays musulmans. </a:t>
            </a:r>
            <a:endParaRPr dirty="0"/>
          </a:p>
        </p:txBody>
      </p:sp>
      <p:sp>
        <p:nvSpPr>
          <p:cNvPr id="433" name="Google Shape;433;p44"/>
          <p:cNvSpPr txBox="1">
            <a:spLocks noGrp="1"/>
          </p:cNvSpPr>
          <p:nvPr>
            <p:ph type="title"/>
          </p:nvPr>
        </p:nvSpPr>
        <p:spPr>
          <a:xfrm>
            <a:off x="671952" y="479478"/>
            <a:ext cx="4594800" cy="790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dirty="0" smtClean="0"/>
              <a:t>Les justifications</a:t>
            </a:r>
            <a:endParaRPr dirty="0"/>
          </a:p>
        </p:txBody>
      </p:sp>
      <p:pic>
        <p:nvPicPr>
          <p:cNvPr id="2" name="Image 1" descr="Capture d’écran 2023-09-14 à 23.44.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3078" y="0"/>
            <a:ext cx="3620922" cy="5143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813217" y="1594289"/>
            <a:ext cx="4098140" cy="2241871"/>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r-FR" dirty="0" smtClean="0"/>
              <a:t>L’</a:t>
            </a:r>
            <a:r>
              <a:rPr lang="fr-FR" dirty="0" smtClean="0"/>
              <a:t>âge est un facteur très important dans la révolte qui se réduit fortement au-delà de 25 ans.</a:t>
            </a:r>
          </a:p>
          <a:p>
            <a:pPr marL="0" lvl="0" indent="0" algn="r" rtl="0">
              <a:spcBef>
                <a:spcPts val="0"/>
              </a:spcBef>
              <a:spcAft>
                <a:spcPts val="0"/>
              </a:spcAft>
              <a:buNone/>
            </a:pPr>
            <a:r>
              <a:rPr lang="fr-FR" dirty="0" smtClean="0"/>
              <a:t>De nombreux rapports et des thèse ont établi cela dans les pays les plus divers, en France, en Europe et dans les pays musulmans. </a:t>
            </a:r>
            <a:endParaRPr dirty="0"/>
          </a:p>
        </p:txBody>
      </p:sp>
      <p:sp>
        <p:nvSpPr>
          <p:cNvPr id="433" name="Google Shape;433;p44"/>
          <p:cNvSpPr txBox="1">
            <a:spLocks noGrp="1"/>
          </p:cNvSpPr>
          <p:nvPr>
            <p:ph type="title"/>
          </p:nvPr>
        </p:nvSpPr>
        <p:spPr>
          <a:xfrm>
            <a:off x="671952" y="479478"/>
            <a:ext cx="4594800" cy="790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dirty="0" smtClean="0"/>
              <a:t>Les justifications</a:t>
            </a:r>
            <a:endParaRPr dirty="0"/>
          </a:p>
        </p:txBody>
      </p:sp>
    </p:spTree>
    <p:extLst>
      <p:ext uri="{BB962C8B-B14F-4D97-AF65-F5344CB8AC3E}">
        <p14:creationId xmlns:p14="http://schemas.microsoft.com/office/powerpoint/2010/main" val="291202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3" name="Image 2" descr="Capture d’écran 2023-09-14 à 23.46.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66" y="0"/>
            <a:ext cx="6887948" cy="5143500"/>
          </a:xfrm>
          <a:prstGeom prst="rect">
            <a:avLst/>
          </a:prstGeom>
        </p:spPr>
      </p:pic>
      <p:sp>
        <p:nvSpPr>
          <p:cNvPr id="2" name="Sous-titre 1"/>
          <p:cNvSpPr>
            <a:spLocks noGrp="1"/>
          </p:cNvSpPr>
          <p:nvPr>
            <p:ph type="subTitle" idx="1"/>
          </p:nvPr>
        </p:nvSpPr>
        <p:spPr/>
        <p:txBody>
          <a:bodyPr/>
          <a:lstStyle/>
          <a:p>
            <a:endParaRPr lang="fr-FR"/>
          </a:p>
        </p:txBody>
      </p:sp>
    </p:spTree>
    <p:extLst>
      <p:ext uri="{BB962C8B-B14F-4D97-AF65-F5344CB8AC3E}">
        <p14:creationId xmlns:p14="http://schemas.microsoft.com/office/powerpoint/2010/main" val="3211992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5" name="Image 4" descr="Capture d’écran 2023-09-14 à 23.45.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6769" y="0"/>
            <a:ext cx="3632597" cy="5143500"/>
          </a:xfrm>
          <a:prstGeom prst="rect">
            <a:avLst/>
          </a:prstGeom>
        </p:spPr>
      </p:pic>
      <p:pic>
        <p:nvPicPr>
          <p:cNvPr id="6" name="Image 5" descr="Capture d’écran 2023-09-14 à 23.45.5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651885" cy="5143500"/>
          </a:xfrm>
          <a:prstGeom prst="rect">
            <a:avLst/>
          </a:prstGeom>
        </p:spPr>
      </p:pic>
    </p:spTree>
    <p:extLst>
      <p:ext uri="{BB962C8B-B14F-4D97-AF65-F5344CB8AC3E}">
        <p14:creationId xmlns:p14="http://schemas.microsoft.com/office/powerpoint/2010/main" val="3714995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2" name="Image 1" descr="Capture d’écran 2023-09-14 à 23.44.2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8328" y="0"/>
            <a:ext cx="3925303" cy="5143500"/>
          </a:xfrm>
          <a:prstGeom prst="rect">
            <a:avLst/>
          </a:prstGeom>
        </p:spPr>
      </p:pic>
      <p:pic>
        <p:nvPicPr>
          <p:cNvPr id="3" name="Image 2" descr="Capture d’écran 2023-09-14 à 23.46.5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974523" cy="5143500"/>
          </a:xfrm>
          <a:prstGeom prst="rect">
            <a:avLst/>
          </a:prstGeom>
        </p:spPr>
      </p:pic>
    </p:spTree>
    <p:extLst>
      <p:ext uri="{BB962C8B-B14F-4D97-AF65-F5344CB8AC3E}">
        <p14:creationId xmlns:p14="http://schemas.microsoft.com/office/powerpoint/2010/main" val="2037037882"/>
      </p:ext>
    </p:extLst>
  </p:cSld>
  <p:clrMapOvr>
    <a:masterClrMapping/>
  </p:clrMapOvr>
</p:sld>
</file>

<file path=ppt/theme/theme1.xml><?xml version="1.0" encoding="utf-8"?>
<a:theme xmlns:a="http://schemas.openxmlformats.org/drawingml/2006/main" name="Islamic Dietary Laws by Slidesgo">
  <a:themeElements>
    <a:clrScheme name="Simple Light">
      <a:dk1>
        <a:srgbClr val="1A2752"/>
      </a:dk1>
      <a:lt1>
        <a:srgbClr val="FFFFFF"/>
      </a:lt1>
      <a:dk2>
        <a:srgbClr val="B89C76"/>
      </a:dk2>
      <a:lt2>
        <a:srgbClr val="B8B1A1"/>
      </a:lt2>
      <a:accent1>
        <a:srgbClr val="FFFFFF"/>
      </a:accent1>
      <a:accent2>
        <a:srgbClr val="FFFFFF"/>
      </a:accent2>
      <a:accent3>
        <a:srgbClr val="FFFFFF"/>
      </a:accent3>
      <a:accent4>
        <a:srgbClr val="FFFFFF"/>
      </a:accent4>
      <a:accent5>
        <a:srgbClr val="FFFFFF"/>
      </a:accent5>
      <a:accent6>
        <a:srgbClr val="FFFFFF"/>
      </a:accent6>
      <a:hlink>
        <a:srgbClr val="B8B1A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8379</TotalTime>
  <Words>1026</Words>
  <Application>Microsoft Macintosh PowerPoint</Application>
  <PresentationFormat>Présentation à l'écran (16:9)</PresentationFormat>
  <Paragraphs>96</Paragraphs>
  <Slides>24</Slides>
  <Notes>24</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Islamic Dietary Laws by Slidesgo</vt:lpstr>
      <vt:lpstr>Le choix de l’islam radical, crise d’adolescence ?</vt:lpstr>
      <vt:lpstr>Introduction : quelques questions</vt:lpstr>
      <vt:lpstr>L’islam politique, révolte d’ado ?</vt:lpstr>
      <vt:lpstr>Faut-il impliquer une révolte d’adolescence ?</vt:lpstr>
      <vt:lpstr>Les justifications</vt:lpstr>
      <vt:lpstr>Les justifications</vt:lpstr>
      <vt:lpstr>Présentation PowerPoint</vt:lpstr>
      <vt:lpstr>Présentation PowerPoint</vt:lpstr>
      <vt:lpstr>Présentation PowerPoint</vt:lpstr>
      <vt:lpstr>Les justifications</vt:lpstr>
      <vt:lpstr>Le surmusulman</vt:lpstr>
      <vt:lpstr>Le surmusulman</vt:lpstr>
      <vt:lpstr>Le surmusulman</vt:lpstr>
      <vt:lpstr>La surmusulmane</vt:lpstr>
      <vt:lpstr>Il y a toutefois des raisons objectives de se révolter</vt:lpstr>
      <vt:lpstr>Estomper des symptômes de faiblesse</vt:lpstr>
      <vt:lpstr>Les pères brutaux</vt:lpstr>
      <vt:lpstr>Les viols</vt:lpstr>
      <vt:lpstr>Les explications</vt:lpstr>
      <vt:lpstr>Quelques autres explications psychologiques</vt:lpstr>
      <vt:lpstr>Les causes sont toujours complexes</vt:lpstr>
      <vt:lpstr>La radicalisation est d’abord un processus, jamais un état</vt:lpstr>
      <vt:lpstr>Les causes sont aussi autres que psychologiques</vt:lpstr>
      <vt:lpstr>Des modèles fondés sur la complexité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ISLAMIC  DIETARY LAWS</dc:title>
  <cp:lastModifiedBy>Jean-François Clément</cp:lastModifiedBy>
  <cp:revision>74</cp:revision>
  <dcterms:modified xsi:type="dcterms:W3CDTF">2023-09-15T07:38:33Z</dcterms:modified>
</cp:coreProperties>
</file>