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256" r:id="rId2"/>
    <p:sldId id="257" r:id="rId3"/>
    <p:sldId id="262" r:id="rId4"/>
    <p:sldId id="258" r:id="rId5"/>
    <p:sldId id="260" r:id="rId6"/>
    <p:sldId id="267" r:id="rId7"/>
    <p:sldId id="270" r:id="rId8"/>
    <p:sldId id="268" r:id="rId9"/>
    <p:sldId id="269" r:id="rId10"/>
    <p:sldId id="271" r:id="rId11"/>
    <p:sldId id="272" r:id="rId12"/>
    <p:sldId id="263" r:id="rId13"/>
    <p:sldId id="273" r:id="rId14"/>
    <p:sldId id="274" r:id="rId15"/>
    <p:sldId id="264" r:id="rId16"/>
    <p:sldId id="276" r:id="rId17"/>
    <p:sldId id="277" r:id="rId18"/>
    <p:sldId id="278" r:id="rId19"/>
    <p:sldId id="279" r:id="rId20"/>
    <p:sldId id="280" r:id="rId21"/>
    <p:sldId id="281" r:id="rId22"/>
    <p:sldId id="265" r:id="rId23"/>
    <p:sldId id="261"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0D41FC-91BC-454C-8BE6-7A57793BE1F5}">
  <a:tblStyle styleId="{4A0D41FC-91BC-454C-8BE6-7A57793BE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A3EBC9-A154-4DB8-A7D7-FC81214F533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34" d="100"/>
          <a:sy n="134" d="100"/>
        </p:scale>
        <p:origin x="-112" y="-384"/>
      </p:cViewPr>
      <p:guideLst>
        <p:guide orient="horz" pos="1620"/>
        <p:guide pos="2880"/>
      </p:guideLst>
    </p:cSldViewPr>
  </p:slideViewPr>
  <p:notesTextViewPr>
    <p:cViewPr>
      <p:scale>
        <a:sx n="100" d="100"/>
        <a:sy n="100" d="100"/>
      </p:scale>
      <p:origin x="0" y="0"/>
    </p:cViewPr>
  </p:notesTextViewPr>
  <p:sorterViewPr>
    <p:cViewPr>
      <p:scale>
        <a:sx n="188" d="100"/>
        <a:sy n="18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195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427f7c75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427f7c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427f7c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427f7c7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a:off x="2503150" y="3385538"/>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2503150" y="1254500"/>
            <a:ext cx="19527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2" name="Google Shape;22;p3"/>
          <p:cNvGrpSpPr/>
          <p:nvPr/>
        </p:nvGrpSpPr>
        <p:grpSpPr>
          <a:xfrm>
            <a:off x="0" y="-171790"/>
            <a:ext cx="1761359" cy="5484755"/>
            <a:chOff x="0" y="-171790"/>
            <a:chExt cx="1761359" cy="5484755"/>
          </a:xfrm>
        </p:grpSpPr>
        <p:sp>
          <p:nvSpPr>
            <p:cNvPr id="23" name="Google Shape;23;p3"/>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31" name="Google Shape;31;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4"/>
          <p:cNvSpPr/>
          <p:nvPr/>
        </p:nvSpPr>
        <p:spPr>
          <a:xfrm rot="10800000">
            <a:off x="8266275"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2006700" y="1594038"/>
            <a:ext cx="4594800" cy="7908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5" name="Google Shape;75;p9"/>
          <p:cNvSpPr txBox="1">
            <a:spLocks noGrp="1"/>
          </p:cNvSpPr>
          <p:nvPr>
            <p:ph type="subTitle" idx="1"/>
          </p:nvPr>
        </p:nvSpPr>
        <p:spPr>
          <a:xfrm>
            <a:off x="2718150" y="2384850"/>
            <a:ext cx="3883500" cy="1164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6" name="Google Shape;76;p9"/>
          <p:cNvGrpSpPr/>
          <p:nvPr/>
        </p:nvGrpSpPr>
        <p:grpSpPr>
          <a:xfrm flipH="1">
            <a:off x="7382650" y="-171790"/>
            <a:ext cx="1761359" cy="5484755"/>
            <a:chOff x="0" y="-171790"/>
            <a:chExt cx="1761359" cy="5484755"/>
          </a:xfrm>
        </p:grpSpPr>
        <p:sp>
          <p:nvSpPr>
            <p:cNvPr id="77" name="Google Shape;77;p9"/>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3"/>
          <p:cNvSpPr txBox="1">
            <a:spLocks noGrp="1"/>
          </p:cNvSpPr>
          <p:nvPr>
            <p:ph type="subTitle" idx="1"/>
          </p:nvPr>
        </p:nvSpPr>
        <p:spPr>
          <a:xfrm>
            <a:off x="19351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99" name="Google Shape;99;p13"/>
          <p:cNvSpPr txBox="1">
            <a:spLocks noGrp="1"/>
          </p:cNvSpPr>
          <p:nvPr>
            <p:ph type="subTitle" idx="2"/>
          </p:nvPr>
        </p:nvSpPr>
        <p:spPr>
          <a:xfrm>
            <a:off x="58120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0" name="Google Shape;100;p13"/>
          <p:cNvSpPr txBox="1">
            <a:spLocks noGrp="1"/>
          </p:cNvSpPr>
          <p:nvPr>
            <p:ph type="subTitle" idx="3"/>
          </p:nvPr>
        </p:nvSpPr>
        <p:spPr>
          <a:xfrm>
            <a:off x="19351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1" name="Google Shape;101;p13"/>
          <p:cNvSpPr txBox="1">
            <a:spLocks noGrp="1"/>
          </p:cNvSpPr>
          <p:nvPr>
            <p:ph type="subTitle" idx="4"/>
          </p:nvPr>
        </p:nvSpPr>
        <p:spPr>
          <a:xfrm>
            <a:off x="58120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2" name="Google Shape;102;p13"/>
          <p:cNvSpPr txBox="1">
            <a:spLocks noGrp="1"/>
          </p:cNvSpPr>
          <p:nvPr>
            <p:ph type="subTitle" idx="5"/>
          </p:nvPr>
        </p:nvSpPr>
        <p:spPr>
          <a:xfrm>
            <a:off x="19352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3"/>
          <p:cNvSpPr txBox="1">
            <a:spLocks noGrp="1"/>
          </p:cNvSpPr>
          <p:nvPr>
            <p:ph type="subTitle" idx="6"/>
          </p:nvPr>
        </p:nvSpPr>
        <p:spPr>
          <a:xfrm>
            <a:off x="58121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3"/>
          <p:cNvSpPr txBox="1">
            <a:spLocks noGrp="1"/>
          </p:cNvSpPr>
          <p:nvPr>
            <p:ph type="subTitle" idx="7"/>
          </p:nvPr>
        </p:nvSpPr>
        <p:spPr>
          <a:xfrm>
            <a:off x="19352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3"/>
          <p:cNvSpPr txBox="1">
            <a:spLocks noGrp="1"/>
          </p:cNvSpPr>
          <p:nvPr>
            <p:ph type="subTitle" idx="8"/>
          </p:nvPr>
        </p:nvSpPr>
        <p:spPr>
          <a:xfrm>
            <a:off x="58121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3"/>
          <p:cNvSpPr txBox="1">
            <a:spLocks noGrp="1"/>
          </p:cNvSpPr>
          <p:nvPr>
            <p:ph type="title" idx="9" hasCustomPrompt="1"/>
          </p:nvPr>
        </p:nvSpPr>
        <p:spPr>
          <a:xfrm>
            <a:off x="969275"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7" name="Google Shape;107;p13"/>
          <p:cNvSpPr txBox="1">
            <a:spLocks noGrp="1"/>
          </p:cNvSpPr>
          <p:nvPr>
            <p:ph type="title" idx="13" hasCustomPrompt="1"/>
          </p:nvPr>
        </p:nvSpPr>
        <p:spPr>
          <a:xfrm>
            <a:off x="4855200"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8" name="Google Shape;108;p13"/>
          <p:cNvSpPr txBox="1">
            <a:spLocks noGrp="1"/>
          </p:cNvSpPr>
          <p:nvPr>
            <p:ph type="title" idx="14" hasCustomPrompt="1"/>
          </p:nvPr>
        </p:nvSpPr>
        <p:spPr>
          <a:xfrm>
            <a:off x="969275"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9" name="Google Shape;109;p13"/>
          <p:cNvSpPr txBox="1">
            <a:spLocks noGrp="1"/>
          </p:cNvSpPr>
          <p:nvPr>
            <p:ph type="title" idx="15" hasCustomPrompt="1"/>
          </p:nvPr>
        </p:nvSpPr>
        <p:spPr>
          <a:xfrm>
            <a:off x="4855217"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grpSp>
        <p:nvGrpSpPr>
          <p:cNvPr id="110" name="Google Shape;110;p13"/>
          <p:cNvGrpSpPr/>
          <p:nvPr/>
        </p:nvGrpSpPr>
        <p:grpSpPr>
          <a:xfrm>
            <a:off x="-1658336" y="4257236"/>
            <a:ext cx="10802338" cy="881275"/>
            <a:chOff x="-1658336" y="4257236"/>
            <a:chExt cx="10802338" cy="881275"/>
          </a:xfrm>
        </p:grpSpPr>
        <p:sp>
          <p:nvSpPr>
            <p:cNvPr id="111" name="Google Shape;111;p1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5900" y="445025"/>
            <a:ext cx="799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75900" y="1152475"/>
            <a:ext cx="799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lef"/>
              <a:buChar char="●"/>
              <a:defRPr sz="1800">
                <a:solidFill>
                  <a:schemeClr val="dk2"/>
                </a:solidFill>
                <a:latin typeface="Alef"/>
                <a:ea typeface="Alef"/>
                <a:cs typeface="Alef"/>
                <a:sym typeface="Alef"/>
              </a:defRPr>
            </a:lvl1pPr>
            <a:lvl2pPr marL="914400" lvl="1"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2pPr>
            <a:lvl3pPr marL="1371600" lvl="2"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3pPr>
            <a:lvl4pPr marL="1828800" lvl="3"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4pPr>
            <a:lvl5pPr marL="2286000" lvl="4"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5pPr>
            <a:lvl6pPr marL="2743200" lvl="5"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6pPr>
            <a:lvl7pPr marL="3200400" lvl="6"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7pPr>
            <a:lvl8pPr marL="3657600" lvl="7"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8pPr>
            <a:lvl9pPr marL="4114800" lvl="8"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39"/>
          <p:cNvSpPr txBox="1">
            <a:spLocks noGrp="1"/>
          </p:cNvSpPr>
          <p:nvPr>
            <p:ph type="subTitle" idx="1"/>
          </p:nvPr>
        </p:nvSpPr>
        <p:spPr>
          <a:xfrm>
            <a:off x="1981675" y="4015464"/>
            <a:ext cx="5630400" cy="51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FFC703"/>
              </a:buClr>
              <a:buSzPts val="1100"/>
              <a:buFont typeface="Arial"/>
              <a:buNone/>
            </a:pPr>
            <a:r>
              <a:rPr lang="fr-FR" dirty="0" smtClean="0"/>
              <a:t>Jean-François Clément</a:t>
            </a:r>
            <a:endParaRPr dirty="0"/>
          </a:p>
        </p:txBody>
      </p:sp>
      <p:sp>
        <p:nvSpPr>
          <p:cNvPr id="386" name="Google Shape;386;p39"/>
          <p:cNvSpPr txBox="1">
            <a:spLocks noGrp="1"/>
          </p:cNvSpPr>
          <p:nvPr>
            <p:ph type="ctrTitle"/>
          </p:nvPr>
        </p:nvSpPr>
        <p:spPr>
          <a:xfrm>
            <a:off x="1959197" y="618175"/>
            <a:ext cx="6798569" cy="219081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Regards </a:t>
            </a:r>
            <a:r>
              <a:rPr lang="fr-FR" dirty="0" smtClean="0"/>
              <a:t>sur les interdits alimentaires dans l’islam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buAutoNum type="arabicParenR"/>
            </a:pPr>
            <a:r>
              <a:rPr lang="fr-FR" sz="2000" dirty="0" smtClean="0"/>
              <a:t>Pour </a:t>
            </a:r>
            <a:r>
              <a:rPr lang="fr-FR" sz="2000" dirty="0"/>
              <a:t>commencer les </a:t>
            </a:r>
            <a:r>
              <a:rPr lang="fr-FR" sz="2000" dirty="0" err="1"/>
              <a:t>jurisprudents</a:t>
            </a:r>
            <a:r>
              <a:rPr lang="fr-FR" sz="2000" dirty="0"/>
              <a:t> vont édicter les règles de l’égorgement rituel (</a:t>
            </a:r>
            <a:r>
              <a:rPr lang="fr-FR" sz="2000" dirty="0" err="1"/>
              <a:t>dhabîhah</a:t>
            </a:r>
            <a:r>
              <a:rPr lang="fr-FR" sz="2000" dirty="0"/>
              <a:t>) des </a:t>
            </a:r>
            <a:r>
              <a:rPr lang="fr-FR" sz="2000" dirty="0" smtClean="0"/>
              <a:t>mammifères (cela ne s’applique pas aux poissons sauf chez les hanafites.</a:t>
            </a:r>
          </a:p>
          <a:p>
            <a:pPr>
              <a:buAutoNum type="arabicParenR"/>
            </a:pPr>
            <a:r>
              <a:rPr lang="fr-FR" sz="2000" dirty="0" smtClean="0"/>
              <a:t>L’animal doit </a:t>
            </a:r>
            <a:r>
              <a:rPr lang="fr-FR" sz="2000" dirty="0" smtClean="0"/>
              <a:t>être tenu par un musulman selon certains, cette règle étant refusée </a:t>
            </a:r>
            <a:r>
              <a:rPr lang="fr-FR" sz="2000" dirty="0"/>
              <a:t>par d’autres (selon le verset 5:5 du Coran, un animal correctement abattu par les Gens du </a:t>
            </a:r>
            <a:r>
              <a:rPr lang="fr-FR" sz="2000" dirty="0" smtClean="0"/>
              <a:t>Livre, par exemple dans des abattoirs chrétiens, </a:t>
            </a:r>
            <a:r>
              <a:rPr lang="fr-FR" sz="2000" dirty="0"/>
              <a:t>est </a:t>
            </a:r>
            <a:r>
              <a:rPr lang="fr-FR" sz="2000" dirty="0" smtClean="0"/>
              <a:t>halal). Celui qui le tue doit dire « au nom de Dieu ». Il doit utiliser un couteau affûté. D’autres règles diront que la mort doit être rapide et que l’animal ne doit pas sentir le sang d’autres animaux.</a:t>
            </a:r>
            <a:endParaRPr lang="fr-FR" sz="2000" dirty="0"/>
          </a:p>
          <a:p>
            <a:pPr marL="152400" indent="0">
              <a:buNone/>
            </a:pPr>
            <a:endParaRPr lang="fr-FR" sz="2000" dirty="0"/>
          </a:p>
          <a:p>
            <a:pPr>
              <a:buFont typeface="Alef"/>
              <a:buAutoNum type="arabicParenR"/>
            </a:pPr>
            <a:endParaRPr lang="fr-FR" sz="2000" dirty="0"/>
          </a:p>
          <a:p>
            <a:pPr marL="152400" indent="0">
              <a:buNone/>
            </a:pPr>
            <a:endParaRPr lang="fr-FR" sz="2000" dirty="0"/>
          </a:p>
        </p:txBody>
      </p:sp>
      <p:sp>
        <p:nvSpPr>
          <p:cNvPr id="3" name="Titre 2"/>
          <p:cNvSpPr>
            <a:spLocks noGrp="1"/>
          </p:cNvSpPr>
          <p:nvPr>
            <p:ph type="title"/>
          </p:nvPr>
        </p:nvSpPr>
        <p:spPr/>
        <p:txBody>
          <a:bodyPr/>
          <a:lstStyle/>
          <a:p>
            <a:r>
              <a:rPr lang="fr-FR" sz="2400" dirty="0" smtClean="0"/>
              <a:t>Les nouvelles règles de l’abattage rituel</a:t>
            </a:r>
            <a:endParaRPr lang="fr-FR" sz="2400" dirty="0"/>
          </a:p>
        </p:txBody>
      </p:sp>
    </p:spTree>
    <p:extLst>
      <p:ext uri="{BB962C8B-B14F-4D97-AF65-F5344CB8AC3E}">
        <p14:creationId xmlns:p14="http://schemas.microsoft.com/office/powerpoint/2010/main" val="202855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152400" indent="0">
              <a:buNone/>
            </a:pPr>
            <a:r>
              <a:rPr lang="fr-FR" sz="2000" dirty="0" smtClean="0"/>
              <a:t>Le cadavre doit </a:t>
            </a:r>
            <a:r>
              <a:rPr lang="fr-FR" sz="2000" dirty="0" smtClean="0"/>
              <a:t>être immédiatement suspendu pour que tout le sang puisse s’écouler.</a:t>
            </a:r>
          </a:p>
          <a:p>
            <a:pPr marL="152400" indent="0">
              <a:buNone/>
            </a:pPr>
            <a:r>
              <a:rPr lang="fr-FR" sz="2000" dirty="0" smtClean="0"/>
              <a:t>A la demande des chasseurs, on a accepté de rendre licite des animaux tués par des chiens ou des faucons.</a:t>
            </a:r>
          </a:p>
          <a:p>
            <a:pPr marL="152400" indent="0">
              <a:buNone/>
            </a:pPr>
            <a:r>
              <a:rPr lang="fr-FR" sz="2000" dirty="0" smtClean="0"/>
              <a:t>Sont progressivement interdits, un animal mort après une chute ou battu à mort par son maître.</a:t>
            </a:r>
          </a:p>
          <a:p>
            <a:pPr marL="152400" indent="0">
              <a:buNone/>
            </a:pPr>
            <a:r>
              <a:rPr lang="fr-FR" sz="2000" dirty="0" smtClean="0"/>
              <a:t>Puis on étendra l’interdiction du vin de vigne au vin de dattes (</a:t>
            </a:r>
            <a:r>
              <a:rPr lang="fr-FR" sz="2000" dirty="0" err="1" smtClean="0"/>
              <a:t>nabîdh</a:t>
            </a:r>
            <a:r>
              <a:rPr lang="fr-FR" sz="2000" dirty="0" smtClean="0"/>
              <a:t>) puis à tout alcool puis aux drogues dures. </a:t>
            </a:r>
            <a:r>
              <a:rPr lang="fr-FR" sz="2000" dirty="0"/>
              <a:t>Un musulman qui produit ou consomme du hachich cesse d’être musulman.</a:t>
            </a:r>
          </a:p>
          <a:p>
            <a:pPr marL="152400" indent="0">
              <a:buNone/>
            </a:pPr>
            <a:r>
              <a:rPr lang="fr-FR" sz="2000" dirty="0" smtClean="0"/>
              <a:t>« ce qui enivre en grande quantité est interdit en petite quantité ». </a:t>
            </a:r>
          </a:p>
          <a:p>
            <a:pPr>
              <a:buFont typeface="Alef"/>
              <a:buAutoNum type="arabicParenR"/>
            </a:pPr>
            <a:endParaRPr lang="fr-FR" sz="2000" dirty="0"/>
          </a:p>
          <a:p>
            <a:pPr marL="152400" indent="0">
              <a:buNone/>
            </a:pPr>
            <a:endParaRPr lang="fr-FR" sz="2000" dirty="0"/>
          </a:p>
        </p:txBody>
      </p:sp>
      <p:sp>
        <p:nvSpPr>
          <p:cNvPr id="3" name="Titre 2"/>
          <p:cNvSpPr>
            <a:spLocks noGrp="1"/>
          </p:cNvSpPr>
          <p:nvPr>
            <p:ph type="title"/>
          </p:nvPr>
        </p:nvSpPr>
        <p:spPr/>
        <p:txBody>
          <a:bodyPr/>
          <a:lstStyle/>
          <a:p>
            <a:r>
              <a:rPr lang="fr-FR" sz="2400" dirty="0" smtClean="0"/>
              <a:t>Les nouvelles règles de l’abattage rituel</a:t>
            </a:r>
            <a:endParaRPr lang="fr-FR" sz="2400" dirty="0"/>
          </a:p>
        </p:txBody>
      </p:sp>
    </p:spTree>
    <p:extLst>
      <p:ext uri="{BB962C8B-B14F-4D97-AF65-F5344CB8AC3E}">
        <p14:creationId xmlns:p14="http://schemas.microsoft.com/office/powerpoint/2010/main" val="175396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65238" y="3146442"/>
            <a:ext cx="6557916"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Les interdits alimentaires selon les islamistes</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smtClean="0"/>
              <a:t>2</a:t>
            </a:r>
            <a:endParaRPr dirty="0"/>
          </a:p>
        </p:txBody>
      </p:sp>
    </p:spTree>
    <p:extLst>
      <p:ext uri="{BB962C8B-B14F-4D97-AF65-F5344CB8AC3E}">
        <p14:creationId xmlns:p14="http://schemas.microsoft.com/office/powerpoint/2010/main" val="315325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sz="2000" dirty="0" smtClean="0"/>
              <a:t>Le ramadan cesse d’</a:t>
            </a:r>
            <a:r>
              <a:rPr lang="fr-FR" sz="2000" dirty="0" smtClean="0"/>
              <a:t>être une pratique spirituelle facultative d’un croyant face à Dieu</a:t>
            </a:r>
          </a:p>
          <a:p>
            <a:r>
              <a:rPr lang="fr-FR" sz="2000" dirty="0" smtClean="0"/>
              <a:t>Il se transforme en une obligation sociale imposée à tous et de façon violente (d’où les réactions actuelles de « </a:t>
            </a:r>
            <a:r>
              <a:rPr lang="fr-FR" sz="2000" dirty="0" err="1" smtClean="0"/>
              <a:t>déjeûneurs</a:t>
            </a:r>
            <a:r>
              <a:rPr lang="fr-FR" sz="2000" dirty="0" smtClean="0"/>
              <a:t> » qui violent ces règles nouvelles pour rappeler les pratiques sociales d’il y a une cinquantaine d’années.</a:t>
            </a:r>
          </a:p>
          <a:p>
            <a:r>
              <a:rPr lang="fr-FR" sz="2000" dirty="0" smtClean="0"/>
              <a:t>Cette rigueur va s’exercer ailleurs. L’islamiste exerce son pouvoir sur les corps des autres. Il veut ainsi interdire l’accès aux débits de boissons, voire fermer ces débits (alors que l’anisette est une boisson nationale au Liban ou chez les </a:t>
            </a:r>
            <a:r>
              <a:rPr lang="fr-FR" sz="2000" dirty="0" err="1" smtClean="0"/>
              <a:t>alévites</a:t>
            </a:r>
            <a:r>
              <a:rPr lang="fr-FR" sz="2000" dirty="0" smtClean="0"/>
              <a:t> de Turquie)..</a:t>
            </a:r>
            <a:endParaRPr lang="fr-FR" sz="2000" dirty="0"/>
          </a:p>
        </p:txBody>
      </p:sp>
      <p:sp>
        <p:nvSpPr>
          <p:cNvPr id="3" name="Titre 2"/>
          <p:cNvSpPr>
            <a:spLocks noGrp="1"/>
          </p:cNvSpPr>
          <p:nvPr>
            <p:ph type="title"/>
          </p:nvPr>
        </p:nvSpPr>
        <p:spPr/>
        <p:txBody>
          <a:bodyPr/>
          <a:lstStyle/>
          <a:p>
            <a:r>
              <a:rPr lang="fr-FR" sz="2800" dirty="0" smtClean="0"/>
              <a:t>Une intensification récente du ramadan</a:t>
            </a:r>
            <a:endParaRPr lang="fr-FR" sz="2800" dirty="0"/>
          </a:p>
        </p:txBody>
      </p:sp>
    </p:spTree>
    <p:extLst>
      <p:ext uri="{BB962C8B-B14F-4D97-AF65-F5344CB8AC3E}">
        <p14:creationId xmlns:p14="http://schemas.microsoft.com/office/powerpoint/2010/main" val="402619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sz="2000" dirty="0" smtClean="0"/>
              <a:t>Des islamistes vont peu à peu interdire la vanille ou la	 sauce de soja, voire le Coca Cola sous le prétexte qu’il peut y avoir des résidus d’alcool dans ces produits. Il y a là une obsession totalement nouvelle.</a:t>
            </a:r>
          </a:p>
          <a:p>
            <a:r>
              <a:rPr lang="fr-FR" sz="2000" dirty="0" smtClean="0"/>
              <a:t>Il en est de m</a:t>
            </a:r>
            <a:r>
              <a:rPr lang="fr-FR" sz="2000" dirty="0" smtClean="0"/>
              <a:t>ême pour les produits de beauté, ceux des sociétés occidentales devenant </a:t>
            </a:r>
            <a:r>
              <a:rPr lang="fr-FR" sz="2000" dirty="0" err="1" smtClean="0"/>
              <a:t>h’arâm</a:t>
            </a:r>
            <a:r>
              <a:rPr lang="fr-FR" sz="2000" dirty="0" smtClean="0"/>
              <a:t> et de nouveaux produits ou parfums étant déclarés </a:t>
            </a:r>
            <a:r>
              <a:rPr lang="fr-FR" sz="2000" dirty="0" err="1" smtClean="0"/>
              <a:t>h’alâl</a:t>
            </a:r>
            <a:r>
              <a:rPr lang="fr-FR" sz="2000" dirty="0" smtClean="0"/>
              <a:t>.</a:t>
            </a:r>
          </a:p>
          <a:p>
            <a:r>
              <a:rPr lang="fr-FR" sz="2000" dirty="0" smtClean="0"/>
              <a:t>On refuse d’utiliser l’alcool pour désinfecter ou nettoyer et on tente d’imposer ces règles aux autres.</a:t>
            </a:r>
            <a:endParaRPr lang="fr-FR" sz="2000" dirty="0"/>
          </a:p>
        </p:txBody>
      </p:sp>
      <p:sp>
        <p:nvSpPr>
          <p:cNvPr id="3" name="Titre 2"/>
          <p:cNvSpPr>
            <a:spLocks noGrp="1"/>
          </p:cNvSpPr>
          <p:nvPr>
            <p:ph type="title"/>
          </p:nvPr>
        </p:nvSpPr>
        <p:spPr/>
        <p:txBody>
          <a:bodyPr/>
          <a:lstStyle/>
          <a:p>
            <a:r>
              <a:rPr lang="fr-FR" sz="2800" dirty="0" smtClean="0"/>
              <a:t>Une intensification récente des règles</a:t>
            </a:r>
            <a:endParaRPr lang="fr-FR" sz="2800" dirty="0"/>
          </a:p>
        </p:txBody>
      </p:sp>
    </p:spTree>
    <p:extLst>
      <p:ext uri="{BB962C8B-B14F-4D97-AF65-F5344CB8AC3E}">
        <p14:creationId xmlns:p14="http://schemas.microsoft.com/office/powerpoint/2010/main" val="332125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586084" y="3288592"/>
            <a:ext cx="6557916"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Les enjeux économiques</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a:t>3</a:t>
            </a:r>
            <a:endParaRPr dirty="0"/>
          </a:p>
        </p:txBody>
      </p:sp>
    </p:spTree>
    <p:extLst>
      <p:ext uri="{BB962C8B-B14F-4D97-AF65-F5344CB8AC3E}">
        <p14:creationId xmlns:p14="http://schemas.microsoft.com/office/powerpoint/2010/main" val="84388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13225" y="445024"/>
            <a:ext cx="7798112" cy="1147067"/>
          </a:xfrm>
        </p:spPr>
        <p:txBody>
          <a:bodyPr/>
          <a:lstStyle/>
          <a:p>
            <a:r>
              <a:rPr lang="fr-FR" sz="2800" dirty="0" smtClean="0"/>
              <a:t>Ces débats visent à assurer le marché du </a:t>
            </a:r>
            <a:r>
              <a:rPr lang="fr-FR" sz="2800" dirty="0" err="1" smtClean="0"/>
              <a:t>h’al</a:t>
            </a:r>
            <a:r>
              <a:rPr lang="fr-FR" sz="2800" dirty="0" err="1" smtClean="0"/>
              <a:t>âl</a:t>
            </a:r>
            <a:endParaRPr lang="fr-FR" sz="2800" dirty="0"/>
          </a:p>
        </p:txBody>
      </p:sp>
      <p:pic>
        <p:nvPicPr>
          <p:cNvPr id="4" name="Image 3" descr="Halal_food_products_in_Oriental_shop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03420"/>
          </a:xfrm>
          <a:prstGeom prst="rect">
            <a:avLst/>
          </a:prstGeom>
        </p:spPr>
      </p:pic>
      <p:sp>
        <p:nvSpPr>
          <p:cNvPr id="5" name="ZoneTexte 4"/>
          <p:cNvSpPr txBox="1"/>
          <p:nvPr/>
        </p:nvSpPr>
        <p:spPr>
          <a:xfrm>
            <a:off x="3137251" y="4634125"/>
            <a:ext cx="3747428" cy="307777"/>
          </a:xfrm>
          <a:prstGeom prst="rect">
            <a:avLst/>
          </a:prstGeom>
          <a:noFill/>
        </p:spPr>
        <p:txBody>
          <a:bodyPr wrap="none" rtlCol="0">
            <a:spAutoFit/>
          </a:bodyPr>
          <a:lstStyle/>
          <a:p>
            <a:r>
              <a:rPr lang="fr-FR" dirty="0" smtClean="0">
                <a:solidFill>
                  <a:srgbClr val="FFFFFF"/>
                </a:solidFill>
              </a:rPr>
              <a:t>Le marché du </a:t>
            </a:r>
            <a:r>
              <a:rPr lang="fr-FR" dirty="0" err="1" smtClean="0">
                <a:solidFill>
                  <a:srgbClr val="FFFFFF"/>
                </a:solidFill>
              </a:rPr>
              <a:t>h’al</a:t>
            </a:r>
            <a:r>
              <a:rPr lang="fr-FR" dirty="0" err="1" smtClean="0">
                <a:solidFill>
                  <a:srgbClr val="FFFFFF"/>
                </a:solidFill>
              </a:rPr>
              <a:t>âl</a:t>
            </a:r>
            <a:r>
              <a:rPr lang="fr-FR" dirty="0" smtClean="0">
                <a:solidFill>
                  <a:srgbClr val="FFFFFF"/>
                </a:solidFill>
              </a:rPr>
              <a:t> face à ses concurrences</a:t>
            </a:r>
            <a:endParaRPr lang="fr-FR" dirty="0">
              <a:solidFill>
                <a:srgbClr val="FFFFFF"/>
              </a:solidFill>
            </a:endParaRPr>
          </a:p>
        </p:txBody>
      </p:sp>
    </p:spTree>
    <p:extLst>
      <p:ext uri="{BB962C8B-B14F-4D97-AF65-F5344CB8AC3E}">
        <p14:creationId xmlns:p14="http://schemas.microsoft.com/office/powerpoint/2010/main" val="19322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46878" y="1562350"/>
            <a:ext cx="7717500" cy="3203700"/>
          </a:xfrm>
        </p:spPr>
        <p:txBody>
          <a:bodyPr/>
          <a:lstStyle/>
          <a:p>
            <a:r>
              <a:rPr lang="fr-FR" sz="2000" dirty="0" smtClean="0"/>
              <a:t>La question de la certification du </a:t>
            </a:r>
            <a:r>
              <a:rPr lang="fr-FR" sz="2000" dirty="0" err="1" smtClean="0"/>
              <a:t>h’al</a:t>
            </a:r>
            <a:r>
              <a:rPr lang="fr-FR" sz="2000" dirty="0" err="1" smtClean="0"/>
              <a:t>âl</a:t>
            </a:r>
            <a:r>
              <a:rPr lang="fr-FR" sz="2000" dirty="0" smtClean="0"/>
              <a:t> était complètement inconnue, il y a un demi-siècle dans les pays musulmans.</a:t>
            </a:r>
          </a:p>
          <a:p>
            <a:r>
              <a:rPr lang="fr-FR" sz="2000" dirty="0" smtClean="0"/>
              <a:t>Elle est devenue majeure avec la diffusion des idées islamistes imposant des identités nouvelles à partir de la « religion ».</a:t>
            </a:r>
          </a:p>
          <a:p>
            <a:r>
              <a:rPr lang="fr-FR" sz="2000" dirty="0"/>
              <a:t> Le marché du halal en France est estimé selon l'institut </a:t>
            </a:r>
            <a:r>
              <a:rPr lang="fr-FR" sz="2000" dirty="0" err="1"/>
              <a:t>Solis</a:t>
            </a:r>
            <a:r>
              <a:rPr lang="fr-FR" sz="2000" dirty="0"/>
              <a:t> à 4,5 milliards d'euros pour ce qui concerne les achats domestiques (consommation à domicile) et à 1 milliard d'euros pour la consommation hors domicile (restauration rapide notamment).</a:t>
            </a:r>
          </a:p>
        </p:txBody>
      </p:sp>
      <p:sp>
        <p:nvSpPr>
          <p:cNvPr id="3" name="Titre 2"/>
          <p:cNvSpPr>
            <a:spLocks noGrp="1"/>
          </p:cNvSpPr>
          <p:nvPr>
            <p:ph type="title"/>
          </p:nvPr>
        </p:nvSpPr>
        <p:spPr/>
        <p:txBody>
          <a:bodyPr/>
          <a:lstStyle/>
          <a:p>
            <a:r>
              <a:rPr lang="fr-FR" sz="2800" dirty="0"/>
              <a:t>Ces débats visent à assurer le marché du </a:t>
            </a:r>
            <a:r>
              <a:rPr lang="fr-FR" sz="2800" dirty="0" err="1"/>
              <a:t>h’alâl</a:t>
            </a:r>
            <a:endParaRPr lang="fr-FR" sz="2800" dirty="0"/>
          </a:p>
        </p:txBody>
      </p:sp>
    </p:spTree>
    <p:extLst>
      <p:ext uri="{BB962C8B-B14F-4D97-AF65-F5344CB8AC3E}">
        <p14:creationId xmlns:p14="http://schemas.microsoft.com/office/powerpoint/2010/main" val="358073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46878" y="1562350"/>
            <a:ext cx="7717500" cy="3203700"/>
          </a:xfrm>
        </p:spPr>
        <p:txBody>
          <a:bodyPr/>
          <a:lstStyle/>
          <a:p>
            <a:endParaRPr lang="fr-FR" sz="2000" dirty="0"/>
          </a:p>
        </p:txBody>
      </p:sp>
      <p:sp>
        <p:nvSpPr>
          <p:cNvPr id="3" name="Titre 2"/>
          <p:cNvSpPr>
            <a:spLocks noGrp="1"/>
          </p:cNvSpPr>
          <p:nvPr>
            <p:ph type="title"/>
          </p:nvPr>
        </p:nvSpPr>
        <p:spPr/>
        <p:txBody>
          <a:bodyPr/>
          <a:lstStyle/>
          <a:p>
            <a:r>
              <a:rPr lang="fr-FR" sz="2800" dirty="0"/>
              <a:t>Ces débats visent à assurer le marché du </a:t>
            </a:r>
            <a:r>
              <a:rPr lang="fr-FR" sz="2800" dirty="0" err="1" smtClean="0"/>
              <a:t>h’alâl</a:t>
            </a:r>
            <a:r>
              <a:rPr lang="fr-FR" sz="2800" dirty="0" smtClean="0"/>
              <a:t> (en croissance en 2021)</a:t>
            </a:r>
            <a:endParaRPr lang="fr-FR" sz="2800" dirty="0"/>
          </a:p>
        </p:txBody>
      </p:sp>
      <p:pic>
        <p:nvPicPr>
          <p:cNvPr id="4" name="Image 3" descr="000455708_illustration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91" y="1521787"/>
            <a:ext cx="3834528" cy="3526946"/>
          </a:xfrm>
          <a:prstGeom prst="rect">
            <a:avLst/>
          </a:prstGeom>
        </p:spPr>
      </p:pic>
      <p:pic>
        <p:nvPicPr>
          <p:cNvPr id="5" name="Image 4" descr="000455713_illustration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94" y="1923950"/>
            <a:ext cx="3581400" cy="2425700"/>
          </a:xfrm>
          <a:prstGeom prst="rect">
            <a:avLst/>
          </a:prstGeom>
        </p:spPr>
      </p:pic>
    </p:spTree>
    <p:extLst>
      <p:ext uri="{BB962C8B-B14F-4D97-AF65-F5344CB8AC3E}">
        <p14:creationId xmlns:p14="http://schemas.microsoft.com/office/powerpoint/2010/main" val="327319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800" dirty="0"/>
              <a:t>Ces débats visent à assurer le marché du </a:t>
            </a:r>
            <a:r>
              <a:rPr lang="fr-FR" sz="2800" dirty="0" err="1" smtClean="0"/>
              <a:t>h’alâl</a:t>
            </a:r>
            <a:r>
              <a:rPr lang="fr-FR" sz="2800" dirty="0" smtClean="0"/>
              <a:t> (en croissance en 2021)</a:t>
            </a:r>
            <a:endParaRPr lang="fr-FR" sz="2800" dirty="0"/>
          </a:p>
        </p:txBody>
      </p:sp>
      <p:pic>
        <p:nvPicPr>
          <p:cNvPr id="6" name="Image 5" descr="000455288_illustration_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77" y="1483500"/>
            <a:ext cx="3060000" cy="3660000"/>
          </a:xfrm>
          <a:prstGeom prst="rect">
            <a:avLst/>
          </a:prstGeom>
        </p:spPr>
      </p:pic>
      <p:sp>
        <p:nvSpPr>
          <p:cNvPr id="8" name="ZoneTexte 7"/>
          <p:cNvSpPr txBox="1"/>
          <p:nvPr/>
        </p:nvSpPr>
        <p:spPr>
          <a:xfrm>
            <a:off x="6625195" y="2378661"/>
            <a:ext cx="2388482" cy="1169551"/>
          </a:xfrm>
          <a:prstGeom prst="rect">
            <a:avLst/>
          </a:prstGeom>
          <a:noFill/>
        </p:spPr>
        <p:txBody>
          <a:bodyPr wrap="square" rtlCol="0">
            <a:spAutoFit/>
          </a:bodyPr>
          <a:lstStyle/>
          <a:p>
            <a:r>
              <a:rPr lang="fr-FR" dirty="0" smtClean="0">
                <a:solidFill>
                  <a:srgbClr val="FFFFFF"/>
                </a:solidFill>
              </a:rPr>
              <a:t>Le </a:t>
            </a:r>
            <a:r>
              <a:rPr lang="fr-FR" dirty="0" err="1" smtClean="0">
                <a:solidFill>
                  <a:srgbClr val="FFFFFF"/>
                </a:solidFill>
              </a:rPr>
              <a:t>h’al</a:t>
            </a:r>
            <a:r>
              <a:rPr lang="fr-FR" dirty="0" err="1" smtClean="0">
                <a:solidFill>
                  <a:srgbClr val="FFFFFF"/>
                </a:solidFill>
              </a:rPr>
              <a:t>âl</a:t>
            </a:r>
            <a:r>
              <a:rPr lang="fr-FR" dirty="0" smtClean="0">
                <a:solidFill>
                  <a:srgbClr val="FFFFFF"/>
                </a:solidFill>
              </a:rPr>
              <a:t> s’étend désormais à n’importe quel produit, y compris à des animaux qui n’ont jamais fait l’objet d’interdiction. </a:t>
            </a:r>
            <a:endParaRPr lang="fr-FR" dirty="0">
              <a:solidFill>
                <a:srgbClr val="FFFFFF"/>
              </a:solidFill>
            </a:endParaRPr>
          </a:p>
        </p:txBody>
      </p:sp>
      <p:pic>
        <p:nvPicPr>
          <p:cNvPr id="9" name="Image 8" descr="000455303_illustration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593" y="1497325"/>
            <a:ext cx="2482804" cy="3646175"/>
          </a:xfrm>
          <a:prstGeom prst="rect">
            <a:avLst/>
          </a:prstGeom>
        </p:spPr>
      </p:pic>
    </p:spTree>
    <p:extLst>
      <p:ext uri="{BB962C8B-B14F-4D97-AF65-F5344CB8AC3E}">
        <p14:creationId xmlns:p14="http://schemas.microsoft.com/office/powerpoint/2010/main" val="406631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694269" y="1789792"/>
            <a:ext cx="77175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smtClean="0">
                <a:solidFill>
                  <a:schemeClr val="lt2"/>
                </a:solidFill>
              </a:rPr>
              <a:t>Quel lien entre une religion quelconque et une règle édictant que ce qui est mangeable ne doit pas </a:t>
            </a:r>
            <a:r>
              <a:rPr lang="fr-FR" sz="1600" dirty="0" smtClean="0">
                <a:solidFill>
                  <a:schemeClr val="lt2"/>
                </a:solidFill>
              </a:rPr>
              <a:t>être mangé ou avalé?</a:t>
            </a:r>
          </a:p>
          <a:p>
            <a:pPr marL="0" lvl="0" indent="0" algn="l" rtl="0">
              <a:spcBef>
                <a:spcPts val="0"/>
              </a:spcBef>
              <a:spcAft>
                <a:spcPts val="0"/>
              </a:spcAft>
              <a:buNone/>
            </a:pPr>
            <a:r>
              <a:rPr lang="fr-FR" sz="1600" dirty="0">
                <a:solidFill>
                  <a:schemeClr val="lt2"/>
                </a:solidFill>
              </a:rPr>
              <a:t>U</a:t>
            </a:r>
            <a:r>
              <a:rPr lang="fr-FR" sz="1600" dirty="0" smtClean="0">
                <a:solidFill>
                  <a:schemeClr val="lt2"/>
                </a:solidFill>
              </a:rPr>
              <a:t>ne religion est une relation entre un être humain et un autre être ou entité considéré comme supérieur. Comment peut s’exprimer cette supériorité ? </a:t>
            </a:r>
          </a:p>
          <a:p>
            <a:pPr marL="0" lvl="0" indent="0" algn="l" rtl="0">
              <a:spcBef>
                <a:spcPts val="0"/>
              </a:spcBef>
              <a:spcAft>
                <a:spcPts val="0"/>
              </a:spcAft>
              <a:buNone/>
            </a:pPr>
            <a:r>
              <a:rPr lang="fr-FR" sz="1600" dirty="0" smtClean="0">
                <a:solidFill>
                  <a:schemeClr val="lt2"/>
                </a:solidFill>
              </a:rPr>
              <a:t>Elle peut être simplement ontologique, mais aussi être une domination, le supérieur imposant alors, comme un père, des ordres en nombre plus ou moins important concernant l’esprit seul ou également le corps. Si cela concerne le corps, cela peut concerner le nez (les parfums), l’oreille (les sons et la musique), l’œil (les images et particulièrement la figuration), la sexualité (le « génésique » ou sixième sens), enfin la bouche (les interdits alimentaires). </a:t>
            </a:r>
          </a:p>
          <a:p>
            <a:pPr marL="0" lvl="0" indent="0" algn="l" rtl="0">
              <a:spcBef>
                <a:spcPts val="0"/>
              </a:spcBef>
              <a:spcAft>
                <a:spcPts val="0"/>
              </a:spcAft>
              <a:buNone/>
            </a:pPr>
            <a:r>
              <a:rPr lang="fr-FR" sz="1600" dirty="0" smtClean="0">
                <a:solidFill>
                  <a:schemeClr val="lt2"/>
                </a:solidFill>
              </a:rPr>
              <a:t>Un Dieu conçu comme très puissant choisira la totale, d’autres quelques interdits seulement, voire aucun interdit touchant des plaisirs possibles.</a:t>
            </a: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Introduction : </a:t>
            </a:r>
            <a:r>
              <a:rPr lang="fr-FR" sz="2800" dirty="0" smtClean="0"/>
              <a:t>pourquoi des règles sur ce qui est avalé ?</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800" dirty="0"/>
              <a:t>Ces débats visent à assurer le marché du </a:t>
            </a:r>
            <a:r>
              <a:rPr lang="fr-FR" sz="2800" dirty="0" err="1" smtClean="0"/>
              <a:t>h’alâl</a:t>
            </a:r>
            <a:r>
              <a:rPr lang="fr-FR" sz="2800" dirty="0" smtClean="0"/>
              <a:t> (en croissance en 2021)</a:t>
            </a:r>
            <a:endParaRPr lang="fr-FR" sz="2800" dirty="0"/>
          </a:p>
        </p:txBody>
      </p:sp>
      <p:sp>
        <p:nvSpPr>
          <p:cNvPr id="8" name="ZoneTexte 7"/>
          <p:cNvSpPr txBox="1"/>
          <p:nvPr/>
        </p:nvSpPr>
        <p:spPr>
          <a:xfrm>
            <a:off x="6909537" y="1810056"/>
            <a:ext cx="2094662" cy="1384995"/>
          </a:xfrm>
          <a:prstGeom prst="rect">
            <a:avLst/>
          </a:prstGeom>
          <a:noFill/>
        </p:spPr>
        <p:txBody>
          <a:bodyPr wrap="square" rtlCol="0">
            <a:spAutoFit/>
          </a:bodyPr>
          <a:lstStyle/>
          <a:p>
            <a:r>
              <a:rPr lang="fr-FR" dirty="0" smtClean="0">
                <a:solidFill>
                  <a:srgbClr val="FFFFFF"/>
                </a:solidFill>
              </a:rPr>
              <a:t>Le </a:t>
            </a:r>
            <a:r>
              <a:rPr lang="fr-FR" dirty="0" err="1" smtClean="0">
                <a:solidFill>
                  <a:srgbClr val="FFFFFF"/>
                </a:solidFill>
              </a:rPr>
              <a:t>h’al</a:t>
            </a:r>
            <a:r>
              <a:rPr lang="fr-FR" dirty="0" err="1" smtClean="0">
                <a:solidFill>
                  <a:srgbClr val="FFFFFF"/>
                </a:solidFill>
              </a:rPr>
              <a:t>âl</a:t>
            </a:r>
            <a:r>
              <a:rPr lang="fr-FR" dirty="0" smtClean="0">
                <a:solidFill>
                  <a:srgbClr val="FFFFFF"/>
                </a:solidFill>
              </a:rPr>
              <a:t> s’étend désormais à n’importe quel produit, allant du poivre au cirage en passant par le rouge à lèvres. </a:t>
            </a:r>
            <a:endParaRPr lang="fr-FR" dirty="0">
              <a:solidFill>
                <a:srgbClr val="FFFFFF"/>
              </a:solidFill>
            </a:endParaRPr>
          </a:p>
        </p:txBody>
      </p:sp>
      <p:pic>
        <p:nvPicPr>
          <p:cNvPr id="2" name="Image 1" descr="000455298_illustration_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46" y="1535232"/>
            <a:ext cx="2060557" cy="3475594"/>
          </a:xfrm>
          <a:prstGeom prst="rect">
            <a:avLst/>
          </a:prstGeom>
        </p:spPr>
      </p:pic>
      <p:pic>
        <p:nvPicPr>
          <p:cNvPr id="4" name="Image 3" descr="halal-cosmetique-de-lux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007" y="1538652"/>
            <a:ext cx="4029914" cy="2496070"/>
          </a:xfrm>
          <a:prstGeom prst="rect">
            <a:avLst/>
          </a:prstGeom>
        </p:spPr>
      </p:pic>
      <p:pic>
        <p:nvPicPr>
          <p:cNvPr id="5" name="Image 4"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172" y="3233382"/>
            <a:ext cx="1778000" cy="1778000"/>
          </a:xfrm>
          <a:prstGeom prst="rect">
            <a:avLst/>
          </a:prstGeom>
        </p:spPr>
      </p:pic>
      <p:sp>
        <p:nvSpPr>
          <p:cNvPr id="7" name="ZoneTexte 6"/>
          <p:cNvSpPr txBox="1"/>
          <p:nvPr/>
        </p:nvSpPr>
        <p:spPr>
          <a:xfrm>
            <a:off x="3450029" y="4416160"/>
            <a:ext cx="3248443" cy="307777"/>
          </a:xfrm>
          <a:prstGeom prst="rect">
            <a:avLst/>
          </a:prstGeom>
          <a:noFill/>
        </p:spPr>
        <p:txBody>
          <a:bodyPr wrap="none" rtlCol="0">
            <a:spAutoFit/>
          </a:bodyPr>
          <a:lstStyle/>
          <a:p>
            <a:r>
              <a:rPr lang="fr-FR" dirty="0" smtClean="0">
                <a:solidFill>
                  <a:srgbClr val="FFFFFF"/>
                </a:solidFill>
              </a:rPr>
              <a:t>M</a:t>
            </a:r>
            <a:r>
              <a:rPr lang="fr-FR" dirty="0" smtClean="0">
                <a:solidFill>
                  <a:srgbClr val="FFFFFF"/>
                </a:solidFill>
              </a:rPr>
              <a:t>ême les capotes peuvent être </a:t>
            </a:r>
            <a:r>
              <a:rPr lang="fr-FR" dirty="0" err="1" smtClean="0">
                <a:solidFill>
                  <a:srgbClr val="FFFFFF"/>
                </a:solidFill>
              </a:rPr>
              <a:t>h’alâl</a:t>
            </a:r>
            <a:endParaRPr lang="fr-FR" dirty="0">
              <a:solidFill>
                <a:srgbClr val="FFFFFF"/>
              </a:solidFill>
            </a:endParaRPr>
          </a:p>
        </p:txBody>
      </p:sp>
    </p:spTree>
    <p:extLst>
      <p:ext uri="{BB962C8B-B14F-4D97-AF65-F5344CB8AC3E}">
        <p14:creationId xmlns:p14="http://schemas.microsoft.com/office/powerpoint/2010/main" val="244698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895557" y="4766799"/>
            <a:ext cx="3248443" cy="307777"/>
          </a:xfrm>
          <a:prstGeom prst="rect">
            <a:avLst/>
          </a:prstGeom>
          <a:noFill/>
        </p:spPr>
        <p:txBody>
          <a:bodyPr wrap="none" rtlCol="0">
            <a:spAutoFit/>
          </a:bodyPr>
          <a:lstStyle/>
          <a:p>
            <a:r>
              <a:rPr lang="fr-FR" dirty="0" smtClean="0">
                <a:solidFill>
                  <a:srgbClr val="FFFFFF"/>
                </a:solidFill>
              </a:rPr>
              <a:t>M</a:t>
            </a:r>
            <a:r>
              <a:rPr lang="fr-FR" dirty="0" smtClean="0">
                <a:solidFill>
                  <a:srgbClr val="FFFFFF"/>
                </a:solidFill>
              </a:rPr>
              <a:t>ême les capotes peuvent être </a:t>
            </a:r>
            <a:r>
              <a:rPr lang="fr-FR" dirty="0" err="1" smtClean="0">
                <a:solidFill>
                  <a:srgbClr val="FFFFFF"/>
                </a:solidFill>
              </a:rPr>
              <a:t>h’alâl</a:t>
            </a:r>
            <a:endParaRPr lang="fr-FR" dirty="0">
              <a:solidFill>
                <a:srgbClr val="FFFFFF"/>
              </a:solidFill>
            </a:endParaRPr>
          </a:p>
        </p:txBody>
      </p:sp>
      <p:pic>
        <p:nvPicPr>
          <p:cNvPr id="6" name="Image 5" descr="condom-hala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215" y="0"/>
            <a:ext cx="6244785" cy="5143500"/>
          </a:xfrm>
          <a:prstGeom prst="rect">
            <a:avLst/>
          </a:prstGeom>
        </p:spPr>
      </p:pic>
      <p:sp>
        <p:nvSpPr>
          <p:cNvPr id="9" name="ZoneTexte 8"/>
          <p:cNvSpPr txBox="1"/>
          <p:nvPr/>
        </p:nvSpPr>
        <p:spPr>
          <a:xfrm>
            <a:off x="255909" y="701278"/>
            <a:ext cx="2331613" cy="3970318"/>
          </a:xfrm>
          <a:prstGeom prst="rect">
            <a:avLst/>
          </a:prstGeom>
          <a:noFill/>
        </p:spPr>
        <p:txBody>
          <a:bodyPr wrap="square" rtlCol="0">
            <a:spAutoFit/>
          </a:bodyPr>
          <a:lstStyle/>
          <a:p>
            <a:r>
              <a:rPr lang="fr-FR" dirty="0" smtClean="0">
                <a:solidFill>
                  <a:srgbClr val="FFFFFF"/>
                </a:solidFill>
              </a:rPr>
              <a:t>Durex, la marque leader est dans le viseur :</a:t>
            </a:r>
          </a:p>
          <a:p>
            <a:r>
              <a:rPr lang="fr-FR" dirty="0">
                <a:solidFill>
                  <a:srgbClr val="FFFFFF"/>
                </a:solidFill>
              </a:rPr>
              <a:t>« </a:t>
            </a:r>
            <a:r>
              <a:rPr lang="fr-FR" dirty="0" smtClean="0">
                <a:solidFill>
                  <a:srgbClr val="FFFFFF"/>
                </a:solidFill>
              </a:rPr>
              <a:t>chaque </a:t>
            </a:r>
            <a:r>
              <a:rPr lang="fr-FR" dirty="0">
                <a:solidFill>
                  <a:srgbClr val="FFFFFF"/>
                </a:solidFill>
              </a:rPr>
              <a:t>préservatif lubrifié est doté de versets sacrés et de prières de </a:t>
            </a:r>
            <a:r>
              <a:rPr lang="fr-FR" dirty="0" err="1" smtClean="0">
                <a:solidFill>
                  <a:srgbClr val="FFFFFF"/>
                </a:solidFill>
              </a:rPr>
              <a:t>masnoon</a:t>
            </a:r>
            <a:r>
              <a:rPr lang="fr-FR" dirty="0" smtClean="0">
                <a:solidFill>
                  <a:srgbClr val="FFFFFF"/>
                </a:solidFill>
              </a:rPr>
              <a:t> (prières </a:t>
            </a:r>
            <a:r>
              <a:rPr lang="fr-FR" dirty="0" err="1" smtClean="0">
                <a:solidFill>
                  <a:srgbClr val="FFFFFF"/>
                </a:solidFill>
              </a:rPr>
              <a:t>surrérogatoires</a:t>
            </a:r>
            <a:r>
              <a:rPr lang="fr-FR" dirty="0" smtClean="0">
                <a:solidFill>
                  <a:srgbClr val="FFFFFF"/>
                </a:solidFill>
              </a:rPr>
              <a:t>) </a:t>
            </a:r>
            <a:r>
              <a:rPr lang="fr-FR" dirty="0">
                <a:solidFill>
                  <a:srgbClr val="FFFFFF"/>
                </a:solidFill>
              </a:rPr>
              <a:t>pour éloigner Satan pendant les rapports </a:t>
            </a:r>
            <a:r>
              <a:rPr lang="fr-FR" dirty="0" smtClean="0">
                <a:solidFill>
                  <a:srgbClr val="FFFFFF"/>
                </a:solidFill>
              </a:rPr>
              <a:t>sexuels »</a:t>
            </a:r>
          </a:p>
          <a:p>
            <a:pPr algn="just"/>
            <a:r>
              <a:rPr lang="fr-FR" dirty="0" smtClean="0">
                <a:solidFill>
                  <a:srgbClr val="FFFFFF"/>
                </a:solidFill>
              </a:rPr>
              <a:t>Il est écrit en bas : « testé par une équipe de </a:t>
            </a:r>
            <a:r>
              <a:rPr lang="fr-FR" dirty="0" err="1" smtClean="0">
                <a:solidFill>
                  <a:srgbClr val="FFFFFF"/>
                </a:solidFill>
              </a:rPr>
              <a:t>fuqaha</a:t>
            </a:r>
            <a:r>
              <a:rPr lang="fr-FR" dirty="0" smtClean="0">
                <a:solidFill>
                  <a:srgbClr val="FFFFFF"/>
                </a:solidFill>
              </a:rPr>
              <a:t> », c’est à dire par des jurisconsultes musulmans. En haut « sharia </a:t>
            </a:r>
            <a:r>
              <a:rPr lang="fr-FR" dirty="0" err="1" smtClean="0">
                <a:solidFill>
                  <a:srgbClr val="FFFFFF"/>
                </a:solidFill>
              </a:rPr>
              <a:t>approved</a:t>
            </a:r>
            <a:r>
              <a:rPr lang="fr-FR" dirty="0" smtClean="0">
                <a:solidFill>
                  <a:srgbClr val="FFFFFF"/>
                </a:solidFill>
              </a:rPr>
              <a:t> »: « approuvé </a:t>
            </a:r>
            <a:r>
              <a:rPr lang="fr-FR" dirty="0" err="1" smtClean="0">
                <a:solidFill>
                  <a:srgbClr val="FFFFFF"/>
                </a:solidFill>
              </a:rPr>
              <a:t>paqr</a:t>
            </a:r>
            <a:r>
              <a:rPr lang="fr-FR" dirty="0" smtClean="0">
                <a:solidFill>
                  <a:srgbClr val="FFFFFF"/>
                </a:solidFill>
              </a:rPr>
              <a:t> la Loi divine ».</a:t>
            </a:r>
            <a:endParaRPr lang="fr-FR" dirty="0">
              <a:solidFill>
                <a:srgbClr val="FFFFFF"/>
              </a:solidFill>
            </a:endParaRPr>
          </a:p>
          <a:p>
            <a:endParaRPr lang="fr-FR" dirty="0">
              <a:solidFill>
                <a:srgbClr val="FFFFFF"/>
              </a:solidFill>
            </a:endParaRPr>
          </a:p>
        </p:txBody>
      </p:sp>
    </p:spTree>
    <p:extLst>
      <p:ext uri="{BB962C8B-B14F-4D97-AF65-F5344CB8AC3E}">
        <p14:creationId xmlns:p14="http://schemas.microsoft.com/office/powerpoint/2010/main" val="1602756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84194" y="3279116"/>
            <a:ext cx="6557916"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Conclusion</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smtClean="0"/>
              <a:t>4</a:t>
            </a:r>
            <a:endParaRPr dirty="0"/>
          </a:p>
        </p:txBody>
      </p:sp>
    </p:spTree>
    <p:extLst>
      <p:ext uri="{BB962C8B-B14F-4D97-AF65-F5344CB8AC3E}">
        <p14:creationId xmlns:p14="http://schemas.microsoft.com/office/powerpoint/2010/main" val="350726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718149" y="2384849"/>
            <a:ext cx="3980051" cy="175130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Un</a:t>
            </a:r>
            <a:endParaRPr dirty="0"/>
          </a:p>
        </p:txBody>
      </p:sp>
      <p:sp>
        <p:nvSpPr>
          <p:cNvPr id="433" name="Google Shape;433;p44"/>
          <p:cNvSpPr txBox="1">
            <a:spLocks noGrp="1"/>
          </p:cNvSpPr>
          <p:nvPr>
            <p:ph type="title"/>
          </p:nvPr>
        </p:nvSpPr>
        <p:spPr>
          <a:xfrm>
            <a:off x="2006700" y="159403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694269" y="1789792"/>
            <a:ext cx="77175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smtClean="0">
                <a:solidFill>
                  <a:schemeClr val="lt2"/>
                </a:solidFill>
              </a:rPr>
              <a:t>Comparé au juda</a:t>
            </a:r>
            <a:r>
              <a:rPr lang="fr-FR" sz="1600" dirty="0" smtClean="0">
                <a:solidFill>
                  <a:schemeClr val="lt2"/>
                </a:solidFill>
              </a:rPr>
              <a:t>ïsme, l’islam a très peu d’interdits. Mais il y a beaucoup d’islams et les islamismes contemporains ont multiplié les interdits puisque les militants, voulant dominer d’autres musulmans, ont besoin d’un modèle divin autoritaire. Et se substituant à Dieu, ils sont prêt à sanctionner immédiatement tout </a:t>
            </a:r>
          </a:p>
          <a:p>
            <a:pPr marL="0" lvl="0" indent="0" algn="l" rtl="0">
              <a:spcBef>
                <a:spcPts val="0"/>
              </a:spcBef>
              <a:spcAft>
                <a:spcPts val="0"/>
              </a:spcAft>
              <a:buNone/>
            </a:pPr>
            <a:r>
              <a:rPr lang="fr-FR" sz="1600" dirty="0" smtClean="0">
                <a:solidFill>
                  <a:schemeClr val="lt2"/>
                </a:solidFill>
              </a:rPr>
              <a:t>Ce qui est transgression à leurs yeux sans attendre que Dieu, qui a seule légitimité à la faire lors du Jugement dernier, le fasse.</a:t>
            </a:r>
          </a:p>
          <a:p>
            <a:pPr marL="0" lvl="0" indent="0" algn="l" rtl="0">
              <a:spcBef>
                <a:spcPts val="0"/>
              </a:spcBef>
              <a:spcAft>
                <a:spcPts val="0"/>
              </a:spcAft>
              <a:buNone/>
            </a:pPr>
            <a:r>
              <a:rPr lang="fr-FR" sz="1600" dirty="0">
                <a:solidFill>
                  <a:schemeClr val="lt2"/>
                </a:solidFill>
              </a:rPr>
              <a:t>E</a:t>
            </a:r>
            <a:r>
              <a:rPr lang="fr-FR" sz="1600" dirty="0" smtClean="0">
                <a:solidFill>
                  <a:schemeClr val="lt2"/>
                </a:solidFill>
              </a:rPr>
              <a:t>n ce sens, la question des interdits alimentaires et de la volonté de les imposer aux autres est centrale.</a:t>
            </a:r>
          </a:p>
          <a:p>
            <a:pPr marL="0" lvl="0" indent="0" algn="l" rtl="0">
              <a:spcBef>
                <a:spcPts val="0"/>
              </a:spcBef>
              <a:spcAft>
                <a:spcPts val="0"/>
              </a:spcAft>
              <a:buNone/>
            </a:pPr>
            <a:r>
              <a:rPr lang="fr-FR" sz="1600" dirty="0" smtClean="0">
                <a:solidFill>
                  <a:schemeClr val="lt2"/>
                </a:solidFill>
              </a:rPr>
              <a:t>Elle est le sympt</a:t>
            </a:r>
            <a:r>
              <a:rPr lang="fr-FR" sz="1600" dirty="0" smtClean="0">
                <a:solidFill>
                  <a:schemeClr val="lt2"/>
                </a:solidFill>
              </a:rPr>
              <a:t>ôme de la volonté de domination politique des islamistes.</a:t>
            </a: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Introduction : </a:t>
            </a:r>
            <a:r>
              <a:rPr lang="fr-FR" sz="2800" dirty="0" smtClean="0"/>
              <a:t>pourquoi des règles sur ce qui est avalé ?</a:t>
            </a:r>
            <a:endParaRPr sz="2800" dirty="0"/>
          </a:p>
        </p:txBody>
      </p:sp>
    </p:spTree>
    <p:extLst>
      <p:ext uri="{BB962C8B-B14F-4D97-AF65-F5344CB8AC3E}">
        <p14:creationId xmlns:p14="http://schemas.microsoft.com/office/powerpoint/2010/main" val="16901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p:nvPr/>
        </p:nvSpPr>
        <p:spPr>
          <a:xfrm>
            <a:off x="940950" y="1613100"/>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940950" y="2785252"/>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4855200" y="1613100"/>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4855200" y="2785255"/>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sujets abordés</a:t>
            </a:r>
            <a:endParaRPr dirty="0"/>
          </a:p>
        </p:txBody>
      </p:sp>
      <p:sp>
        <p:nvSpPr>
          <p:cNvPr id="402" name="Google Shape;402;p41"/>
          <p:cNvSpPr txBox="1">
            <a:spLocks noGrp="1"/>
          </p:cNvSpPr>
          <p:nvPr>
            <p:ph type="subTitle" idx="1"/>
          </p:nvPr>
        </p:nvSpPr>
        <p:spPr>
          <a:xfrm>
            <a:off x="19351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interdits alimentaires dans l’islam</a:t>
            </a:r>
            <a:endParaRPr dirty="0"/>
          </a:p>
        </p:txBody>
      </p:sp>
      <p:sp>
        <p:nvSpPr>
          <p:cNvPr id="403" name="Google Shape;403;p41"/>
          <p:cNvSpPr txBox="1">
            <a:spLocks noGrp="1"/>
          </p:cNvSpPr>
          <p:nvPr>
            <p:ph type="subTitle" idx="2"/>
          </p:nvPr>
        </p:nvSpPr>
        <p:spPr>
          <a:xfrm>
            <a:off x="5812098" y="1508200"/>
            <a:ext cx="2974103"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a:t>
            </a:r>
            <a:r>
              <a:rPr lang="fr-FR" dirty="0" smtClean="0"/>
              <a:t>renforcements des islamistes</a:t>
            </a:r>
          </a:p>
        </p:txBody>
      </p:sp>
      <p:sp>
        <p:nvSpPr>
          <p:cNvPr id="404" name="Google Shape;404;p41"/>
          <p:cNvSpPr txBox="1">
            <a:spLocks noGrp="1"/>
          </p:cNvSpPr>
          <p:nvPr>
            <p:ph type="subTitle" idx="3"/>
          </p:nvPr>
        </p:nvSpPr>
        <p:spPr>
          <a:xfrm>
            <a:off x="1935199" y="2685003"/>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a:t>
            </a:r>
            <a:r>
              <a:rPr lang="fr-FR" dirty="0" smtClean="0"/>
              <a:t>enjeux économiques</a:t>
            </a:r>
            <a:endParaRPr dirty="0"/>
          </a:p>
        </p:txBody>
      </p:sp>
      <p:sp>
        <p:nvSpPr>
          <p:cNvPr id="405" name="Google Shape;405;p41"/>
          <p:cNvSpPr txBox="1">
            <a:spLocks noGrp="1"/>
          </p:cNvSpPr>
          <p:nvPr>
            <p:ph type="subTitle" idx="4"/>
          </p:nvPr>
        </p:nvSpPr>
        <p:spPr>
          <a:xfrm>
            <a:off x="5802620" y="2865061"/>
            <a:ext cx="2830379"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Conclusion</a:t>
            </a:r>
            <a:endParaRPr dirty="0"/>
          </a:p>
        </p:txBody>
      </p:sp>
      <p:sp>
        <p:nvSpPr>
          <p:cNvPr id="410" name="Google Shape;410;p41"/>
          <p:cNvSpPr txBox="1">
            <a:spLocks noGrp="1"/>
          </p:cNvSpPr>
          <p:nvPr>
            <p:ph type="title" idx="9"/>
          </p:nvPr>
        </p:nvSpPr>
        <p:spPr>
          <a:xfrm>
            <a:off x="969275"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11" name="Google Shape;411;p41"/>
          <p:cNvSpPr txBox="1">
            <a:spLocks noGrp="1"/>
          </p:cNvSpPr>
          <p:nvPr>
            <p:ph type="title" idx="13"/>
          </p:nvPr>
        </p:nvSpPr>
        <p:spPr>
          <a:xfrm>
            <a:off x="4855200"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2" name="Google Shape;412;p41"/>
          <p:cNvSpPr txBox="1">
            <a:spLocks noGrp="1"/>
          </p:cNvSpPr>
          <p:nvPr>
            <p:ph type="title" idx="14"/>
          </p:nvPr>
        </p:nvSpPr>
        <p:spPr>
          <a:xfrm>
            <a:off x="969275"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13" name="Google Shape;413;p41"/>
          <p:cNvSpPr txBox="1">
            <a:spLocks noGrp="1"/>
          </p:cNvSpPr>
          <p:nvPr>
            <p:ph type="title" idx="15"/>
          </p:nvPr>
        </p:nvSpPr>
        <p:spPr>
          <a:xfrm>
            <a:off x="4855217"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84194" y="3279116"/>
            <a:ext cx="5823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Les interdits alimentaires dans l’islam</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buFont typeface="Alef"/>
              <a:buAutoNum type="arabicParenR"/>
            </a:pPr>
            <a:endParaRPr lang="fr-FR" sz="2400" dirty="0"/>
          </a:p>
        </p:txBody>
      </p:sp>
      <p:sp>
        <p:nvSpPr>
          <p:cNvPr id="3" name="Titre 2"/>
          <p:cNvSpPr>
            <a:spLocks noGrp="1"/>
          </p:cNvSpPr>
          <p:nvPr>
            <p:ph type="title"/>
          </p:nvPr>
        </p:nvSpPr>
        <p:spPr/>
        <p:txBody>
          <a:bodyPr/>
          <a:lstStyle/>
          <a:p>
            <a:r>
              <a:rPr lang="fr-FR" dirty="0" smtClean="0"/>
              <a:t>Les interdits coraniques</a:t>
            </a:r>
            <a:endParaRPr lang="fr-FR" dirty="0"/>
          </a:p>
        </p:txBody>
      </p:sp>
      <p:pic>
        <p:nvPicPr>
          <p:cNvPr id="4" name="Image 3" descr="Capture d’écran 2023-10-20 à 16.26.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02" y="1279820"/>
            <a:ext cx="7733540" cy="2387678"/>
          </a:xfrm>
          <a:prstGeom prst="rect">
            <a:avLst/>
          </a:prstGeom>
        </p:spPr>
      </p:pic>
      <p:sp>
        <p:nvSpPr>
          <p:cNvPr id="5" name="ZoneTexte 4"/>
          <p:cNvSpPr txBox="1"/>
          <p:nvPr/>
        </p:nvSpPr>
        <p:spPr>
          <a:xfrm>
            <a:off x="3175164" y="3923370"/>
            <a:ext cx="2460079" cy="307777"/>
          </a:xfrm>
          <a:prstGeom prst="rect">
            <a:avLst/>
          </a:prstGeom>
          <a:noFill/>
        </p:spPr>
        <p:txBody>
          <a:bodyPr wrap="none" rtlCol="0">
            <a:spAutoFit/>
          </a:bodyPr>
          <a:lstStyle/>
          <a:p>
            <a:r>
              <a:rPr lang="fr-FR" dirty="0" smtClean="0">
                <a:solidFill>
                  <a:schemeClr val="bg1"/>
                </a:solidFill>
              </a:rPr>
              <a:t>Coran, sourate 2, verset 173</a:t>
            </a:r>
            <a:endParaRPr lang="fr-FR" dirty="0">
              <a:solidFill>
                <a:schemeClr val="bg1"/>
              </a:solidFill>
            </a:endParaRPr>
          </a:p>
        </p:txBody>
      </p:sp>
    </p:spTree>
    <p:extLst>
      <p:ext uri="{BB962C8B-B14F-4D97-AF65-F5344CB8AC3E}">
        <p14:creationId xmlns:p14="http://schemas.microsoft.com/office/powerpoint/2010/main" val="84557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buFont typeface="Alef"/>
              <a:buAutoNum type="arabicParenR"/>
            </a:pPr>
            <a:r>
              <a:rPr lang="fr-FR" sz="1600" dirty="0" smtClean="0"/>
              <a:t>Les </a:t>
            </a:r>
            <a:r>
              <a:rPr lang="fr-FR" sz="1600" dirty="0"/>
              <a:t>boissons alcoolisées sont </a:t>
            </a:r>
            <a:r>
              <a:rPr lang="fr-FR" sz="1600" dirty="0" smtClean="0"/>
              <a:t>aussi plus ou moins interdites selon les 4 versets qui en parlent et qui ne portent que sur le vin de vigne, </a:t>
            </a:r>
            <a:r>
              <a:rPr lang="fr-FR" sz="1600" dirty="0" err="1" smtClean="0"/>
              <a:t>khamr</a:t>
            </a:r>
            <a:r>
              <a:rPr lang="fr-FR" sz="1600" dirty="0"/>
              <a:t> </a:t>
            </a:r>
            <a:r>
              <a:rPr lang="fr-FR" sz="1600" dirty="0" smtClean="0"/>
              <a:t>(par exemple, Coran, 4, verset 43 </a:t>
            </a:r>
            <a:r>
              <a:rPr lang="fr-FR" sz="1600" dirty="0"/>
              <a:t>: </a:t>
            </a:r>
            <a:endParaRPr lang="fr-FR" sz="1600" dirty="0" smtClean="0"/>
          </a:p>
          <a:p>
            <a:pPr marL="152400" indent="0">
              <a:buNone/>
            </a:pPr>
            <a:r>
              <a:rPr lang="fr-FR" sz="1600" dirty="0" smtClean="0"/>
              <a:t>« </a:t>
            </a:r>
            <a:r>
              <a:rPr lang="fr-FR" sz="1600" dirty="0"/>
              <a:t>Croyants ! Ne vous approchez pas de la Prière alors que vous êtes en état d'ivresse, jusqu'à ce que vous sachiez ce que vous dites </a:t>
            </a:r>
            <a:r>
              <a:rPr lang="fr-FR" sz="1600" dirty="0" smtClean="0"/>
              <a:t>».</a:t>
            </a:r>
          </a:p>
          <a:p>
            <a:pPr marL="152400" indent="0">
              <a:buNone/>
            </a:pPr>
            <a:endParaRPr lang="fr-FR" sz="1600" dirty="0" smtClean="0"/>
          </a:p>
          <a:p>
            <a:pPr marL="152400" indent="0">
              <a:buNone/>
            </a:pPr>
            <a:r>
              <a:rPr lang="fr-FR" sz="1600" dirty="0" smtClean="0"/>
              <a:t>2) </a:t>
            </a:r>
            <a:r>
              <a:rPr lang="fr-FR" sz="1600" dirty="0" smtClean="0"/>
              <a:t>Les </a:t>
            </a:r>
            <a:r>
              <a:rPr lang="fr-FR" sz="1600" dirty="0"/>
              <a:t>interdits ne sont qu’une faible partie du discours religieux sur le fait de manger (Coran 2,173 ; 5,3 ; 6,145 ; 16,115, soit 4 versets pour un chiffre qui va de 6000 à </a:t>
            </a:r>
            <a:r>
              <a:rPr lang="fr-FR" sz="1600" dirty="0" smtClean="0"/>
              <a:t>6600</a:t>
            </a:r>
            <a:r>
              <a:rPr lang="ar-sa" sz="1600" dirty="0" smtClean="0"/>
              <a:t> </a:t>
            </a:r>
            <a:r>
              <a:rPr lang="fr-FR" sz="1600" dirty="0" smtClean="0"/>
              <a:t>versets </a:t>
            </a:r>
            <a:r>
              <a:rPr lang="fr-FR" sz="1600" dirty="0"/>
              <a:t>selon les exégètes)</a:t>
            </a:r>
            <a:r>
              <a:rPr lang="fr-FR" sz="1600" dirty="0" smtClean="0"/>
              <a:t>.</a:t>
            </a:r>
          </a:p>
          <a:p>
            <a:pPr marL="152400" indent="0">
              <a:buNone/>
            </a:pPr>
            <a:endParaRPr lang="fr-FR" sz="1600" dirty="0" smtClean="0"/>
          </a:p>
          <a:p>
            <a:pPr marL="152400" indent="0">
              <a:buNone/>
            </a:pPr>
            <a:r>
              <a:rPr lang="fr-FR" sz="1600" dirty="0" smtClean="0"/>
              <a:t>3) Ces </a:t>
            </a:r>
            <a:r>
              <a:rPr lang="fr-FR" sz="1600" dirty="0"/>
              <a:t>interdits ne sont pas placés sur le </a:t>
            </a:r>
            <a:r>
              <a:rPr lang="fr-FR" sz="1600" dirty="0" smtClean="0"/>
              <a:t>même </a:t>
            </a:r>
            <a:r>
              <a:rPr lang="fr-FR" sz="1600" dirty="0"/>
              <a:t>plan</a:t>
            </a:r>
            <a:r>
              <a:rPr lang="fr-FR" sz="1600" dirty="0" smtClean="0"/>
              <a:t>. Les verbes énonçant l’interdiction diffèrent. </a:t>
            </a:r>
            <a:r>
              <a:rPr lang="fr-FR" sz="1600" dirty="0"/>
              <a:t>L’interdit du </a:t>
            </a:r>
            <a:r>
              <a:rPr lang="fr-FR" sz="1600" dirty="0" smtClean="0"/>
              <a:t>porc (le mot coranique désigne aujourd’hui le seul sanglier) </a:t>
            </a:r>
            <a:r>
              <a:rPr lang="fr-FR" sz="1600" dirty="0"/>
              <a:t>ou sur le sang est le seul rigoureux</a:t>
            </a:r>
            <a:r>
              <a:rPr lang="fr-FR" sz="1600" dirty="0" smtClean="0"/>
              <a:t>.</a:t>
            </a:r>
          </a:p>
          <a:p>
            <a:pPr>
              <a:buFont typeface="Alef"/>
              <a:buAutoNum type="arabicParenR"/>
            </a:pPr>
            <a:endParaRPr lang="fr-FR" sz="2400" dirty="0"/>
          </a:p>
          <a:p>
            <a:pPr>
              <a:buFont typeface="Alef"/>
              <a:buAutoNum type="arabicParenR"/>
            </a:pPr>
            <a:endParaRPr lang="fr-FR" sz="2400" dirty="0"/>
          </a:p>
        </p:txBody>
      </p:sp>
      <p:sp>
        <p:nvSpPr>
          <p:cNvPr id="3" name="Titre 2"/>
          <p:cNvSpPr>
            <a:spLocks noGrp="1"/>
          </p:cNvSpPr>
          <p:nvPr>
            <p:ph type="title"/>
          </p:nvPr>
        </p:nvSpPr>
        <p:spPr/>
        <p:txBody>
          <a:bodyPr/>
          <a:lstStyle/>
          <a:p>
            <a:r>
              <a:rPr lang="fr-FR" dirty="0" smtClean="0"/>
              <a:t>Les interdits coraniques</a:t>
            </a:r>
            <a:endParaRPr lang="fr-FR" dirty="0"/>
          </a:p>
        </p:txBody>
      </p:sp>
    </p:spTree>
    <p:extLst>
      <p:ext uri="{BB962C8B-B14F-4D97-AF65-F5344CB8AC3E}">
        <p14:creationId xmlns:p14="http://schemas.microsoft.com/office/powerpoint/2010/main" val="8538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18444" y="1192757"/>
            <a:ext cx="7717500" cy="3203700"/>
          </a:xfrm>
        </p:spPr>
        <p:txBody>
          <a:bodyPr/>
          <a:lstStyle/>
          <a:p>
            <a:pPr marL="152400" indent="0">
              <a:buNone/>
            </a:pPr>
            <a:endParaRPr lang="fr-FR" sz="2000" dirty="0"/>
          </a:p>
          <a:p>
            <a:pPr>
              <a:buFont typeface="Alef"/>
              <a:buAutoNum type="arabicParenR"/>
            </a:pPr>
            <a:r>
              <a:rPr lang="fr-FR" sz="1800" dirty="0" smtClean="0"/>
              <a:t>On va alors distinguer entre </a:t>
            </a:r>
            <a:r>
              <a:rPr lang="fr-FR" sz="1800" dirty="0"/>
              <a:t>nourriture  </a:t>
            </a:r>
            <a:r>
              <a:rPr lang="fr-FR" sz="1800" dirty="0" err="1"/>
              <a:t>halāl</a:t>
            </a:r>
            <a:r>
              <a:rPr lang="fr-FR" sz="1800" dirty="0"/>
              <a:t> (</a:t>
            </a:r>
            <a:r>
              <a:rPr lang="fr-FR" sz="1800" dirty="0" err="1"/>
              <a:t>حَلَال</a:t>
            </a:r>
            <a:r>
              <a:rPr lang="fr-FR" sz="1800" dirty="0"/>
              <a:t> « licite ») et </a:t>
            </a:r>
            <a:r>
              <a:rPr lang="fr-FR" sz="1800" dirty="0" smtClean="0"/>
              <a:t>nourriture plus ou moins </a:t>
            </a:r>
            <a:r>
              <a:rPr lang="fr-FR" sz="1800" dirty="0" err="1" smtClean="0"/>
              <a:t>harām</a:t>
            </a:r>
            <a:r>
              <a:rPr lang="fr-FR" sz="1800" dirty="0" smtClean="0"/>
              <a:t> </a:t>
            </a:r>
            <a:r>
              <a:rPr lang="fr-FR" sz="1800" dirty="0"/>
              <a:t>(</a:t>
            </a:r>
            <a:r>
              <a:rPr lang="fr-FR" sz="1800" dirty="0" err="1"/>
              <a:t>حَرَامْ</a:t>
            </a:r>
            <a:r>
              <a:rPr lang="fr-FR" sz="1800" dirty="0"/>
              <a:t> « illicite »)</a:t>
            </a:r>
            <a:r>
              <a:rPr lang="fr-FR" sz="1800" dirty="0" smtClean="0"/>
              <a:t>.</a:t>
            </a:r>
          </a:p>
          <a:p>
            <a:pPr>
              <a:buFont typeface="Alef"/>
              <a:buAutoNum type="arabicParenR"/>
            </a:pPr>
            <a:r>
              <a:rPr lang="fr-FR" sz="1800" dirty="0" smtClean="0"/>
              <a:t>Cela n’est pas toujours clair. Pour les hanafites, les crevettes, les crabes ou les homards ne sont pas des poissons</a:t>
            </a:r>
          </a:p>
          <a:p>
            <a:pPr>
              <a:buFont typeface="Alef"/>
              <a:buAutoNum type="arabicParenR"/>
            </a:pPr>
            <a:r>
              <a:rPr lang="fr-FR" sz="1800" dirty="0" smtClean="0"/>
              <a:t>Que faire des anim</a:t>
            </a:r>
            <a:r>
              <a:rPr lang="fr-FR" sz="1800" dirty="0"/>
              <a:t>a</a:t>
            </a:r>
            <a:r>
              <a:rPr lang="fr-FR" sz="1800" dirty="0" smtClean="0"/>
              <a:t>ux dépourvus de sang comme les frelons? Ils sont interdits alors que les sauterelles sont permises.</a:t>
            </a:r>
            <a:endParaRPr lang="fr-FR" sz="1800" dirty="0"/>
          </a:p>
          <a:p>
            <a:pPr>
              <a:buFont typeface="Alef"/>
              <a:buAutoNum type="arabicParenR"/>
            </a:pPr>
            <a:r>
              <a:rPr lang="fr-FR" sz="1800" dirty="0" smtClean="0"/>
              <a:t>Toutefois ces </a:t>
            </a:r>
            <a:r>
              <a:rPr lang="fr-FR" sz="1800" dirty="0" smtClean="0"/>
              <a:t>interdits ne sont pas de réels interdits, car, en cas de nécessité (</a:t>
            </a:r>
            <a:r>
              <a:rPr lang="fr-FR" sz="1800" dirty="0" err="1" smtClean="0"/>
              <a:t>dar</a:t>
            </a:r>
            <a:r>
              <a:rPr lang="fr-FR" sz="1800" dirty="0" err="1" smtClean="0"/>
              <a:t>ûra</a:t>
            </a:r>
            <a:r>
              <a:rPr lang="fr-FR" sz="1800" dirty="0" smtClean="0"/>
              <a:t>)</a:t>
            </a:r>
            <a:r>
              <a:rPr lang="fr-FR" sz="1800" dirty="0" smtClean="0"/>
              <a:t>, on a l’obligation de les violer.</a:t>
            </a:r>
            <a:endParaRPr lang="fr-FR" sz="1800" dirty="0"/>
          </a:p>
          <a:p>
            <a:pPr>
              <a:buFont typeface="Alef"/>
              <a:buAutoNum type="arabicParenR"/>
            </a:pPr>
            <a:r>
              <a:rPr lang="fr-FR" sz="1800" dirty="0"/>
              <a:t> « Ce qui est nécessaire rend l'interdit permis »</a:t>
            </a:r>
            <a:r>
              <a:rPr lang="fr-FR" sz="1800" dirty="0" smtClean="0"/>
              <a:t>. En cas de famine, on peut manger des b</a:t>
            </a:r>
            <a:r>
              <a:rPr lang="fr-FR" sz="1800" dirty="0" smtClean="0"/>
              <a:t>êtes mortes. S’il y a de l’alcool dans un médicament, on a l’obligation de boire cet alcool.</a:t>
            </a:r>
            <a:endParaRPr lang="fr-FR" sz="1800" dirty="0"/>
          </a:p>
        </p:txBody>
      </p:sp>
      <p:sp>
        <p:nvSpPr>
          <p:cNvPr id="3" name="Titre 2"/>
          <p:cNvSpPr>
            <a:spLocks noGrp="1"/>
          </p:cNvSpPr>
          <p:nvPr>
            <p:ph type="title"/>
          </p:nvPr>
        </p:nvSpPr>
        <p:spPr/>
        <p:txBody>
          <a:bodyPr/>
          <a:lstStyle/>
          <a:p>
            <a:r>
              <a:rPr lang="fr-FR" dirty="0"/>
              <a:t>C</a:t>
            </a:r>
            <a:r>
              <a:rPr lang="fr-FR" dirty="0" smtClean="0"/>
              <a:t>es interdits ne sont pas absolus</a:t>
            </a:r>
            <a:endParaRPr lang="fr-FR" dirty="0"/>
          </a:p>
        </p:txBody>
      </p:sp>
    </p:spTree>
    <p:extLst>
      <p:ext uri="{BB962C8B-B14F-4D97-AF65-F5344CB8AC3E}">
        <p14:creationId xmlns:p14="http://schemas.microsoft.com/office/powerpoint/2010/main" val="30223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152400" indent="0">
              <a:buNone/>
            </a:pPr>
            <a:r>
              <a:rPr lang="fr-FR" sz="2000" dirty="0" smtClean="0"/>
              <a:t>1) Les </a:t>
            </a:r>
            <a:r>
              <a:rPr lang="fr-FR" sz="2000" dirty="0"/>
              <a:t>hadiths du IXe siècle ne disent pas la même chose que le Coran au VIIe </a:t>
            </a:r>
            <a:r>
              <a:rPr lang="fr-FR" sz="2000" dirty="0" smtClean="0"/>
              <a:t>siècle. A ces deux époques, l’alambic n’ayant pas encore été inventé, (des musulmans l’inventeront, mais seulement au IXe siècle), il n’y a aucun interdit sur l’alcool, mais seulement sur le vin fabriqué par les hommes.</a:t>
            </a:r>
          </a:p>
          <a:p>
            <a:pPr marL="152400" indent="0">
              <a:buNone/>
            </a:pPr>
            <a:endParaRPr lang="fr-FR" sz="2000" dirty="0" smtClean="0"/>
          </a:p>
          <a:p>
            <a:pPr marL="152400" indent="0">
              <a:buNone/>
            </a:pPr>
            <a:r>
              <a:rPr lang="fr-FR" sz="2000" dirty="0" smtClean="0"/>
              <a:t>2) Les </a:t>
            </a:r>
            <a:r>
              <a:rPr lang="fr-FR" sz="2000" dirty="0"/>
              <a:t>interdits vont </a:t>
            </a:r>
            <a:r>
              <a:rPr lang="fr-FR" sz="2000" dirty="0" smtClean="0"/>
              <a:t>donc évoluer </a:t>
            </a:r>
            <a:r>
              <a:rPr lang="fr-FR" sz="2000" dirty="0"/>
              <a:t>et continueront à le faire selon le contexte</a:t>
            </a:r>
            <a:r>
              <a:rPr lang="fr-FR" sz="2000" dirty="0" smtClean="0"/>
              <a:t>.</a:t>
            </a:r>
          </a:p>
          <a:p>
            <a:pPr marL="152400" indent="0">
              <a:buNone/>
            </a:pPr>
            <a:endParaRPr lang="fr-FR" sz="2000" dirty="0"/>
          </a:p>
          <a:p>
            <a:pPr>
              <a:buFont typeface="Alef"/>
              <a:buAutoNum type="arabicParenR"/>
            </a:pPr>
            <a:endParaRPr lang="fr-FR" sz="2000" dirty="0"/>
          </a:p>
          <a:p>
            <a:pPr marL="152400" indent="0">
              <a:buNone/>
            </a:pPr>
            <a:endParaRPr lang="fr-FR" sz="2000" dirty="0"/>
          </a:p>
        </p:txBody>
      </p:sp>
      <p:sp>
        <p:nvSpPr>
          <p:cNvPr id="3" name="Titre 2"/>
          <p:cNvSpPr>
            <a:spLocks noGrp="1"/>
          </p:cNvSpPr>
          <p:nvPr>
            <p:ph type="title"/>
          </p:nvPr>
        </p:nvSpPr>
        <p:spPr/>
        <p:txBody>
          <a:bodyPr/>
          <a:lstStyle/>
          <a:p>
            <a:r>
              <a:rPr lang="fr-FR" sz="2400" dirty="0" smtClean="0"/>
              <a:t>Les interdits dans la jurisprudence islamique</a:t>
            </a:r>
            <a:endParaRPr lang="fr-FR" sz="2400" dirty="0"/>
          </a:p>
        </p:txBody>
      </p:sp>
    </p:spTree>
    <p:extLst>
      <p:ext uri="{BB962C8B-B14F-4D97-AF65-F5344CB8AC3E}">
        <p14:creationId xmlns:p14="http://schemas.microsoft.com/office/powerpoint/2010/main" val="1209011114"/>
      </p:ext>
    </p:extLst>
  </p:cSld>
  <p:clrMapOvr>
    <a:masterClrMapping/>
  </p:clrMapOvr>
</p:sld>
</file>

<file path=ppt/theme/theme1.xml><?xml version="1.0" encoding="utf-8"?>
<a:theme xmlns:a="http://schemas.openxmlformats.org/drawingml/2006/main" name="Islamic Dietary Laws by Slidesgo">
  <a:themeElements>
    <a:clrScheme name="Simple Light">
      <a:dk1>
        <a:srgbClr val="1A2752"/>
      </a:dk1>
      <a:lt1>
        <a:srgbClr val="FFFFFF"/>
      </a:lt1>
      <a:dk2>
        <a:srgbClr val="B89C76"/>
      </a:dk2>
      <a:lt2>
        <a:srgbClr val="B8B1A1"/>
      </a:lt2>
      <a:accent1>
        <a:srgbClr val="FFFFFF"/>
      </a:accent1>
      <a:accent2>
        <a:srgbClr val="FFFFFF"/>
      </a:accent2>
      <a:accent3>
        <a:srgbClr val="FFFFFF"/>
      </a:accent3>
      <a:accent4>
        <a:srgbClr val="FFFFFF"/>
      </a:accent4>
      <a:accent5>
        <a:srgbClr val="FFFFFF"/>
      </a:accent5>
      <a:accent6>
        <a:srgbClr val="FFFFFF"/>
      </a:accent6>
      <a:hlink>
        <a:srgbClr val="B8B1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11421</TotalTime>
  <Words>1051</Words>
  <Application>Microsoft Macintosh PowerPoint</Application>
  <PresentationFormat>Présentation à l'écran (16:9)</PresentationFormat>
  <Paragraphs>86</Paragraphs>
  <Slides>23</Slides>
  <Notes>9</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Islamic Dietary Laws by Slidesgo</vt:lpstr>
      <vt:lpstr>Regards sur les interdits alimentaires dans l’islam</vt:lpstr>
      <vt:lpstr>Introduction : pourquoi des règles sur ce qui est avalé ?</vt:lpstr>
      <vt:lpstr>Introduction : pourquoi des règles sur ce qui est avalé ?</vt:lpstr>
      <vt:lpstr>Les sujets abordés</vt:lpstr>
      <vt:lpstr>Les interdits alimentaires dans l’islam</vt:lpstr>
      <vt:lpstr>Les interdits coraniques</vt:lpstr>
      <vt:lpstr>Les interdits coraniques</vt:lpstr>
      <vt:lpstr>Ces interdits ne sont pas absolus</vt:lpstr>
      <vt:lpstr>Les interdits dans la jurisprudence islamique</vt:lpstr>
      <vt:lpstr>Les nouvelles règles de l’abattage rituel</vt:lpstr>
      <vt:lpstr>Les nouvelles règles de l’abattage rituel</vt:lpstr>
      <vt:lpstr>Les interdits alimentaires selon les islamistes</vt:lpstr>
      <vt:lpstr>Une intensification récente du ramadan</vt:lpstr>
      <vt:lpstr>Une intensification récente des règles</vt:lpstr>
      <vt:lpstr>Les enjeux économiques</vt:lpstr>
      <vt:lpstr>Ces débats visent à assurer le marché du h’alâl</vt:lpstr>
      <vt:lpstr>Ces débats visent à assurer le marché du h’alâl</vt:lpstr>
      <vt:lpstr>Ces débats visent à assurer le marché du h’alâl (en croissance en 2021)</vt:lpstr>
      <vt:lpstr>Ces débats visent à assurer le marché du h’alâl (en croissance en 2021)</vt:lpstr>
      <vt:lpstr>Ces débats visent à assurer le marché du h’alâl (en croissance en 2021)</vt:lpstr>
      <vt:lpstr>Présentation PowerPoint</vt:lpstr>
      <vt:lpstr>Conclusion</vt:lpstr>
      <vt:lpstr>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DIETARY LAWS</dc:title>
  <cp:lastModifiedBy>athanor</cp:lastModifiedBy>
  <cp:revision>81</cp:revision>
  <dcterms:modified xsi:type="dcterms:W3CDTF">2023-10-20T16:13:49Z</dcterms:modified>
</cp:coreProperties>
</file>