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259" r:id="rId3"/>
    <p:sldId id="442" r:id="rId4"/>
    <p:sldId id="479" r:id="rId5"/>
    <p:sldId id="481" r:id="rId6"/>
    <p:sldId id="482" r:id="rId7"/>
    <p:sldId id="483" r:id="rId8"/>
    <p:sldId id="484" r:id="rId9"/>
    <p:sldId id="485" r:id="rId10"/>
    <p:sldId id="486" r:id="rId11"/>
    <p:sldId id="487" r:id="rId12"/>
    <p:sldId id="488" r:id="rId13"/>
    <p:sldId id="489" r:id="rId14"/>
    <p:sldId id="490" r:id="rId15"/>
    <p:sldId id="491" r:id="rId16"/>
    <p:sldId id="492" r:id="rId17"/>
    <p:sldId id="443" r:id="rId18"/>
    <p:sldId id="465" r:id="rId19"/>
    <p:sldId id="466" r:id="rId20"/>
    <p:sldId id="467" r:id="rId21"/>
    <p:sldId id="468" r:id="rId22"/>
    <p:sldId id="469" r:id="rId23"/>
    <p:sldId id="470" r:id="rId24"/>
    <p:sldId id="471" r:id="rId25"/>
    <p:sldId id="472" r:id="rId26"/>
    <p:sldId id="473" r:id="rId27"/>
    <p:sldId id="474" r:id="rId28"/>
    <p:sldId id="475" r:id="rId29"/>
    <p:sldId id="476" r:id="rId30"/>
    <p:sldId id="477" r:id="rId31"/>
    <p:sldId id="444" r:id="rId32"/>
    <p:sldId id="446" r:id="rId33"/>
    <p:sldId id="449" r:id="rId34"/>
    <p:sldId id="451" r:id="rId35"/>
    <p:sldId id="450" r:id="rId36"/>
    <p:sldId id="452" r:id="rId37"/>
    <p:sldId id="453" r:id="rId38"/>
    <p:sldId id="454" r:id="rId39"/>
    <p:sldId id="455" r:id="rId40"/>
    <p:sldId id="463" r:id="rId41"/>
    <p:sldId id="458" r:id="rId42"/>
    <p:sldId id="459" r:id="rId43"/>
    <p:sldId id="460" r:id="rId44"/>
    <p:sldId id="461" r:id="rId45"/>
    <p:sldId id="462" r:id="rId46"/>
    <p:sldId id="464" r:id="rId47"/>
    <p:sldId id="266" r:id="rId48"/>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DD8"/>
    <a:srgbClr val="BA1A0E"/>
    <a:srgbClr val="CC5838"/>
    <a:srgbClr val="E7A29D"/>
    <a:srgbClr val="D5775D"/>
    <a:srgbClr val="BCC4BC"/>
    <a:srgbClr val="B5F462"/>
    <a:srgbClr val="CEF896"/>
    <a:srgbClr val="97D3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82" autoAdjust="0"/>
    <p:restoredTop sz="94660"/>
  </p:normalViewPr>
  <p:slideViewPr>
    <p:cSldViewPr snapToGrid="0">
      <p:cViewPr varScale="1">
        <p:scale>
          <a:sx n="73" d="100"/>
          <a:sy n="73" d="100"/>
        </p:scale>
        <p:origin x="34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E69D3FF-C477-40C9-9E3B-FA594CF31832}" type="datetimeFigureOut">
              <a:rPr lang="fr-FR" smtClean="0"/>
              <a:pPr/>
              <a:t>04/06/2025</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2A40775-DE62-4098-87E7-E1F9672E0BB4}" type="slidenum">
              <a:rPr lang="fr-FR" smtClean="0"/>
              <a:pPr/>
              <a:t>‹N°›</a:t>
            </a:fld>
            <a:endParaRPr lang="fr-FR"/>
          </a:p>
        </p:txBody>
      </p:sp>
    </p:spTree>
    <p:extLst>
      <p:ext uri="{BB962C8B-B14F-4D97-AF65-F5344CB8AC3E}">
        <p14:creationId xmlns:p14="http://schemas.microsoft.com/office/powerpoint/2010/main" val="1291995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C2FD1EC2-CE4D-42CD-8CCD-C744E7F93170}" type="datetimeFigureOut">
              <a:rPr lang="fr-FR" smtClean="0"/>
              <a:pPr/>
              <a:t>04/06/2025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D6ADB7-D9CC-42C5-856B-E7D47A5D96E1}" type="slidenum">
              <a:rPr lang="fr-FR" smtClean="0"/>
              <a:pPr/>
              <a:t>‹N°›</a:t>
            </a:fld>
            <a:endParaRPr lang="fr-FR"/>
          </a:p>
        </p:txBody>
      </p:sp>
    </p:spTree>
    <p:extLst>
      <p:ext uri="{BB962C8B-B14F-4D97-AF65-F5344CB8AC3E}">
        <p14:creationId xmlns:p14="http://schemas.microsoft.com/office/powerpoint/2010/main" val="143467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2FD1EC2-CE4D-42CD-8CCD-C744E7F93170}" type="datetimeFigureOut">
              <a:rPr lang="fr-FR" smtClean="0"/>
              <a:pPr/>
              <a:t>04/06/2025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D6ADB7-D9CC-42C5-856B-E7D47A5D96E1}" type="slidenum">
              <a:rPr lang="fr-FR" smtClean="0"/>
              <a:pPr/>
              <a:t>‹N°›</a:t>
            </a:fld>
            <a:endParaRPr lang="fr-FR"/>
          </a:p>
        </p:txBody>
      </p:sp>
    </p:spTree>
    <p:extLst>
      <p:ext uri="{BB962C8B-B14F-4D97-AF65-F5344CB8AC3E}">
        <p14:creationId xmlns:p14="http://schemas.microsoft.com/office/powerpoint/2010/main" val="3109621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2FD1EC2-CE4D-42CD-8CCD-C744E7F93170}" type="datetimeFigureOut">
              <a:rPr lang="fr-FR" smtClean="0"/>
              <a:pPr/>
              <a:t>04/06/2025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D6ADB7-D9CC-42C5-856B-E7D47A5D96E1}" type="slidenum">
              <a:rPr lang="fr-FR" smtClean="0"/>
              <a:pPr/>
              <a:t>‹N°›</a:t>
            </a:fld>
            <a:endParaRPr lang="fr-FR"/>
          </a:p>
        </p:txBody>
      </p:sp>
    </p:spTree>
    <p:extLst>
      <p:ext uri="{BB962C8B-B14F-4D97-AF65-F5344CB8AC3E}">
        <p14:creationId xmlns:p14="http://schemas.microsoft.com/office/powerpoint/2010/main" val="564638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2FD1EC2-CE4D-42CD-8CCD-C744E7F93170}" type="datetimeFigureOut">
              <a:rPr lang="fr-FR" smtClean="0"/>
              <a:pPr/>
              <a:t>04/06/2025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D6ADB7-D9CC-42C5-856B-E7D47A5D96E1}" type="slidenum">
              <a:rPr lang="fr-FR" smtClean="0"/>
              <a:pPr/>
              <a:t>‹N°›</a:t>
            </a:fld>
            <a:endParaRPr lang="fr-FR"/>
          </a:p>
        </p:txBody>
      </p:sp>
    </p:spTree>
    <p:extLst>
      <p:ext uri="{BB962C8B-B14F-4D97-AF65-F5344CB8AC3E}">
        <p14:creationId xmlns:p14="http://schemas.microsoft.com/office/powerpoint/2010/main" val="1786101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C2FD1EC2-CE4D-42CD-8CCD-C744E7F93170}" type="datetimeFigureOut">
              <a:rPr lang="fr-FR" smtClean="0"/>
              <a:pPr/>
              <a:t>04/06/2025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D6ADB7-D9CC-42C5-856B-E7D47A5D96E1}" type="slidenum">
              <a:rPr lang="fr-FR" smtClean="0"/>
              <a:pPr/>
              <a:t>‹N°›</a:t>
            </a:fld>
            <a:endParaRPr lang="fr-FR"/>
          </a:p>
        </p:txBody>
      </p:sp>
    </p:spTree>
    <p:extLst>
      <p:ext uri="{BB962C8B-B14F-4D97-AF65-F5344CB8AC3E}">
        <p14:creationId xmlns:p14="http://schemas.microsoft.com/office/powerpoint/2010/main" val="101296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2FD1EC2-CE4D-42CD-8CCD-C744E7F93170}" type="datetimeFigureOut">
              <a:rPr lang="fr-FR" smtClean="0"/>
              <a:pPr/>
              <a:t>04/06/2025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D6ADB7-D9CC-42C5-856B-E7D47A5D96E1}" type="slidenum">
              <a:rPr lang="fr-FR" smtClean="0"/>
              <a:pPr/>
              <a:t>‹N°›</a:t>
            </a:fld>
            <a:endParaRPr lang="fr-FR"/>
          </a:p>
        </p:txBody>
      </p:sp>
    </p:spTree>
    <p:extLst>
      <p:ext uri="{BB962C8B-B14F-4D97-AF65-F5344CB8AC3E}">
        <p14:creationId xmlns:p14="http://schemas.microsoft.com/office/powerpoint/2010/main" val="3790826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2FD1EC2-CE4D-42CD-8CCD-C744E7F93170}" type="datetimeFigureOut">
              <a:rPr lang="fr-FR" smtClean="0"/>
              <a:pPr/>
              <a:t>04/06/2025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2D6ADB7-D9CC-42C5-856B-E7D47A5D96E1}" type="slidenum">
              <a:rPr lang="fr-FR" smtClean="0"/>
              <a:pPr/>
              <a:t>‹N°›</a:t>
            </a:fld>
            <a:endParaRPr lang="fr-FR"/>
          </a:p>
        </p:txBody>
      </p:sp>
    </p:spTree>
    <p:extLst>
      <p:ext uri="{BB962C8B-B14F-4D97-AF65-F5344CB8AC3E}">
        <p14:creationId xmlns:p14="http://schemas.microsoft.com/office/powerpoint/2010/main" val="494699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2FD1EC2-CE4D-42CD-8CCD-C744E7F93170}" type="datetimeFigureOut">
              <a:rPr lang="fr-FR" smtClean="0"/>
              <a:pPr/>
              <a:t>04/06/2025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2D6ADB7-D9CC-42C5-856B-E7D47A5D96E1}" type="slidenum">
              <a:rPr lang="fr-FR" smtClean="0"/>
              <a:pPr/>
              <a:t>‹N°›</a:t>
            </a:fld>
            <a:endParaRPr lang="fr-FR"/>
          </a:p>
        </p:txBody>
      </p:sp>
    </p:spTree>
    <p:extLst>
      <p:ext uri="{BB962C8B-B14F-4D97-AF65-F5344CB8AC3E}">
        <p14:creationId xmlns:p14="http://schemas.microsoft.com/office/powerpoint/2010/main" val="2773741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2FD1EC2-CE4D-42CD-8CCD-C744E7F93170}" type="datetimeFigureOut">
              <a:rPr lang="fr-FR" smtClean="0"/>
              <a:pPr/>
              <a:t>04/06/2025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2D6ADB7-D9CC-42C5-856B-E7D47A5D96E1}" type="slidenum">
              <a:rPr lang="fr-FR" smtClean="0"/>
              <a:pPr/>
              <a:t>‹N°›</a:t>
            </a:fld>
            <a:endParaRPr lang="fr-FR"/>
          </a:p>
        </p:txBody>
      </p:sp>
    </p:spTree>
    <p:extLst>
      <p:ext uri="{BB962C8B-B14F-4D97-AF65-F5344CB8AC3E}">
        <p14:creationId xmlns:p14="http://schemas.microsoft.com/office/powerpoint/2010/main" val="35914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2FD1EC2-CE4D-42CD-8CCD-C744E7F93170}" type="datetimeFigureOut">
              <a:rPr lang="fr-FR" smtClean="0"/>
              <a:pPr/>
              <a:t>04/06/2025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D6ADB7-D9CC-42C5-856B-E7D47A5D96E1}" type="slidenum">
              <a:rPr lang="fr-FR" smtClean="0"/>
              <a:pPr/>
              <a:t>‹N°›</a:t>
            </a:fld>
            <a:endParaRPr lang="fr-FR"/>
          </a:p>
        </p:txBody>
      </p:sp>
    </p:spTree>
    <p:extLst>
      <p:ext uri="{BB962C8B-B14F-4D97-AF65-F5344CB8AC3E}">
        <p14:creationId xmlns:p14="http://schemas.microsoft.com/office/powerpoint/2010/main" val="3727361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2FD1EC2-CE4D-42CD-8CCD-C744E7F93170}" type="datetimeFigureOut">
              <a:rPr lang="fr-FR" smtClean="0"/>
              <a:pPr/>
              <a:t>04/06/2025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D6ADB7-D9CC-42C5-856B-E7D47A5D96E1}" type="slidenum">
              <a:rPr lang="fr-FR" smtClean="0"/>
              <a:pPr/>
              <a:t>‹N°›</a:t>
            </a:fld>
            <a:endParaRPr lang="fr-FR"/>
          </a:p>
        </p:txBody>
      </p:sp>
    </p:spTree>
    <p:extLst>
      <p:ext uri="{BB962C8B-B14F-4D97-AF65-F5344CB8AC3E}">
        <p14:creationId xmlns:p14="http://schemas.microsoft.com/office/powerpoint/2010/main" val="986898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D1EC2-CE4D-42CD-8CCD-C744E7F93170}" type="datetimeFigureOut">
              <a:rPr lang="fr-FR" smtClean="0"/>
              <a:pPr/>
              <a:t>04/06/2025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6ADB7-D9CC-42C5-856B-E7D47A5D96E1}" type="slidenum">
              <a:rPr lang="fr-FR" smtClean="0"/>
              <a:pPr/>
              <a:t>‹N°›</a:t>
            </a:fld>
            <a:endParaRPr lang="fr-FR"/>
          </a:p>
        </p:txBody>
      </p:sp>
    </p:spTree>
    <p:extLst>
      <p:ext uri="{BB962C8B-B14F-4D97-AF65-F5344CB8AC3E}">
        <p14:creationId xmlns:p14="http://schemas.microsoft.com/office/powerpoint/2010/main" val="3563891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18" Type="http://schemas.openxmlformats.org/officeDocument/2006/relationships/image" Target="../media/image30.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5.png"/><Relationship Id="rId17" Type="http://schemas.openxmlformats.org/officeDocument/2006/relationships/image" Target="../media/image29.png"/><Relationship Id="rId2" Type="http://schemas.openxmlformats.org/officeDocument/2006/relationships/image" Target="../media/image16.png"/><Relationship Id="rId16" Type="http://schemas.openxmlformats.org/officeDocument/2006/relationships/image" Target="../media/image15.png"/><Relationship Id="rId20"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1.png"/><Relationship Id="rId4" Type="http://schemas.openxmlformats.org/officeDocument/2006/relationships/image" Target="../media/image18.png"/><Relationship Id="rId9" Type="http://schemas.openxmlformats.org/officeDocument/2006/relationships/image" Target="../media/image14.png"/><Relationship Id="rId1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35.emf"/><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330.png"/><Relationship Id="rId5" Type="http://schemas.openxmlformats.org/officeDocument/2006/relationships/image" Target="../media/image11.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6.jpe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6.jpe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6.jpe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6.jpe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6.jpe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6.jpe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6.jpeg"/></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80160" y="1039350"/>
            <a:ext cx="9634806" cy="2552936"/>
          </a:xfrm>
        </p:spPr>
        <p:txBody>
          <a:bodyPr>
            <a:normAutofit/>
          </a:bodyPr>
          <a:lstStyle/>
          <a:p>
            <a:r>
              <a:rPr lang="fr-FR" dirty="0" smtClean="0"/>
              <a:t>Assises de la lutte contre les discriminations liées à l’emploi</a:t>
            </a:r>
            <a:endParaRPr lang="fr-FR" dirty="0">
              <a:latin typeface="HelveticaNeueLT Std" panose="020B0804020202020204" pitchFamily="34" charset="0"/>
            </a:endParaRPr>
          </a:p>
        </p:txBody>
      </p:sp>
      <p:sp>
        <p:nvSpPr>
          <p:cNvPr id="3" name="Sous-titre 2"/>
          <p:cNvSpPr>
            <a:spLocks noGrp="1"/>
          </p:cNvSpPr>
          <p:nvPr>
            <p:ph type="subTitle" idx="1"/>
          </p:nvPr>
        </p:nvSpPr>
        <p:spPr>
          <a:xfrm>
            <a:off x="1524000" y="4441371"/>
            <a:ext cx="9144000" cy="339636"/>
          </a:xfrm>
        </p:spPr>
        <p:txBody>
          <a:bodyPr>
            <a:normAutofit/>
          </a:bodyPr>
          <a:lstStyle/>
          <a:p>
            <a:r>
              <a:rPr lang="fr-FR" sz="1600" i="1" dirty="0"/>
              <a:t>Réunion </a:t>
            </a:r>
            <a:r>
              <a:rPr lang="fr-FR" sz="1600" i="1" dirty="0" smtClean="0"/>
              <a:t>du 04/06/25 à 9h</a:t>
            </a:r>
            <a:endParaRPr lang="fr-FR" sz="1600" i="1" dirty="0"/>
          </a:p>
          <a:p>
            <a:endParaRPr lang="fr-FR" sz="1600" b="1" dirty="0">
              <a:solidFill>
                <a:srgbClr val="CEC0A6"/>
              </a:solidFill>
              <a:latin typeface="+mj-lt"/>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4327" y="5444139"/>
            <a:ext cx="1701097" cy="729264"/>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08" y="-874792"/>
            <a:ext cx="12246708" cy="1486595"/>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7492" y="5316584"/>
            <a:ext cx="1962558" cy="984375"/>
          </a:xfrm>
          <a:prstGeom prst="rect">
            <a:avLst/>
          </a:prstGeom>
        </p:spPr>
      </p:pic>
      <p:pic>
        <p:nvPicPr>
          <p:cNvPr id="7" name="Image 6">
            <a:extLst>
              <a:ext uri="{FF2B5EF4-FFF2-40B4-BE49-F238E27FC236}">
                <a16:creationId xmlns:a16="http://schemas.microsoft.com/office/drawing/2014/main" id="{3124E4F8-76BA-AB5C-C254-69DCA1EBDCC7}"/>
              </a:ext>
            </a:extLst>
          </p:cNvPr>
          <p:cNvPicPr>
            <a:picLocks noChangeAspect="1"/>
          </p:cNvPicPr>
          <p:nvPr/>
        </p:nvPicPr>
        <p:blipFill>
          <a:blip r:embed="rId5"/>
          <a:stretch>
            <a:fillRect/>
          </a:stretch>
        </p:blipFill>
        <p:spPr>
          <a:xfrm>
            <a:off x="7077615" y="5356470"/>
            <a:ext cx="2236202" cy="853512"/>
          </a:xfrm>
          <a:prstGeom prst="rect">
            <a:avLst/>
          </a:prstGeom>
        </p:spPr>
      </p:pic>
    </p:spTree>
    <p:extLst>
      <p:ext uri="{BB962C8B-B14F-4D97-AF65-F5344CB8AC3E}">
        <p14:creationId xmlns:p14="http://schemas.microsoft.com/office/powerpoint/2010/main" val="1330615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4F554-C073-BE2B-F13E-3DEB39EBAB9D}"/>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8A504AF6-B1FA-8F58-4D2F-D05B8180ED2C}"/>
              </a:ext>
            </a:extLst>
          </p:cNvPr>
          <p:cNvPicPr>
            <a:picLocks noChangeAspect="1"/>
          </p:cNvPicPr>
          <p:nvPr/>
        </p:nvPicPr>
        <p:blipFill>
          <a:blip r:embed="rId2"/>
          <a:stretch>
            <a:fillRect/>
          </a:stretch>
        </p:blipFill>
        <p:spPr>
          <a:xfrm>
            <a:off x="1529234" y="279049"/>
            <a:ext cx="2615470" cy="998271"/>
          </a:xfrm>
          <a:prstGeom prst="rect">
            <a:avLst/>
          </a:prstGeom>
        </p:spPr>
      </p:pic>
      <p:sp>
        <p:nvSpPr>
          <p:cNvPr id="2" name="Rectangle 1">
            <a:extLst>
              <a:ext uri="{FF2B5EF4-FFF2-40B4-BE49-F238E27FC236}">
                <a16:creationId xmlns:a16="http://schemas.microsoft.com/office/drawing/2014/main" id="{DEE8A099-123B-E859-BEC3-90AE85967946}"/>
              </a:ext>
            </a:extLst>
          </p:cNvPr>
          <p:cNvSpPr/>
          <p:nvPr/>
        </p:nvSpPr>
        <p:spPr>
          <a:xfrm>
            <a:off x="3580288" y="2245190"/>
            <a:ext cx="5031425" cy="23676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fr-FR" sz="3627" b="1" dirty="0">
                <a:solidFill>
                  <a:schemeClr val="accent4"/>
                </a:solidFill>
                <a:latin typeface="Calibri" panose="020F0502020204030204" pitchFamily="34" charset="0"/>
                <a:cs typeface="Calibri" panose="020F0502020204030204" pitchFamily="34" charset="0"/>
              </a:rPr>
              <a:t>Présentation de notre démarche visant </a:t>
            </a:r>
          </a:p>
          <a:p>
            <a:pPr algn="ctr"/>
            <a:r>
              <a:rPr lang="fr-FR" sz="3627" b="1" dirty="0">
                <a:solidFill>
                  <a:schemeClr val="accent4"/>
                </a:solidFill>
                <a:latin typeface="Calibri" panose="020F0502020204030204" pitchFamily="34" charset="0"/>
                <a:cs typeface="Calibri" panose="020F0502020204030204" pitchFamily="34" charset="0"/>
              </a:rPr>
              <a:t>à favoriser l’emploi des seniors</a:t>
            </a:r>
            <a:endParaRPr lang="fr-FR" sz="3627" dirty="0">
              <a:solidFill>
                <a:schemeClr val="tx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FDFF96DE-742A-7DEF-18E4-CF8A4971F98C}"/>
              </a:ext>
            </a:extLst>
          </p:cNvPr>
          <p:cNvSpPr/>
          <p:nvPr/>
        </p:nvSpPr>
        <p:spPr>
          <a:xfrm>
            <a:off x="2098520" y="5293057"/>
            <a:ext cx="7104372" cy="11511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814" dirty="0">
              <a:solidFill>
                <a:schemeClr val="tx1"/>
              </a:solidFill>
            </a:endParaRPr>
          </a:p>
        </p:txBody>
      </p:sp>
    </p:spTree>
    <p:extLst>
      <p:ext uri="{BB962C8B-B14F-4D97-AF65-F5344CB8AC3E}">
        <p14:creationId xmlns:p14="http://schemas.microsoft.com/office/powerpoint/2010/main" val="1617258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E01C1-D4BB-4ACE-FE8B-ED803E4C72BE}"/>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13B23244-FAF7-EE7C-4C0B-B17A74BB92F3}"/>
              </a:ext>
            </a:extLst>
          </p:cNvPr>
          <p:cNvPicPr>
            <a:picLocks noChangeAspect="1"/>
          </p:cNvPicPr>
          <p:nvPr/>
        </p:nvPicPr>
        <p:blipFill>
          <a:blip r:embed="rId2"/>
          <a:stretch>
            <a:fillRect/>
          </a:stretch>
        </p:blipFill>
        <p:spPr>
          <a:xfrm>
            <a:off x="1529234" y="279049"/>
            <a:ext cx="2615470" cy="998271"/>
          </a:xfrm>
          <a:prstGeom prst="rect">
            <a:avLst/>
          </a:prstGeom>
        </p:spPr>
      </p:pic>
      <p:sp>
        <p:nvSpPr>
          <p:cNvPr id="2" name="Rectangle 1">
            <a:extLst>
              <a:ext uri="{FF2B5EF4-FFF2-40B4-BE49-F238E27FC236}">
                <a16:creationId xmlns:a16="http://schemas.microsoft.com/office/drawing/2014/main" id="{A574D547-C293-D63F-F2BA-92C505B8279B}"/>
              </a:ext>
            </a:extLst>
          </p:cNvPr>
          <p:cNvSpPr/>
          <p:nvPr/>
        </p:nvSpPr>
        <p:spPr>
          <a:xfrm>
            <a:off x="1684481" y="1730810"/>
            <a:ext cx="9137068" cy="450815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fr-FR" sz="2176" b="1" dirty="0">
                <a:solidFill>
                  <a:schemeClr val="accent4"/>
                </a:solidFill>
                <a:latin typeface="Calibri" panose="020F0502020204030204" pitchFamily="34" charset="0"/>
                <a:cs typeface="Calibri" panose="020F0502020204030204" pitchFamily="34" charset="0"/>
              </a:rPr>
              <a:t>METHODOLOGIE</a:t>
            </a:r>
            <a:endParaRPr lang="fr-FR" sz="2176" dirty="0">
              <a:solidFill>
                <a:schemeClr val="tx1"/>
              </a:solidFill>
              <a:latin typeface="Calibri" panose="020F0502020204030204" pitchFamily="34" charset="0"/>
              <a:cs typeface="Calibri" panose="020F0502020204030204" pitchFamily="34" charset="0"/>
            </a:endParaRPr>
          </a:p>
          <a:p>
            <a:endParaRPr lang="fr-FR" sz="1632" dirty="0">
              <a:solidFill>
                <a:schemeClr val="tx1"/>
              </a:solidFill>
              <a:latin typeface="Calibri" panose="020F0502020204030204" pitchFamily="34" charset="0"/>
              <a:cs typeface="Calibri" panose="020F0502020204030204" pitchFamily="34" charset="0"/>
            </a:endParaRPr>
          </a:p>
          <a:p>
            <a:pPr marL="414589" indent="-414589">
              <a:buAutoNum type="arabicPeriod"/>
            </a:pPr>
            <a:endParaRPr lang="fr-FR" sz="1814" dirty="0">
              <a:solidFill>
                <a:schemeClr val="tx1"/>
              </a:solidFill>
              <a:latin typeface="Calibri" panose="020F0502020204030204" pitchFamily="34" charset="0"/>
              <a:cs typeface="Calibri" panose="020F0502020204030204" pitchFamily="34" charset="0"/>
            </a:endParaRPr>
          </a:p>
          <a:p>
            <a:endParaRPr lang="fr-FR" sz="2176" dirty="0">
              <a:solidFill>
                <a:schemeClr val="tx1"/>
              </a:solidFill>
              <a:latin typeface="Calibri" panose="020F0502020204030204" pitchFamily="34" charset="0"/>
              <a:cs typeface="Calibri" panose="020F0502020204030204" pitchFamily="34" charset="0"/>
            </a:endParaRPr>
          </a:p>
          <a:p>
            <a:endParaRPr lang="fr-FR" sz="2176" dirty="0">
              <a:solidFill>
                <a:schemeClr val="tx1"/>
              </a:solidFill>
              <a:latin typeface="Calibri" panose="020F0502020204030204" pitchFamily="34" charset="0"/>
              <a:cs typeface="Calibri" panose="020F0502020204030204" pitchFamily="34" charset="0"/>
            </a:endParaRPr>
          </a:p>
          <a:p>
            <a:pPr algn="ctr">
              <a:spcBef>
                <a:spcPct val="0"/>
              </a:spcBef>
              <a:buFontTx/>
              <a:buNone/>
            </a:pPr>
            <a:endParaRPr lang="fr-FR" sz="1814" dirty="0">
              <a:solidFill>
                <a:schemeClr val="tx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B17C40C8-B7E2-84FC-354F-95893B2676C1}"/>
              </a:ext>
            </a:extLst>
          </p:cNvPr>
          <p:cNvSpPr>
            <a:spLocks noChangeArrowheads="1"/>
          </p:cNvSpPr>
          <p:nvPr/>
        </p:nvSpPr>
        <p:spPr bwMode="auto">
          <a:xfrm>
            <a:off x="4326827" y="2909044"/>
            <a:ext cx="3852374" cy="40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2694" tIns="36346" rIns="72694" bIns="36346" numCol="1" anchor="ctr" anchorCtr="0" compatLnSpc="1">
            <a:prstTxWarp prst="textNoShape">
              <a:avLst/>
            </a:prstTxWarp>
            <a:spAutoFit/>
          </a:bodyPr>
          <a:lstStyle/>
          <a:p>
            <a:pPr algn="ctr" defTabSz="726940" eaLnBrk="0" fontAlgn="base" hangingPunct="0">
              <a:spcBef>
                <a:spcPct val="0"/>
              </a:spcBef>
              <a:spcAft>
                <a:spcPct val="0"/>
              </a:spcAft>
            </a:pPr>
            <a:r>
              <a:rPr lang="fr-FR" altLang="fr-FR" sz="2176" b="1" dirty="0">
                <a:solidFill>
                  <a:srgbClr val="000000"/>
                </a:solidFill>
                <a:latin typeface="Calibri" panose="020F0502020204030204" pitchFamily="34" charset="0"/>
                <a:cs typeface="Calibri" panose="020F0502020204030204" pitchFamily="34" charset="0"/>
              </a:rPr>
              <a:t>Réaliser un diagnostic territorial</a:t>
            </a:r>
            <a:endParaRPr lang="fr-FR" altLang="fr-FR" sz="2176"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483F6853-C0D3-0E7B-491D-78688C915520}"/>
              </a:ext>
            </a:extLst>
          </p:cNvPr>
          <p:cNvSpPr>
            <a:spLocks noChangeArrowheads="1"/>
          </p:cNvSpPr>
          <p:nvPr/>
        </p:nvSpPr>
        <p:spPr bwMode="auto">
          <a:xfrm>
            <a:off x="3875787" y="3780769"/>
            <a:ext cx="4440419" cy="40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2694" tIns="36346" rIns="72694" bIns="36346" numCol="1" anchor="ctr" anchorCtr="0" compatLnSpc="1">
            <a:prstTxWarp prst="textNoShape">
              <a:avLst/>
            </a:prstTxWarp>
            <a:spAutoFit/>
          </a:bodyPr>
          <a:lstStyle/>
          <a:p>
            <a:pPr algn="ctr" defTabSz="726940" eaLnBrk="0" fontAlgn="base" hangingPunct="0">
              <a:spcBef>
                <a:spcPct val="0"/>
              </a:spcBef>
              <a:spcAft>
                <a:spcPct val="0"/>
              </a:spcAft>
            </a:pPr>
            <a:r>
              <a:rPr lang="fr-FR" altLang="fr-FR" sz="2176" b="1" dirty="0">
                <a:solidFill>
                  <a:srgbClr val="000000"/>
                </a:solidFill>
                <a:latin typeface="Calibri" panose="020F0502020204030204" pitchFamily="34" charset="0"/>
                <a:cs typeface="Calibri" panose="020F0502020204030204" pitchFamily="34" charset="0"/>
              </a:rPr>
              <a:t>Formuler une série de préconisations</a:t>
            </a:r>
            <a:endParaRPr lang="fr-FR" altLang="fr-FR" sz="2176"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821AAFB8-C6C4-921E-7A70-8CD4B2218AEF}"/>
              </a:ext>
            </a:extLst>
          </p:cNvPr>
          <p:cNvSpPr>
            <a:spLocks noChangeArrowheads="1"/>
          </p:cNvSpPr>
          <p:nvPr/>
        </p:nvSpPr>
        <p:spPr bwMode="auto">
          <a:xfrm>
            <a:off x="3942792" y="4673498"/>
            <a:ext cx="4306408" cy="40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2694" tIns="36346" rIns="72694" bIns="36346" numCol="1" anchor="ctr" anchorCtr="0" compatLnSpc="1">
            <a:prstTxWarp prst="textNoShape">
              <a:avLst/>
            </a:prstTxWarp>
            <a:spAutoFit/>
          </a:bodyPr>
          <a:lstStyle/>
          <a:p>
            <a:pPr algn="ctr" defTabSz="726940" eaLnBrk="0" fontAlgn="base" hangingPunct="0">
              <a:spcBef>
                <a:spcPct val="0"/>
              </a:spcBef>
              <a:spcAft>
                <a:spcPct val="0"/>
              </a:spcAft>
            </a:pPr>
            <a:r>
              <a:rPr lang="fr-FR" altLang="fr-FR" sz="2176" b="1" dirty="0">
                <a:solidFill>
                  <a:srgbClr val="000000"/>
                </a:solidFill>
                <a:latin typeface="Calibri" panose="020F0502020204030204" pitchFamily="34" charset="0"/>
                <a:cs typeface="Calibri" panose="020F0502020204030204" pitchFamily="34" charset="0"/>
              </a:rPr>
              <a:t>Définir un plan d’actions partenarial</a:t>
            </a:r>
            <a:endParaRPr lang="fr-FR" altLang="fr-FR" sz="2176"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8ABFAF2E-C480-F02B-6A8F-0CC11E08CE79}"/>
              </a:ext>
            </a:extLst>
          </p:cNvPr>
          <p:cNvSpPr>
            <a:spLocks noChangeArrowheads="1"/>
          </p:cNvSpPr>
          <p:nvPr/>
        </p:nvSpPr>
        <p:spPr bwMode="auto">
          <a:xfrm>
            <a:off x="3141786" y="2909044"/>
            <a:ext cx="428937" cy="40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2694" tIns="36346" rIns="72694" bIns="36346" numCol="1" anchor="ctr" anchorCtr="0" compatLnSpc="1">
            <a:prstTxWarp prst="textNoShape">
              <a:avLst/>
            </a:prstTxWarp>
            <a:spAutoFit/>
          </a:bodyPr>
          <a:lstStyle/>
          <a:p>
            <a:pPr algn="ctr" defTabSz="726940" eaLnBrk="0" fontAlgn="base" hangingPunct="0">
              <a:spcBef>
                <a:spcPct val="0"/>
              </a:spcBef>
              <a:spcAft>
                <a:spcPct val="0"/>
              </a:spcAft>
            </a:pPr>
            <a:r>
              <a:rPr lang="fr-FR" altLang="fr-FR" sz="2176" b="1" dirty="0">
                <a:solidFill>
                  <a:srgbClr val="000000"/>
                </a:solidFill>
                <a:latin typeface="Calibri" panose="020F0502020204030204" pitchFamily="34" charset="0"/>
                <a:cs typeface="Calibri" panose="020F0502020204030204" pitchFamily="34" charset="0"/>
              </a:rPr>
              <a:t>01</a:t>
            </a:r>
            <a:endParaRPr lang="fr-FR" altLang="fr-FR" sz="2176"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9014BE30-2741-D235-5CED-203B3D1ADBCF}"/>
              </a:ext>
            </a:extLst>
          </p:cNvPr>
          <p:cNvSpPr>
            <a:spLocks noChangeArrowheads="1"/>
          </p:cNvSpPr>
          <p:nvPr/>
        </p:nvSpPr>
        <p:spPr bwMode="auto">
          <a:xfrm>
            <a:off x="3141786" y="3780769"/>
            <a:ext cx="428937" cy="40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2694" tIns="36346" rIns="72694" bIns="36346" numCol="1" anchor="ctr" anchorCtr="0" compatLnSpc="1">
            <a:prstTxWarp prst="textNoShape">
              <a:avLst/>
            </a:prstTxWarp>
            <a:spAutoFit/>
          </a:bodyPr>
          <a:lstStyle/>
          <a:p>
            <a:pPr algn="ctr" defTabSz="726940" eaLnBrk="0" fontAlgn="base" hangingPunct="0">
              <a:spcBef>
                <a:spcPct val="0"/>
              </a:spcBef>
              <a:spcAft>
                <a:spcPct val="0"/>
              </a:spcAft>
            </a:pPr>
            <a:r>
              <a:rPr lang="fr-FR" altLang="fr-FR" sz="2176" b="1" dirty="0">
                <a:solidFill>
                  <a:srgbClr val="000000"/>
                </a:solidFill>
                <a:latin typeface="Calibri" panose="020F0502020204030204" pitchFamily="34" charset="0"/>
                <a:cs typeface="Calibri" panose="020F0502020204030204" pitchFamily="34" charset="0"/>
              </a:rPr>
              <a:t>02</a:t>
            </a:r>
            <a:endParaRPr lang="fr-FR" altLang="fr-FR" sz="2176" dirty="0">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B370EB9D-417F-4409-F16D-5AE421AAA69A}"/>
              </a:ext>
            </a:extLst>
          </p:cNvPr>
          <p:cNvSpPr>
            <a:spLocks noChangeArrowheads="1"/>
          </p:cNvSpPr>
          <p:nvPr/>
        </p:nvSpPr>
        <p:spPr bwMode="auto">
          <a:xfrm>
            <a:off x="3141785" y="4652494"/>
            <a:ext cx="428937" cy="40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2694" tIns="36346" rIns="72694" bIns="36346" numCol="1" anchor="ctr" anchorCtr="0" compatLnSpc="1">
            <a:prstTxWarp prst="textNoShape">
              <a:avLst/>
            </a:prstTxWarp>
            <a:spAutoFit/>
          </a:bodyPr>
          <a:lstStyle/>
          <a:p>
            <a:pPr algn="ctr" defTabSz="726940" eaLnBrk="0" fontAlgn="base" hangingPunct="0">
              <a:spcBef>
                <a:spcPct val="0"/>
              </a:spcBef>
              <a:spcAft>
                <a:spcPct val="0"/>
              </a:spcAft>
            </a:pPr>
            <a:r>
              <a:rPr lang="fr-FR" altLang="fr-FR" sz="2176" b="1" dirty="0">
                <a:solidFill>
                  <a:srgbClr val="000000"/>
                </a:solidFill>
                <a:latin typeface="Calibri" panose="020F0502020204030204" pitchFamily="34" charset="0"/>
                <a:cs typeface="Calibri" panose="020F0502020204030204" pitchFamily="34" charset="0"/>
              </a:rPr>
              <a:t>03</a:t>
            </a:r>
            <a:endParaRPr lang="fr-FR" altLang="fr-FR" sz="2176" dirty="0">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A5FC69EA-C6C0-754D-4F72-BFCB3C7045B5}"/>
              </a:ext>
            </a:extLst>
          </p:cNvPr>
          <p:cNvSpPr/>
          <p:nvPr/>
        </p:nvSpPr>
        <p:spPr>
          <a:xfrm>
            <a:off x="2916175" y="2909006"/>
            <a:ext cx="5796201" cy="41823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2">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8CAC13FD-17FB-ADD6-1ACC-6FE819537CD1}"/>
              </a:ext>
            </a:extLst>
          </p:cNvPr>
          <p:cNvSpPr/>
          <p:nvPr/>
        </p:nvSpPr>
        <p:spPr>
          <a:xfrm>
            <a:off x="2916175" y="3803900"/>
            <a:ext cx="5796201" cy="41823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2">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BCB197EF-70B4-B283-5C67-EBEB24F9EA0C}"/>
              </a:ext>
            </a:extLst>
          </p:cNvPr>
          <p:cNvSpPr/>
          <p:nvPr/>
        </p:nvSpPr>
        <p:spPr>
          <a:xfrm>
            <a:off x="2916175" y="4698793"/>
            <a:ext cx="5796201" cy="41823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2">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0001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0A747-089D-7B71-16ED-C99397AB96FC}"/>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7243D391-B56A-A32E-ED0B-73BD39708197}"/>
              </a:ext>
            </a:extLst>
          </p:cNvPr>
          <p:cNvPicPr>
            <a:picLocks noChangeAspect="1"/>
          </p:cNvPicPr>
          <p:nvPr/>
        </p:nvPicPr>
        <p:blipFill>
          <a:blip r:embed="rId2"/>
          <a:stretch>
            <a:fillRect/>
          </a:stretch>
        </p:blipFill>
        <p:spPr>
          <a:xfrm>
            <a:off x="1529234" y="279049"/>
            <a:ext cx="2615470" cy="998271"/>
          </a:xfrm>
          <a:prstGeom prst="rect">
            <a:avLst/>
          </a:prstGeom>
        </p:spPr>
      </p:pic>
      <p:sp>
        <p:nvSpPr>
          <p:cNvPr id="2" name="Rectangle 1">
            <a:extLst>
              <a:ext uri="{FF2B5EF4-FFF2-40B4-BE49-F238E27FC236}">
                <a16:creationId xmlns:a16="http://schemas.microsoft.com/office/drawing/2014/main" id="{6858F3A8-8305-CEE5-EBF6-028C292CED01}"/>
              </a:ext>
            </a:extLst>
          </p:cNvPr>
          <p:cNvSpPr/>
          <p:nvPr/>
        </p:nvSpPr>
        <p:spPr>
          <a:xfrm>
            <a:off x="1684481" y="1730810"/>
            <a:ext cx="8887510" cy="450815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defTabSz="726940" eaLnBrk="0" fontAlgn="base" hangingPunct="0">
              <a:spcBef>
                <a:spcPct val="0"/>
              </a:spcBef>
              <a:spcAft>
                <a:spcPct val="0"/>
              </a:spcAft>
            </a:pPr>
            <a:r>
              <a:rPr lang="fr-FR" altLang="fr-FR" sz="2539" b="1" dirty="0">
                <a:solidFill>
                  <a:schemeClr val="accent4"/>
                </a:solidFill>
                <a:latin typeface="Calibri" panose="020F0502020204030204" pitchFamily="34" charset="0"/>
                <a:cs typeface="Calibri" panose="020F0502020204030204" pitchFamily="34" charset="0"/>
              </a:rPr>
              <a:t>Les premiers résultats de notre enquête en ligne </a:t>
            </a:r>
            <a:endParaRPr lang="fr-FR" altLang="fr-FR" sz="2539" dirty="0">
              <a:solidFill>
                <a:schemeClr val="accent4"/>
              </a:solidFill>
              <a:latin typeface="Calibri" panose="020F0502020204030204" pitchFamily="34" charset="0"/>
              <a:cs typeface="Calibri" panose="020F0502020204030204" pitchFamily="34" charset="0"/>
            </a:endParaRPr>
          </a:p>
          <a:p>
            <a:pPr algn="ctr" defTabSz="726940" eaLnBrk="0" fontAlgn="base" hangingPunct="0">
              <a:spcBef>
                <a:spcPct val="0"/>
              </a:spcBef>
              <a:spcAft>
                <a:spcPct val="0"/>
              </a:spcAft>
            </a:pPr>
            <a:r>
              <a:rPr lang="fr-FR" altLang="fr-FR" sz="2539" b="1" dirty="0">
                <a:solidFill>
                  <a:schemeClr val="accent4"/>
                </a:solidFill>
                <a:latin typeface="Calibri" panose="020F0502020204030204" pitchFamily="34" charset="0"/>
                <a:cs typeface="Calibri" panose="020F0502020204030204" pitchFamily="34" charset="0"/>
              </a:rPr>
              <a:t>sur l’emploi des seniors </a:t>
            </a:r>
            <a:endParaRPr lang="fr-FR" altLang="fr-FR" sz="2539" dirty="0">
              <a:solidFill>
                <a:schemeClr val="accent4"/>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1E1EB7D-361B-B546-7CD6-AF6A1A7B2CD4}"/>
              </a:ext>
            </a:extLst>
          </p:cNvPr>
          <p:cNvSpPr/>
          <p:nvPr/>
        </p:nvSpPr>
        <p:spPr>
          <a:xfrm>
            <a:off x="2098520" y="5293057"/>
            <a:ext cx="7104372" cy="11511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814" dirty="0">
              <a:solidFill>
                <a:schemeClr val="tx1"/>
              </a:solidFill>
              <a:latin typeface="Calibri" panose="020F0502020204030204" pitchFamily="34" charset="0"/>
              <a:cs typeface="Calibri" panose="020F0502020204030204" pitchFamily="34" charset="0"/>
            </a:endParaRPr>
          </a:p>
        </p:txBody>
      </p:sp>
      <p:pic>
        <p:nvPicPr>
          <p:cNvPr id="3" name="Image 2">
            <a:extLst>
              <a:ext uri="{FF2B5EF4-FFF2-40B4-BE49-F238E27FC236}">
                <a16:creationId xmlns:a16="http://schemas.microsoft.com/office/drawing/2014/main" id="{B2D5BA0D-36B1-F369-D7DB-B0885822F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8814" y="2805980"/>
            <a:ext cx="5378843" cy="3535627"/>
          </a:xfrm>
          <a:prstGeom prst="rect">
            <a:avLst/>
          </a:prstGeom>
        </p:spPr>
      </p:pic>
    </p:spTree>
    <p:extLst>
      <p:ext uri="{BB962C8B-B14F-4D97-AF65-F5344CB8AC3E}">
        <p14:creationId xmlns:p14="http://schemas.microsoft.com/office/powerpoint/2010/main" val="4069447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4719C-E321-9520-90F1-DBFD9285A536}"/>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136EC762-8185-789C-6501-4A1A32D8ECF6}"/>
              </a:ext>
            </a:extLst>
          </p:cNvPr>
          <p:cNvPicPr>
            <a:picLocks noChangeAspect="1"/>
          </p:cNvPicPr>
          <p:nvPr/>
        </p:nvPicPr>
        <p:blipFill>
          <a:blip r:embed="rId2"/>
          <a:stretch>
            <a:fillRect/>
          </a:stretch>
        </p:blipFill>
        <p:spPr>
          <a:xfrm>
            <a:off x="1529234" y="279049"/>
            <a:ext cx="2615470" cy="998271"/>
          </a:xfrm>
          <a:prstGeom prst="rect">
            <a:avLst/>
          </a:prstGeom>
        </p:spPr>
      </p:pic>
      <p:sp>
        <p:nvSpPr>
          <p:cNvPr id="2" name="Rectangle 1">
            <a:extLst>
              <a:ext uri="{FF2B5EF4-FFF2-40B4-BE49-F238E27FC236}">
                <a16:creationId xmlns:a16="http://schemas.microsoft.com/office/drawing/2014/main" id="{4D80F7DE-40A5-A273-4451-51FE97058DE4}"/>
              </a:ext>
            </a:extLst>
          </p:cNvPr>
          <p:cNvSpPr/>
          <p:nvPr/>
        </p:nvSpPr>
        <p:spPr>
          <a:xfrm>
            <a:off x="1684481" y="1730810"/>
            <a:ext cx="8887510" cy="450815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defTabSz="726940" eaLnBrk="0" fontAlgn="base" hangingPunct="0">
              <a:spcBef>
                <a:spcPct val="0"/>
              </a:spcBef>
              <a:spcAft>
                <a:spcPct val="0"/>
              </a:spcAft>
            </a:pPr>
            <a:r>
              <a:rPr lang="fr-FR" altLang="fr-FR" sz="2539" b="1" dirty="0">
                <a:solidFill>
                  <a:schemeClr val="accent4"/>
                </a:solidFill>
                <a:latin typeface="Calibri" panose="020F0502020204030204" pitchFamily="34" charset="0"/>
                <a:cs typeface="Calibri" panose="020F0502020204030204" pitchFamily="34" charset="0"/>
              </a:rPr>
              <a:t>Salarié “senior” : à quel âge ? </a:t>
            </a:r>
            <a:endParaRPr lang="fr-FR" altLang="fr-FR" sz="2539" dirty="0">
              <a:solidFill>
                <a:schemeClr val="accent4"/>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8725D110-C8BA-E2A8-8FC3-0461AEC62E1C}"/>
              </a:ext>
            </a:extLst>
          </p:cNvPr>
          <p:cNvSpPr/>
          <p:nvPr/>
        </p:nvSpPr>
        <p:spPr>
          <a:xfrm>
            <a:off x="2098520" y="5293057"/>
            <a:ext cx="7104372" cy="11511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814" dirty="0">
              <a:solidFill>
                <a:schemeClr val="tx1"/>
              </a:solidFill>
              <a:latin typeface="Calibri" panose="020F0502020204030204" pitchFamily="34" charset="0"/>
              <a:cs typeface="Calibri" panose="020F0502020204030204" pitchFamily="34" charset="0"/>
            </a:endParaRPr>
          </a:p>
        </p:txBody>
      </p:sp>
      <p:pic>
        <p:nvPicPr>
          <p:cNvPr id="5" name="Image 4">
            <a:extLst>
              <a:ext uri="{FF2B5EF4-FFF2-40B4-BE49-F238E27FC236}">
                <a16:creationId xmlns:a16="http://schemas.microsoft.com/office/drawing/2014/main" id="{C218B910-AF75-639D-F4D1-9349A6C75857}"/>
              </a:ext>
            </a:extLst>
          </p:cNvPr>
          <p:cNvPicPr>
            <a:picLocks noChangeAspect="1"/>
          </p:cNvPicPr>
          <p:nvPr/>
        </p:nvPicPr>
        <p:blipFill>
          <a:blip r:embed="rId3"/>
          <a:stretch>
            <a:fillRect/>
          </a:stretch>
        </p:blipFill>
        <p:spPr>
          <a:xfrm>
            <a:off x="1272803" y="2410556"/>
            <a:ext cx="9630359" cy="4138348"/>
          </a:xfrm>
          <a:prstGeom prst="rect">
            <a:avLst/>
          </a:prstGeom>
        </p:spPr>
      </p:pic>
    </p:spTree>
    <p:extLst>
      <p:ext uri="{BB962C8B-B14F-4D97-AF65-F5344CB8AC3E}">
        <p14:creationId xmlns:p14="http://schemas.microsoft.com/office/powerpoint/2010/main" val="1926836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06A7A-DA93-BE04-6C42-99641C9AB577}"/>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AFFDB80F-FF55-5807-9F7B-D34C827E4529}"/>
              </a:ext>
            </a:extLst>
          </p:cNvPr>
          <p:cNvPicPr>
            <a:picLocks noChangeAspect="1"/>
          </p:cNvPicPr>
          <p:nvPr/>
        </p:nvPicPr>
        <p:blipFill>
          <a:blip r:embed="rId2"/>
          <a:stretch>
            <a:fillRect/>
          </a:stretch>
        </p:blipFill>
        <p:spPr>
          <a:xfrm>
            <a:off x="1529234" y="279049"/>
            <a:ext cx="2615470" cy="998271"/>
          </a:xfrm>
          <a:prstGeom prst="rect">
            <a:avLst/>
          </a:prstGeom>
        </p:spPr>
      </p:pic>
      <p:sp>
        <p:nvSpPr>
          <p:cNvPr id="2" name="Rectangle 1">
            <a:extLst>
              <a:ext uri="{FF2B5EF4-FFF2-40B4-BE49-F238E27FC236}">
                <a16:creationId xmlns:a16="http://schemas.microsoft.com/office/drawing/2014/main" id="{81298194-AF72-0F1F-3B51-C810281C8638}"/>
              </a:ext>
            </a:extLst>
          </p:cNvPr>
          <p:cNvSpPr/>
          <p:nvPr/>
        </p:nvSpPr>
        <p:spPr>
          <a:xfrm>
            <a:off x="1684481" y="1730810"/>
            <a:ext cx="8887510" cy="450815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defTabSz="726940" eaLnBrk="0" fontAlgn="base" hangingPunct="0">
              <a:spcBef>
                <a:spcPct val="0"/>
              </a:spcBef>
              <a:spcAft>
                <a:spcPct val="0"/>
              </a:spcAft>
            </a:pPr>
            <a:r>
              <a:rPr lang="fr-FR" altLang="fr-FR" sz="2539" b="1" dirty="0">
                <a:solidFill>
                  <a:schemeClr val="accent4"/>
                </a:solidFill>
              </a:rPr>
              <a:t>Quels enjeux pour les employeurs ?</a:t>
            </a:r>
            <a:endParaRPr lang="fr-FR" altLang="fr-FR" sz="2539" dirty="0">
              <a:solidFill>
                <a:schemeClr val="accent4"/>
              </a:solidFill>
            </a:endParaRPr>
          </a:p>
        </p:txBody>
      </p:sp>
      <p:sp>
        <p:nvSpPr>
          <p:cNvPr id="9" name="Rectangle 8">
            <a:extLst>
              <a:ext uri="{FF2B5EF4-FFF2-40B4-BE49-F238E27FC236}">
                <a16:creationId xmlns:a16="http://schemas.microsoft.com/office/drawing/2014/main" id="{924B5C91-8E15-7277-277A-2074511C7589}"/>
              </a:ext>
            </a:extLst>
          </p:cNvPr>
          <p:cNvSpPr/>
          <p:nvPr/>
        </p:nvSpPr>
        <p:spPr>
          <a:xfrm>
            <a:off x="2098520" y="5293057"/>
            <a:ext cx="7104372" cy="11511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814" dirty="0">
              <a:solidFill>
                <a:schemeClr val="tx1"/>
              </a:solidFill>
            </a:endParaRPr>
          </a:p>
        </p:txBody>
      </p:sp>
      <p:pic>
        <p:nvPicPr>
          <p:cNvPr id="3" name="Image 2">
            <a:extLst>
              <a:ext uri="{FF2B5EF4-FFF2-40B4-BE49-F238E27FC236}">
                <a16:creationId xmlns:a16="http://schemas.microsoft.com/office/drawing/2014/main" id="{7EEEBAEE-670E-ECBC-CE0D-639E0AC99EFE}"/>
              </a:ext>
            </a:extLst>
          </p:cNvPr>
          <p:cNvPicPr>
            <a:picLocks noChangeAspect="1"/>
          </p:cNvPicPr>
          <p:nvPr/>
        </p:nvPicPr>
        <p:blipFill>
          <a:blip r:embed="rId3"/>
          <a:srcRect l="1725" t="5178" r="1710" b="5822"/>
          <a:stretch>
            <a:fillRect/>
          </a:stretch>
        </p:blipFill>
        <p:spPr>
          <a:xfrm>
            <a:off x="1752874" y="2423135"/>
            <a:ext cx="8686253" cy="4089542"/>
          </a:xfrm>
          <a:prstGeom prst="rect">
            <a:avLst/>
          </a:prstGeom>
        </p:spPr>
      </p:pic>
    </p:spTree>
    <p:extLst>
      <p:ext uri="{BB962C8B-B14F-4D97-AF65-F5344CB8AC3E}">
        <p14:creationId xmlns:p14="http://schemas.microsoft.com/office/powerpoint/2010/main" val="685649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2FA3E-1ED9-E1CC-DD38-25136DB191C4}"/>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E2B5398F-2023-7472-061D-2CEFD82636EC}"/>
              </a:ext>
            </a:extLst>
          </p:cNvPr>
          <p:cNvPicPr>
            <a:picLocks noChangeAspect="1"/>
          </p:cNvPicPr>
          <p:nvPr/>
        </p:nvPicPr>
        <p:blipFill>
          <a:blip r:embed="rId2"/>
          <a:stretch>
            <a:fillRect/>
          </a:stretch>
        </p:blipFill>
        <p:spPr>
          <a:xfrm>
            <a:off x="1529234" y="279049"/>
            <a:ext cx="2615470" cy="998271"/>
          </a:xfrm>
          <a:prstGeom prst="rect">
            <a:avLst/>
          </a:prstGeom>
        </p:spPr>
      </p:pic>
      <p:sp>
        <p:nvSpPr>
          <p:cNvPr id="2" name="Rectangle 1">
            <a:extLst>
              <a:ext uri="{FF2B5EF4-FFF2-40B4-BE49-F238E27FC236}">
                <a16:creationId xmlns:a16="http://schemas.microsoft.com/office/drawing/2014/main" id="{C7139BD9-C3A3-FAA0-FC7B-FFAE7F062F29}"/>
              </a:ext>
            </a:extLst>
          </p:cNvPr>
          <p:cNvSpPr/>
          <p:nvPr/>
        </p:nvSpPr>
        <p:spPr>
          <a:xfrm>
            <a:off x="1684481" y="1730810"/>
            <a:ext cx="8887510" cy="450815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defTabSz="726940" eaLnBrk="0" fontAlgn="base" hangingPunct="0">
              <a:spcBef>
                <a:spcPct val="0"/>
              </a:spcBef>
              <a:spcAft>
                <a:spcPct val="0"/>
              </a:spcAft>
            </a:pPr>
            <a:r>
              <a:rPr lang="fr-FR" sz="2539" b="1" dirty="0">
                <a:solidFill>
                  <a:schemeClr val="accent4"/>
                </a:solidFill>
              </a:rPr>
              <a:t>Politiques RH et salariés seniors</a:t>
            </a:r>
            <a:endParaRPr lang="fr-FR" sz="2539" dirty="0">
              <a:solidFill>
                <a:schemeClr val="accent4"/>
              </a:solidFill>
            </a:endParaRPr>
          </a:p>
          <a:p>
            <a:pPr algn="ctr" defTabSz="726940" eaLnBrk="0" fontAlgn="base" hangingPunct="0">
              <a:spcBef>
                <a:spcPct val="0"/>
              </a:spcBef>
              <a:spcAft>
                <a:spcPct val="0"/>
              </a:spcAft>
            </a:pPr>
            <a:endParaRPr lang="fr-FR" altLang="fr-FR" sz="2539" dirty="0">
              <a:solidFill>
                <a:schemeClr val="accent4"/>
              </a:solidFill>
              <a:latin typeface="Arial" panose="020B0604020202020204" pitchFamily="34" charset="0"/>
            </a:endParaRPr>
          </a:p>
        </p:txBody>
      </p:sp>
      <p:sp>
        <p:nvSpPr>
          <p:cNvPr id="9" name="Rectangle 8">
            <a:extLst>
              <a:ext uri="{FF2B5EF4-FFF2-40B4-BE49-F238E27FC236}">
                <a16:creationId xmlns:a16="http://schemas.microsoft.com/office/drawing/2014/main" id="{B9399533-141D-76C9-3C24-205EC7E7B6FD}"/>
              </a:ext>
            </a:extLst>
          </p:cNvPr>
          <p:cNvSpPr/>
          <p:nvPr/>
        </p:nvSpPr>
        <p:spPr>
          <a:xfrm>
            <a:off x="2098520" y="5293057"/>
            <a:ext cx="7104372" cy="11511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814" dirty="0">
              <a:solidFill>
                <a:schemeClr val="tx1"/>
              </a:solidFill>
            </a:endParaRPr>
          </a:p>
        </p:txBody>
      </p:sp>
      <p:pic>
        <p:nvPicPr>
          <p:cNvPr id="3" name="Image 2">
            <a:extLst>
              <a:ext uri="{FF2B5EF4-FFF2-40B4-BE49-F238E27FC236}">
                <a16:creationId xmlns:a16="http://schemas.microsoft.com/office/drawing/2014/main" id="{30ADBAC2-B079-EF11-890B-6EB58B8259DA}"/>
              </a:ext>
            </a:extLst>
          </p:cNvPr>
          <p:cNvPicPr>
            <a:picLocks noChangeAspect="1"/>
          </p:cNvPicPr>
          <p:nvPr/>
        </p:nvPicPr>
        <p:blipFill>
          <a:blip r:embed="rId3"/>
          <a:stretch>
            <a:fillRect/>
          </a:stretch>
        </p:blipFill>
        <p:spPr>
          <a:xfrm>
            <a:off x="1302855" y="2295506"/>
            <a:ext cx="9586291" cy="4283446"/>
          </a:xfrm>
          <a:prstGeom prst="rect">
            <a:avLst/>
          </a:prstGeom>
        </p:spPr>
      </p:pic>
    </p:spTree>
    <p:extLst>
      <p:ext uri="{BB962C8B-B14F-4D97-AF65-F5344CB8AC3E}">
        <p14:creationId xmlns:p14="http://schemas.microsoft.com/office/powerpoint/2010/main" val="3069818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F4DDA-EA78-9A44-F608-CCDA70E327A3}"/>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32FAF170-0293-D8F7-2FC5-53DFD7CB8DC9}"/>
              </a:ext>
            </a:extLst>
          </p:cNvPr>
          <p:cNvPicPr>
            <a:picLocks noChangeAspect="1"/>
          </p:cNvPicPr>
          <p:nvPr/>
        </p:nvPicPr>
        <p:blipFill>
          <a:blip r:embed="rId2"/>
          <a:stretch>
            <a:fillRect/>
          </a:stretch>
        </p:blipFill>
        <p:spPr>
          <a:xfrm>
            <a:off x="1529234" y="279049"/>
            <a:ext cx="2615470" cy="998271"/>
          </a:xfrm>
          <a:prstGeom prst="rect">
            <a:avLst/>
          </a:prstGeom>
        </p:spPr>
      </p:pic>
      <p:sp>
        <p:nvSpPr>
          <p:cNvPr id="2" name="Rectangle 1">
            <a:extLst>
              <a:ext uri="{FF2B5EF4-FFF2-40B4-BE49-F238E27FC236}">
                <a16:creationId xmlns:a16="http://schemas.microsoft.com/office/drawing/2014/main" id="{4D645DCA-F599-345B-BFED-F324DA1F4368}"/>
              </a:ext>
            </a:extLst>
          </p:cNvPr>
          <p:cNvSpPr/>
          <p:nvPr/>
        </p:nvSpPr>
        <p:spPr>
          <a:xfrm>
            <a:off x="1684481" y="1730810"/>
            <a:ext cx="9137068" cy="450815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fr-FR" sz="3990" b="1" dirty="0">
                <a:solidFill>
                  <a:schemeClr val="accent4"/>
                </a:solidFill>
                <a:latin typeface="Calibri" panose="020F0502020204030204" pitchFamily="34" charset="0"/>
                <a:cs typeface="Calibri" panose="020F0502020204030204" pitchFamily="34" charset="0"/>
              </a:rPr>
              <a:t>MERCI</a:t>
            </a:r>
          </a:p>
          <a:p>
            <a:endParaRPr lang="fr-FR" sz="2176" dirty="0">
              <a:solidFill>
                <a:schemeClr val="tx1"/>
              </a:solidFill>
              <a:latin typeface="Calibri" panose="020F0502020204030204" pitchFamily="34" charset="0"/>
              <a:cs typeface="Calibri" panose="020F0502020204030204" pitchFamily="34" charset="0"/>
            </a:endParaRPr>
          </a:p>
          <a:p>
            <a:endParaRPr lang="fr-FR" sz="2176" dirty="0">
              <a:solidFill>
                <a:schemeClr val="tx1"/>
              </a:solidFill>
              <a:latin typeface="Calibri" panose="020F0502020204030204" pitchFamily="34" charset="0"/>
              <a:cs typeface="Calibri" panose="020F0502020204030204" pitchFamily="34" charset="0"/>
            </a:endParaRPr>
          </a:p>
          <a:p>
            <a:pPr algn="ctr">
              <a:spcBef>
                <a:spcPct val="0"/>
              </a:spcBef>
              <a:buFontTx/>
              <a:buNone/>
            </a:pPr>
            <a:endParaRPr lang="fr-FR" sz="1814"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8630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445477" cy="6858000"/>
          </a:xfrm>
          <a:prstGeom prst="rect">
            <a:avLst/>
          </a:prstGeom>
          <a:solidFill>
            <a:srgbClr val="CEC0A6">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p:cNvSpPr txBox="1">
            <a:spLocks/>
          </p:cNvSpPr>
          <p:nvPr/>
        </p:nvSpPr>
        <p:spPr>
          <a:xfrm>
            <a:off x="2237839" y="2195257"/>
            <a:ext cx="7656632" cy="20458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solidFill>
                  <a:srgbClr val="000000"/>
                </a:solidFill>
                <a:latin typeface="Calibri" panose="020F0502020204030204" pitchFamily="34" charset="0"/>
                <a:ea typeface="Calibri" panose="020F0502020204030204" pitchFamily="34" charset="0"/>
              </a:rPr>
              <a:t>Expérimentation </a:t>
            </a:r>
            <a:r>
              <a:rPr lang="fr-FR" sz="3200" b="1" dirty="0" smtClean="0">
                <a:solidFill>
                  <a:srgbClr val="000000"/>
                </a:solidFill>
                <a:latin typeface="Calibri" panose="020F0502020204030204" pitchFamily="34" charset="0"/>
                <a:ea typeface="Calibri" panose="020F0502020204030204" pitchFamily="34" charset="0"/>
              </a:rPr>
              <a:t>MELODI </a:t>
            </a:r>
          </a:p>
          <a:p>
            <a:pPr algn="ctr"/>
            <a:r>
              <a:rPr lang="fr-FR" sz="3200" b="1" dirty="0" smtClean="0">
                <a:solidFill>
                  <a:srgbClr val="000000"/>
                </a:solidFill>
                <a:latin typeface="Calibri" panose="020F0502020204030204" pitchFamily="34" charset="0"/>
              </a:rPr>
              <a:t>(Yannick L’Horty – Université Gustave Eiffel)</a:t>
            </a:r>
            <a:endParaRPr lang="fr-FR" sz="3200" b="1" dirty="0">
              <a:latin typeface="+mn-lt"/>
            </a:endParaRPr>
          </a:p>
        </p:txBody>
      </p:sp>
      <p:sp>
        <p:nvSpPr>
          <p:cNvPr id="6" name="Sous-titre 2"/>
          <p:cNvSpPr txBox="1">
            <a:spLocks/>
          </p:cNvSpPr>
          <p:nvPr/>
        </p:nvSpPr>
        <p:spPr>
          <a:xfrm>
            <a:off x="1521907" y="1568770"/>
            <a:ext cx="9088496" cy="48506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fr-FR" sz="2400"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8458" y="1765937"/>
            <a:ext cx="1427809" cy="1252975"/>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873" y="931522"/>
            <a:ext cx="1114226" cy="558870"/>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0873" y="404947"/>
            <a:ext cx="1145460" cy="491061"/>
          </a:xfrm>
          <a:prstGeom prst="rect">
            <a:avLst/>
          </a:prstGeom>
        </p:spPr>
      </p:pic>
      <p:pic>
        <p:nvPicPr>
          <p:cNvPr id="11" name="Image 10">
            <a:extLst>
              <a:ext uri="{FF2B5EF4-FFF2-40B4-BE49-F238E27FC236}">
                <a16:creationId xmlns:a16="http://schemas.microsoft.com/office/drawing/2014/main" id="{3124E4F8-76BA-AB5C-C254-69DCA1EBDCC7}"/>
              </a:ext>
            </a:extLst>
          </p:cNvPr>
          <p:cNvPicPr>
            <a:picLocks noChangeAspect="1"/>
          </p:cNvPicPr>
          <p:nvPr/>
        </p:nvPicPr>
        <p:blipFill>
          <a:blip r:embed="rId5"/>
          <a:stretch>
            <a:fillRect/>
          </a:stretch>
        </p:blipFill>
        <p:spPr>
          <a:xfrm>
            <a:off x="10761408" y="1568770"/>
            <a:ext cx="1033156" cy="394334"/>
          </a:xfrm>
          <a:prstGeom prst="rect">
            <a:avLst/>
          </a:prstGeom>
        </p:spPr>
      </p:pic>
    </p:spTree>
    <p:extLst>
      <p:ext uri="{BB962C8B-B14F-4D97-AF65-F5344CB8AC3E}">
        <p14:creationId xmlns:p14="http://schemas.microsoft.com/office/powerpoint/2010/main" val="1501243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0" y="-13437"/>
            <a:ext cx="12192000" cy="6858000"/>
          </a:xfrm>
          <a:prstGeom prst="rect">
            <a:avLst/>
          </a:prstGeom>
        </p:spPr>
      </p:pic>
      <p:pic>
        <p:nvPicPr>
          <p:cNvPr id="8" name="Picture 2" descr="D:\3 - Administration\TEPP 2020\logo TEPP\ROUG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9058" y="5377222"/>
            <a:ext cx="1479262" cy="1467341"/>
          </a:xfrm>
          <a:prstGeom prst="rect">
            <a:avLst/>
          </a:prstGeom>
          <a:noFill/>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0600" y="5497865"/>
            <a:ext cx="902278" cy="902278"/>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555" y="6110893"/>
            <a:ext cx="2137151" cy="446791"/>
          </a:xfrm>
          <a:prstGeom prst="rect">
            <a:avLst/>
          </a:prstGeom>
        </p:spPr>
      </p:pic>
      <p:sp>
        <p:nvSpPr>
          <p:cNvPr id="11" name="ZoneTexte 10"/>
          <p:cNvSpPr txBox="1"/>
          <p:nvPr/>
        </p:nvSpPr>
        <p:spPr>
          <a:xfrm>
            <a:off x="3736115" y="2654217"/>
            <a:ext cx="8455885" cy="830997"/>
          </a:xfrm>
          <a:prstGeom prst="rect">
            <a:avLst/>
          </a:prstGeom>
          <a:noFill/>
          <a:ln>
            <a:noFill/>
          </a:ln>
        </p:spPr>
        <p:txBody>
          <a:bodyPr wrap="square" rtlCol="0">
            <a:spAutoFit/>
          </a:bodyPr>
          <a:lstStyle/>
          <a:p>
            <a:pPr algn="ctr"/>
            <a:r>
              <a:rPr lang="fr-FR" sz="2400" dirty="0">
                <a:solidFill>
                  <a:schemeClr val="tx1">
                    <a:lumMod val="65000"/>
                    <a:lumOff val="35000"/>
                  </a:schemeClr>
                </a:solidFill>
              </a:rPr>
              <a:t>Mesurer localement les discriminations sur le marché du travail : Une expérimentation </a:t>
            </a:r>
            <a:r>
              <a:rPr lang="fr-FR" sz="2400" dirty="0" smtClean="0">
                <a:solidFill>
                  <a:schemeClr val="tx1">
                    <a:lumMod val="65000"/>
                    <a:lumOff val="35000"/>
                  </a:schemeClr>
                </a:solidFill>
              </a:rPr>
              <a:t>sur la métropole du Grand Nancy</a:t>
            </a:r>
            <a:endParaRPr lang="fr-FR" sz="2400" dirty="0">
              <a:solidFill>
                <a:schemeClr val="tx1">
                  <a:lumMod val="65000"/>
                  <a:lumOff val="35000"/>
                </a:schemeClr>
              </a:solidFill>
            </a:endParaRPr>
          </a:p>
        </p:txBody>
      </p:sp>
      <p:sp>
        <p:nvSpPr>
          <p:cNvPr id="13" name="ZoneTexte 12"/>
          <p:cNvSpPr txBox="1"/>
          <p:nvPr/>
        </p:nvSpPr>
        <p:spPr>
          <a:xfrm>
            <a:off x="-129577" y="2869660"/>
            <a:ext cx="3723973" cy="369332"/>
          </a:xfrm>
          <a:prstGeom prst="rect">
            <a:avLst/>
          </a:prstGeom>
          <a:noFill/>
          <a:ln>
            <a:noFill/>
          </a:ln>
        </p:spPr>
        <p:txBody>
          <a:bodyPr wrap="square" rtlCol="0">
            <a:spAutoFit/>
          </a:bodyPr>
          <a:lstStyle/>
          <a:p>
            <a:pPr algn="ctr"/>
            <a:r>
              <a:rPr lang="fr-FR" i="1" dirty="0" smtClean="0">
                <a:solidFill>
                  <a:schemeClr val="tx1">
                    <a:lumMod val="65000"/>
                    <a:lumOff val="35000"/>
                  </a:schemeClr>
                </a:solidFill>
              </a:rPr>
              <a:t>4 juin 2025</a:t>
            </a:r>
            <a:endParaRPr lang="fr-FR" i="1" dirty="0">
              <a:solidFill>
                <a:schemeClr val="tx1">
                  <a:lumMod val="65000"/>
                  <a:lumOff val="35000"/>
                </a:schemeClr>
              </a:solidFill>
            </a:endParaRPr>
          </a:p>
        </p:txBody>
      </p:sp>
      <p:sp>
        <p:nvSpPr>
          <p:cNvPr id="2" name="Espace réservé du numéro de diapositive 1"/>
          <p:cNvSpPr>
            <a:spLocks noGrp="1"/>
          </p:cNvSpPr>
          <p:nvPr>
            <p:ph type="sldNum" sz="quarter" idx="12"/>
          </p:nvPr>
        </p:nvSpPr>
        <p:spPr/>
        <p:txBody>
          <a:bodyPr/>
          <a:lstStyle/>
          <a:p>
            <a:fld id="{C3370052-E332-40C3-94EC-6028112DE79A}" type="slidenum">
              <a:rPr lang="fr-FR" smtClean="0"/>
              <a:t>18</a:t>
            </a:fld>
            <a:endParaRPr lang="fr-FR"/>
          </a:p>
        </p:txBody>
      </p:sp>
      <p:sp>
        <p:nvSpPr>
          <p:cNvPr id="12" name="Rectangle 11"/>
          <p:cNvSpPr/>
          <p:nvPr/>
        </p:nvSpPr>
        <p:spPr>
          <a:xfrm>
            <a:off x="192232" y="49664"/>
            <a:ext cx="3192652" cy="2215991"/>
          </a:xfrm>
          <a:prstGeom prst="rect">
            <a:avLst/>
          </a:prstGeom>
        </p:spPr>
        <p:txBody>
          <a:bodyPr wrap="square">
            <a:spAutoFit/>
          </a:bodyPr>
          <a:lstStyle/>
          <a:p>
            <a:pPr indent="83820">
              <a:spcAft>
                <a:spcPts val="0"/>
              </a:spcAft>
            </a:pPr>
            <a:r>
              <a:rPr lang="fr-FR" sz="2800" b="1" i="1" dirty="0" smtClean="0">
                <a:solidFill>
                  <a:srgbClr val="FF0000"/>
                </a:solidFill>
                <a:effectLst/>
                <a:latin typeface="Arial Narrow" panose="020B0606020202030204" pitchFamily="34" charset="0"/>
                <a:ea typeface="Times New Roman" panose="02020603050405020304" pitchFamily="18" charset="0"/>
              </a:rPr>
              <a:t> </a:t>
            </a:r>
            <a:r>
              <a:rPr lang="fr-FR" sz="4000" b="1" i="1" dirty="0" err="1" smtClean="0">
                <a:solidFill>
                  <a:schemeClr val="accent5"/>
                </a:solidFill>
                <a:effectLst/>
                <a:latin typeface="Arial Narrow" panose="020B0606020202030204" pitchFamily="34" charset="0"/>
                <a:ea typeface="Times New Roman" panose="02020603050405020304" pitchFamily="18" charset="0"/>
              </a:rPr>
              <a:t>ME</a:t>
            </a:r>
            <a:r>
              <a:rPr lang="fr-FR" i="1" dirty="0" err="1">
                <a:solidFill>
                  <a:schemeClr val="accent5"/>
                </a:solidFill>
                <a:latin typeface="Arial Narrow" panose="020B0606020202030204" pitchFamily="34" charset="0"/>
                <a:ea typeface="Times New Roman" panose="02020603050405020304" pitchFamily="18" charset="0"/>
              </a:rPr>
              <a:t>sures</a:t>
            </a:r>
            <a:r>
              <a:rPr lang="fr-FR" i="1" dirty="0">
                <a:solidFill>
                  <a:schemeClr val="accent5"/>
                </a:solidFill>
                <a:latin typeface="Arial Narrow" panose="020B0606020202030204" pitchFamily="34" charset="0"/>
                <a:ea typeface="Times New Roman" panose="02020603050405020304" pitchFamily="18" charset="0"/>
              </a:rPr>
              <a:t> </a:t>
            </a:r>
            <a:endParaRPr lang="fr-FR" dirty="0">
              <a:solidFill>
                <a:schemeClr val="accent5"/>
              </a:solidFill>
              <a:latin typeface="Times New Roman" panose="02020603050405020304" pitchFamily="18" charset="0"/>
              <a:ea typeface="Times New Roman" panose="02020603050405020304" pitchFamily="18" charset="0"/>
            </a:endParaRPr>
          </a:p>
          <a:p>
            <a:pPr indent="449580">
              <a:spcAft>
                <a:spcPts val="0"/>
              </a:spcAft>
            </a:pPr>
            <a:r>
              <a:rPr lang="fr-FR" b="1" i="1" dirty="0">
                <a:solidFill>
                  <a:schemeClr val="accent5"/>
                </a:solidFill>
                <a:latin typeface="Arial Narrow" panose="020B0606020202030204" pitchFamily="34" charset="0"/>
                <a:ea typeface="Times New Roman" panose="02020603050405020304" pitchFamily="18" charset="0"/>
              </a:rPr>
              <a:t> </a:t>
            </a:r>
            <a:r>
              <a:rPr lang="fr-FR" sz="4000" b="1" i="1" dirty="0" err="1" smtClean="0">
                <a:solidFill>
                  <a:schemeClr val="accent5"/>
                </a:solidFill>
                <a:effectLst/>
                <a:latin typeface="Arial Narrow" panose="020B0606020202030204" pitchFamily="34" charset="0"/>
                <a:ea typeface="Times New Roman" panose="02020603050405020304" pitchFamily="18" charset="0"/>
              </a:rPr>
              <a:t>LO</a:t>
            </a:r>
            <a:r>
              <a:rPr lang="fr-FR" i="1" dirty="0" err="1">
                <a:solidFill>
                  <a:schemeClr val="accent5"/>
                </a:solidFill>
                <a:latin typeface="Arial Narrow" panose="020B0606020202030204" pitchFamily="34" charset="0"/>
                <a:ea typeface="Times New Roman" panose="02020603050405020304" pitchFamily="18" charset="0"/>
              </a:rPr>
              <a:t>cales</a:t>
            </a:r>
            <a:r>
              <a:rPr lang="fr-FR" i="1" dirty="0">
                <a:solidFill>
                  <a:schemeClr val="accent5"/>
                </a:solidFill>
                <a:latin typeface="Arial Narrow" panose="020B0606020202030204" pitchFamily="34" charset="0"/>
                <a:ea typeface="Times New Roman" panose="02020603050405020304" pitchFamily="18" charset="0"/>
              </a:rPr>
              <a:t> </a:t>
            </a:r>
            <a:endParaRPr lang="fr-FR" dirty="0">
              <a:solidFill>
                <a:schemeClr val="accent5"/>
              </a:solidFill>
              <a:latin typeface="Times New Roman" panose="02020603050405020304" pitchFamily="18" charset="0"/>
              <a:ea typeface="Times New Roman" panose="02020603050405020304" pitchFamily="18" charset="0"/>
            </a:endParaRPr>
          </a:p>
          <a:p>
            <a:pPr indent="83820">
              <a:spcAft>
                <a:spcPts val="0"/>
              </a:spcAft>
            </a:pPr>
            <a:r>
              <a:rPr lang="fr-FR" i="1" dirty="0">
                <a:solidFill>
                  <a:schemeClr val="accent5"/>
                </a:solidFill>
                <a:latin typeface="Arial Narrow" panose="020B0606020202030204" pitchFamily="34" charset="0"/>
                <a:ea typeface="Times New Roman" panose="02020603050405020304" pitchFamily="18" charset="0"/>
              </a:rPr>
              <a:t>       des </a:t>
            </a:r>
            <a:r>
              <a:rPr lang="fr-FR" sz="4000" b="1" i="1" dirty="0" smtClean="0">
                <a:solidFill>
                  <a:schemeClr val="accent5"/>
                </a:solidFill>
                <a:effectLst/>
                <a:latin typeface="Arial Narrow" panose="020B0606020202030204" pitchFamily="34" charset="0"/>
                <a:ea typeface="Times New Roman" panose="02020603050405020304" pitchFamily="18" charset="0"/>
              </a:rPr>
              <a:t>Di</a:t>
            </a:r>
            <a:r>
              <a:rPr lang="fr-FR" i="1" dirty="0" smtClean="0">
                <a:solidFill>
                  <a:schemeClr val="accent5"/>
                </a:solidFill>
                <a:latin typeface="Arial Narrow" panose="020B0606020202030204" pitchFamily="34" charset="0"/>
                <a:ea typeface="Times New Roman" panose="02020603050405020304" pitchFamily="18" charset="0"/>
              </a:rPr>
              <a:t>scriminations</a:t>
            </a:r>
          </a:p>
          <a:p>
            <a:pPr indent="83820">
              <a:spcAft>
                <a:spcPts val="0"/>
              </a:spcAft>
            </a:pPr>
            <a:r>
              <a:rPr lang="fr-FR" i="1" dirty="0">
                <a:solidFill>
                  <a:schemeClr val="accent5"/>
                </a:solidFill>
                <a:latin typeface="Arial Narrow" panose="020B0606020202030204" pitchFamily="34" charset="0"/>
                <a:ea typeface="Times New Roman" panose="02020603050405020304" pitchFamily="18" charset="0"/>
              </a:rPr>
              <a:t> </a:t>
            </a:r>
            <a:r>
              <a:rPr lang="fr-FR" i="1" dirty="0" smtClean="0">
                <a:solidFill>
                  <a:schemeClr val="accent5"/>
                </a:solidFill>
                <a:latin typeface="Arial Narrow" panose="020B0606020202030204" pitchFamily="34" charset="0"/>
                <a:ea typeface="Times New Roman" panose="02020603050405020304" pitchFamily="18" charset="0"/>
              </a:rPr>
              <a:t>  </a:t>
            </a:r>
            <a:endParaRPr lang="fr-FR" sz="4000" dirty="0">
              <a:solidFill>
                <a:schemeClr val="accent5"/>
              </a:solidFill>
            </a:endParaRPr>
          </a:p>
        </p:txBody>
      </p:sp>
      <p:pic>
        <p:nvPicPr>
          <p:cNvPr id="15" name="Image 14"/>
          <p:cNvPicPr>
            <a:picLocks noChangeAspect="1"/>
          </p:cNvPicPr>
          <p:nvPr/>
        </p:nvPicPr>
        <p:blipFill>
          <a:blip r:embed="rId6"/>
          <a:stretch>
            <a:fillRect/>
          </a:stretch>
        </p:blipFill>
        <p:spPr>
          <a:xfrm>
            <a:off x="6234685" y="0"/>
            <a:ext cx="3366673" cy="1424736"/>
          </a:xfrm>
          <a:prstGeom prst="rect">
            <a:avLst/>
          </a:prstGeom>
        </p:spPr>
      </p:pic>
      <p:sp>
        <p:nvSpPr>
          <p:cNvPr id="16" name="ZoneTexte 15"/>
          <p:cNvSpPr txBox="1"/>
          <p:nvPr/>
        </p:nvSpPr>
        <p:spPr>
          <a:xfrm>
            <a:off x="4871077" y="4160870"/>
            <a:ext cx="6455223" cy="1015663"/>
          </a:xfrm>
          <a:prstGeom prst="rect">
            <a:avLst/>
          </a:prstGeom>
          <a:noFill/>
          <a:ln>
            <a:noFill/>
          </a:ln>
        </p:spPr>
        <p:txBody>
          <a:bodyPr wrap="square" rtlCol="0">
            <a:spAutoFit/>
          </a:bodyPr>
          <a:lstStyle/>
          <a:p>
            <a:pPr algn="ctr"/>
            <a:r>
              <a:rPr lang="fr-FR" sz="2000" i="1" dirty="0" smtClean="0">
                <a:solidFill>
                  <a:schemeClr val="tx1">
                    <a:lumMod val="65000"/>
                    <a:lumOff val="35000"/>
                  </a:schemeClr>
                </a:solidFill>
              </a:rPr>
              <a:t>Yannick L’HORTY</a:t>
            </a:r>
          </a:p>
          <a:p>
            <a:pPr algn="ctr"/>
            <a:r>
              <a:rPr lang="fr-FR" sz="2000" i="1" dirty="0" smtClean="0">
                <a:solidFill>
                  <a:schemeClr val="tx1">
                    <a:lumMod val="65000"/>
                    <a:lumOff val="35000"/>
                  </a:schemeClr>
                </a:solidFill>
              </a:rPr>
              <a:t>(UGE</a:t>
            </a:r>
            <a:r>
              <a:rPr lang="fr-FR" sz="2000" i="1" dirty="0">
                <a:solidFill>
                  <a:schemeClr val="tx1">
                    <a:lumMod val="65000"/>
                    <a:lumOff val="35000"/>
                  </a:schemeClr>
                </a:solidFill>
              </a:rPr>
              <a:t>, TEPP-CNRS)</a:t>
            </a:r>
          </a:p>
          <a:p>
            <a:pPr algn="ctr"/>
            <a:endParaRPr lang="fr-FR" sz="2000" i="1" dirty="0">
              <a:solidFill>
                <a:schemeClr val="tx1">
                  <a:lumMod val="65000"/>
                  <a:lumOff val="35000"/>
                </a:schemeClr>
              </a:solidFill>
            </a:endParaRPr>
          </a:p>
        </p:txBody>
      </p:sp>
      <p:sp>
        <p:nvSpPr>
          <p:cNvPr id="3" name="Rectangle 2"/>
          <p:cNvSpPr/>
          <p:nvPr/>
        </p:nvSpPr>
        <p:spPr>
          <a:xfrm>
            <a:off x="263557" y="2223329"/>
            <a:ext cx="3050002" cy="646331"/>
          </a:xfrm>
          <a:prstGeom prst="rect">
            <a:avLst/>
          </a:prstGeom>
        </p:spPr>
        <p:txBody>
          <a:bodyPr wrap="none">
            <a:spAutoFit/>
          </a:bodyPr>
          <a:lstStyle/>
          <a:p>
            <a:pPr algn="ctr"/>
            <a:r>
              <a:rPr lang="fr-FR" i="1" dirty="0"/>
              <a:t>Assises de la lutte contre les </a:t>
            </a:r>
            <a:endParaRPr lang="fr-FR" i="1" dirty="0" smtClean="0"/>
          </a:p>
          <a:p>
            <a:pPr algn="ctr"/>
            <a:r>
              <a:rPr lang="fr-FR" i="1" dirty="0" smtClean="0"/>
              <a:t>discriminations </a:t>
            </a:r>
            <a:r>
              <a:rPr lang="fr-FR" i="1" dirty="0"/>
              <a:t>liées à l’emploi</a:t>
            </a:r>
          </a:p>
        </p:txBody>
      </p:sp>
    </p:spTree>
    <p:extLst>
      <p:ext uri="{BB962C8B-B14F-4D97-AF65-F5344CB8AC3E}">
        <p14:creationId xmlns:p14="http://schemas.microsoft.com/office/powerpoint/2010/main" val="4057542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2"/>
          <a:stretch>
            <a:fillRect/>
          </a:stretch>
        </p:blipFill>
        <p:spPr>
          <a:xfrm>
            <a:off x="0" y="-5771"/>
            <a:ext cx="12192000" cy="927909"/>
          </a:xfrm>
          <a:prstGeom prst="rect">
            <a:avLst/>
          </a:prstGeom>
        </p:spPr>
      </p:pic>
      <p:grpSp>
        <p:nvGrpSpPr>
          <p:cNvPr id="10" name="Groupe 9"/>
          <p:cNvGrpSpPr/>
          <p:nvPr/>
        </p:nvGrpSpPr>
        <p:grpSpPr>
          <a:xfrm>
            <a:off x="-2023533" y="6130117"/>
            <a:ext cx="14215533" cy="817589"/>
            <a:chOff x="-17749" y="6078514"/>
            <a:chExt cx="12209748" cy="817589"/>
          </a:xfrm>
        </p:grpSpPr>
        <p:pic>
          <p:nvPicPr>
            <p:cNvPr id="11" name="Image 10"/>
            <p:cNvPicPr>
              <a:picLocks noChangeAspect="1"/>
            </p:cNvPicPr>
            <p:nvPr/>
          </p:nvPicPr>
          <p:blipFill>
            <a:blip r:embed="rId2"/>
            <a:stretch>
              <a:fillRect/>
            </a:stretch>
          </p:blipFill>
          <p:spPr>
            <a:xfrm>
              <a:off x="-17749" y="6078514"/>
              <a:ext cx="12209748" cy="804114"/>
            </a:xfrm>
            <a:prstGeom prst="rect">
              <a:avLst/>
            </a:prstGeom>
          </p:spPr>
        </p:pic>
        <p:pic>
          <p:nvPicPr>
            <p:cNvPr id="12" name="Picture 2" descr="D:\3 - Administration\TEPP 2020\logo TEPP\ROUG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 y="6078514"/>
              <a:ext cx="827325" cy="817589"/>
            </a:xfrm>
            <a:prstGeom prst="rect">
              <a:avLst/>
            </a:prstGeom>
            <a:noFill/>
          </p:spPr>
        </p:pic>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336" y="6209364"/>
              <a:ext cx="591592" cy="591592"/>
            </a:xfrm>
            <a:prstGeom prst="rect">
              <a:avLst/>
            </a:prstGeom>
          </p:spPr>
        </p:pic>
      </p:grpSp>
      <p:sp>
        <p:nvSpPr>
          <p:cNvPr id="16" name="ZoneTexte 15"/>
          <p:cNvSpPr txBox="1"/>
          <p:nvPr/>
        </p:nvSpPr>
        <p:spPr>
          <a:xfrm>
            <a:off x="3609473" y="150408"/>
            <a:ext cx="4660232" cy="707886"/>
          </a:xfrm>
          <a:prstGeom prst="rect">
            <a:avLst/>
          </a:prstGeom>
          <a:noFill/>
        </p:spPr>
        <p:txBody>
          <a:bodyPr wrap="square" rtlCol="0">
            <a:spAutoFit/>
          </a:bodyPr>
          <a:lstStyle/>
          <a:p>
            <a:pPr algn="ctr"/>
            <a:r>
              <a:rPr lang="fr-FR" sz="2000" b="1" dirty="0" smtClean="0"/>
              <a:t>MELODI : un programme de recherche sur la mesure locale des discriminations</a:t>
            </a:r>
            <a:endParaRPr lang="fr-FR" sz="2000" b="1" dirty="0"/>
          </a:p>
        </p:txBody>
      </p:sp>
      <p:sp>
        <p:nvSpPr>
          <p:cNvPr id="2" name="Espace réservé du numéro de diapositive 1"/>
          <p:cNvSpPr>
            <a:spLocks noGrp="1"/>
          </p:cNvSpPr>
          <p:nvPr>
            <p:ph type="sldNum" sz="quarter" idx="12"/>
          </p:nvPr>
        </p:nvSpPr>
        <p:spPr/>
        <p:txBody>
          <a:bodyPr/>
          <a:lstStyle/>
          <a:p>
            <a:fld id="{C3370052-E332-40C3-94EC-6028112DE79A}" type="slidenum">
              <a:rPr lang="fr-FR" smtClean="0"/>
              <a:t>19</a:t>
            </a:fld>
            <a:endParaRPr lang="fr-FR"/>
          </a:p>
        </p:txBody>
      </p:sp>
      <p:sp>
        <p:nvSpPr>
          <p:cNvPr id="4" name="ZoneTexte 3"/>
          <p:cNvSpPr txBox="1"/>
          <p:nvPr/>
        </p:nvSpPr>
        <p:spPr>
          <a:xfrm>
            <a:off x="0" y="922138"/>
            <a:ext cx="11964444" cy="5293757"/>
          </a:xfrm>
          <a:prstGeom prst="rect">
            <a:avLst/>
          </a:prstGeom>
          <a:noFill/>
        </p:spPr>
        <p:txBody>
          <a:bodyPr wrap="square" rtlCol="0">
            <a:spAutoFit/>
          </a:bodyPr>
          <a:lstStyle/>
          <a:p>
            <a:pPr algn="just"/>
            <a:r>
              <a:rPr lang="fr-FR" sz="2000" dirty="0"/>
              <a:t>Deux constats </a:t>
            </a:r>
            <a:r>
              <a:rPr lang="fr-FR" sz="2000" dirty="0" smtClean="0"/>
              <a:t>de départ sur </a:t>
            </a:r>
            <a:r>
              <a:rPr lang="fr-FR" sz="2000" dirty="0"/>
              <a:t>la recherche académique sur les </a:t>
            </a:r>
            <a:r>
              <a:rPr lang="fr-FR" sz="2000" dirty="0" smtClean="0"/>
              <a:t>discriminations</a:t>
            </a:r>
            <a:endParaRPr lang="fr-FR" sz="2000" dirty="0"/>
          </a:p>
          <a:p>
            <a:pPr marL="285750" indent="-285750" algn="just">
              <a:buFont typeface="Wingdings" panose="05000000000000000000" pitchFamily="2" charset="2"/>
              <a:buChar char="q"/>
            </a:pPr>
            <a:endParaRPr lang="fr-FR" sz="1400" dirty="0" smtClean="0"/>
          </a:p>
          <a:p>
            <a:pPr marL="285750" indent="-285750" algn="just">
              <a:buFont typeface="Wingdings" panose="05000000000000000000" pitchFamily="2" charset="2"/>
              <a:buChar char="q"/>
            </a:pPr>
            <a:r>
              <a:rPr lang="fr-FR" sz="1400" dirty="0" smtClean="0"/>
              <a:t>Elle </a:t>
            </a:r>
            <a:r>
              <a:rPr lang="fr-FR" sz="1400" dirty="0"/>
              <a:t>est globalement focalisée sur la mesure et l’interprétation du phénomène discriminatoire en privilégiant un petit nombre de motifs (le sexe, l’origine ou le lieu de résidence) et un petit nombre de marchés (essentiellement le marché du travail, plus récemment le marché du logement</a:t>
            </a:r>
            <a:r>
              <a:rPr lang="fr-FR" sz="1400" dirty="0" smtClean="0"/>
              <a:t>).</a:t>
            </a:r>
          </a:p>
          <a:p>
            <a:pPr marL="285750" indent="-285750" algn="just">
              <a:buFont typeface="Wingdings" panose="05000000000000000000" pitchFamily="2" charset="2"/>
              <a:buChar char="q"/>
            </a:pPr>
            <a:endParaRPr lang="fr-FR" sz="1400" dirty="0"/>
          </a:p>
          <a:p>
            <a:pPr marL="285750" indent="-285750" algn="just">
              <a:buFont typeface="Wingdings" panose="05000000000000000000" pitchFamily="2" charset="2"/>
              <a:buChar char="q"/>
            </a:pPr>
            <a:r>
              <a:rPr lang="fr-FR" sz="1400" b="1" dirty="0"/>
              <a:t>Les travaux de mesure sur les discriminations ne sont pas ou peu localisés</a:t>
            </a:r>
            <a:r>
              <a:rPr lang="fr-FR" sz="1400" dirty="0"/>
              <a:t>. Dans le domaine de l’accès à l’emploi, les études sont au mieux de portée régionale et couvrent la plupart du temps </a:t>
            </a:r>
            <a:r>
              <a:rPr lang="fr-FR" sz="1400" dirty="0" smtClean="0"/>
              <a:t>la </a:t>
            </a:r>
            <a:r>
              <a:rPr lang="fr-FR" sz="1400" dirty="0"/>
              <a:t>région Ile-de-France. Les situations locales des marchés du travail sont pourtant très différentes </a:t>
            </a:r>
            <a:r>
              <a:rPr lang="fr-FR" sz="1400" dirty="0" smtClean="0"/>
              <a:t>d’un territoire à l’autre </a:t>
            </a:r>
            <a:r>
              <a:rPr lang="fr-FR" sz="1400" dirty="0"/>
              <a:t>et elles peuvent jouer un rôle déterminant sur les discriminations (exemple : tension locale sur les marchés du logement et/ou du travail).</a:t>
            </a:r>
          </a:p>
          <a:p>
            <a:pPr algn="just"/>
            <a:endParaRPr lang="fr-FR" sz="1200" dirty="0" smtClean="0"/>
          </a:p>
          <a:p>
            <a:pPr algn="just"/>
            <a:endParaRPr lang="fr-FR" sz="2000" dirty="0" smtClean="0"/>
          </a:p>
          <a:p>
            <a:pPr algn="just"/>
            <a:r>
              <a:rPr lang="fr-FR" sz="2000" dirty="0" smtClean="0"/>
              <a:t>Objectifs du projet</a:t>
            </a:r>
            <a:endParaRPr lang="fr-FR" sz="2000" dirty="0"/>
          </a:p>
          <a:p>
            <a:pPr marL="285750" indent="-285750" algn="just">
              <a:buFont typeface="Wingdings" panose="05000000000000000000" pitchFamily="2" charset="2"/>
              <a:buChar char="q"/>
            </a:pPr>
            <a:r>
              <a:rPr lang="fr-FR" sz="1400" dirty="0" smtClean="0"/>
              <a:t>Construire un protocole de test permettant de mesurer simultanément des discriminations selon plusieurs critères (adresse, origine, genre) à une échelle territoriale fine (EPCI, département, …).</a:t>
            </a:r>
          </a:p>
          <a:p>
            <a:pPr marL="285750" indent="-285750" algn="just">
              <a:buFont typeface="Wingdings" panose="05000000000000000000" pitchFamily="2" charset="2"/>
              <a:buChar char="q"/>
            </a:pPr>
            <a:r>
              <a:rPr lang="fr-FR" sz="1400" dirty="0" smtClean="0"/>
              <a:t>Répliquer le même protocole sur au moins 15 territoires diversifiés  (par localisation, taille, densité, formes juridiques, ..)</a:t>
            </a:r>
          </a:p>
          <a:p>
            <a:pPr marL="285750" indent="-285750" algn="just">
              <a:buFont typeface="Wingdings" panose="05000000000000000000" pitchFamily="2" charset="2"/>
              <a:buChar char="q"/>
            </a:pPr>
            <a:r>
              <a:rPr lang="fr-FR" sz="1400" dirty="0"/>
              <a:t>Collecter des données permettant de produire des études approfondis sur les déterminants des </a:t>
            </a:r>
            <a:r>
              <a:rPr lang="fr-FR" sz="1400" dirty="0" smtClean="0"/>
              <a:t>discriminations </a:t>
            </a:r>
            <a:r>
              <a:rPr lang="fr-FR" sz="1400" dirty="0"/>
              <a:t>sur le marche du travail : MELODI est aussi un équipement de recherche</a:t>
            </a:r>
          </a:p>
          <a:p>
            <a:pPr marL="285750" indent="-285750" algn="just">
              <a:buFont typeface="Wingdings" panose="05000000000000000000" pitchFamily="2" charset="2"/>
              <a:buChar char="q"/>
            </a:pPr>
            <a:endParaRPr lang="fr-FR" sz="1400" dirty="0" smtClean="0"/>
          </a:p>
          <a:p>
            <a:pPr algn="just"/>
            <a:endParaRPr lang="fr-FR" sz="1400" dirty="0" smtClean="0"/>
          </a:p>
          <a:p>
            <a:pPr algn="just"/>
            <a:r>
              <a:rPr lang="fr-FR" sz="1400" dirty="0" smtClean="0"/>
              <a:t>Pour chaque territoire, il s’agit de…</a:t>
            </a:r>
            <a:endParaRPr lang="fr-FR" sz="1400" dirty="0"/>
          </a:p>
          <a:p>
            <a:pPr marL="285750" indent="-285750" algn="just">
              <a:buFont typeface="Wingdings" panose="05000000000000000000" pitchFamily="2" charset="2"/>
              <a:buChar char="v"/>
            </a:pPr>
            <a:r>
              <a:rPr lang="fr-FR" sz="1400" b="1" dirty="0" smtClean="0"/>
              <a:t>Réaliser un diagnostic territorial à partir d’opérations de </a:t>
            </a:r>
            <a:r>
              <a:rPr lang="fr-FR" sz="1400" b="1" dirty="0" err="1" smtClean="0"/>
              <a:t>testing</a:t>
            </a:r>
            <a:r>
              <a:rPr lang="fr-FR" sz="1400" b="1" dirty="0" smtClean="0"/>
              <a:t> dans le domaine de l’accès à l’emploi, </a:t>
            </a:r>
            <a:r>
              <a:rPr lang="fr-FR" sz="1400" dirty="0" smtClean="0"/>
              <a:t>.</a:t>
            </a:r>
          </a:p>
          <a:p>
            <a:pPr marL="285750" indent="-285750" algn="just">
              <a:buFont typeface="Wingdings" panose="05000000000000000000" pitchFamily="2" charset="2"/>
              <a:buChar char="v"/>
            </a:pPr>
            <a:endParaRPr lang="fr-FR" sz="1400" b="1" dirty="0" smtClean="0"/>
          </a:p>
          <a:p>
            <a:pPr marL="285750" indent="-285750" algn="just">
              <a:buFont typeface="Wingdings" panose="05000000000000000000" pitchFamily="2" charset="2"/>
              <a:buChar char="v"/>
            </a:pPr>
            <a:r>
              <a:rPr lang="fr-FR" sz="1400" b="1" dirty="0" smtClean="0"/>
              <a:t>Utiliser les résultats du </a:t>
            </a:r>
            <a:r>
              <a:rPr lang="fr-FR" sz="1400" b="1" dirty="0" err="1" smtClean="0"/>
              <a:t>testing</a:t>
            </a:r>
            <a:r>
              <a:rPr lang="fr-FR" sz="1400" b="1" dirty="0"/>
              <a:t> pour effectuer deux types d’actions de communication</a:t>
            </a:r>
            <a:r>
              <a:rPr lang="fr-FR" sz="1400" dirty="0"/>
              <a:t> à des fins de sensibilisation auprès des entreprises </a:t>
            </a:r>
            <a:r>
              <a:rPr lang="fr-FR" sz="1400" dirty="0" smtClean="0"/>
              <a:t>et </a:t>
            </a:r>
            <a:r>
              <a:rPr lang="fr-FR" sz="1400" dirty="0"/>
              <a:t>auprès des acteurs des quartiers, en vue de prévenir les discriminations et de faciliter l’accès à l’emploi des résidents </a:t>
            </a:r>
          </a:p>
        </p:txBody>
      </p:sp>
    </p:spTree>
    <p:extLst>
      <p:ext uri="{BB962C8B-B14F-4D97-AF65-F5344CB8AC3E}">
        <p14:creationId xmlns:p14="http://schemas.microsoft.com/office/powerpoint/2010/main" val="891579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445477" cy="6858000"/>
          </a:xfrm>
          <a:prstGeom prst="rect">
            <a:avLst/>
          </a:prstGeom>
          <a:solidFill>
            <a:srgbClr val="CEC0A6">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p:cNvSpPr txBox="1">
            <a:spLocks/>
          </p:cNvSpPr>
          <p:nvPr/>
        </p:nvSpPr>
        <p:spPr>
          <a:xfrm>
            <a:off x="2739145" y="2215214"/>
            <a:ext cx="7656632" cy="20458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6000" b="1" dirty="0" smtClean="0">
                <a:latin typeface="+mn-lt"/>
              </a:rPr>
              <a:t>Introduction</a:t>
            </a:r>
            <a:endParaRPr lang="fr-FR" sz="6000" b="1" dirty="0">
              <a:latin typeface="+mn-lt"/>
            </a:endParaRPr>
          </a:p>
        </p:txBody>
      </p:sp>
      <p:sp>
        <p:nvSpPr>
          <p:cNvPr id="6" name="Sous-titre 2"/>
          <p:cNvSpPr txBox="1">
            <a:spLocks/>
          </p:cNvSpPr>
          <p:nvPr/>
        </p:nvSpPr>
        <p:spPr>
          <a:xfrm>
            <a:off x="1521907" y="1568770"/>
            <a:ext cx="9088496" cy="48506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fr-FR" sz="2400"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9122" y="2084586"/>
            <a:ext cx="1427809" cy="1252975"/>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873" y="931522"/>
            <a:ext cx="1114226" cy="558870"/>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0873" y="404947"/>
            <a:ext cx="1145460" cy="491061"/>
          </a:xfrm>
          <a:prstGeom prst="rect">
            <a:avLst/>
          </a:prstGeom>
        </p:spPr>
      </p:pic>
      <p:pic>
        <p:nvPicPr>
          <p:cNvPr id="11" name="Image 10">
            <a:extLst>
              <a:ext uri="{FF2B5EF4-FFF2-40B4-BE49-F238E27FC236}">
                <a16:creationId xmlns:a16="http://schemas.microsoft.com/office/drawing/2014/main" id="{3124E4F8-76BA-AB5C-C254-69DCA1EBDCC7}"/>
              </a:ext>
            </a:extLst>
          </p:cNvPr>
          <p:cNvPicPr>
            <a:picLocks noChangeAspect="1"/>
          </p:cNvPicPr>
          <p:nvPr/>
        </p:nvPicPr>
        <p:blipFill>
          <a:blip r:embed="rId5"/>
          <a:stretch>
            <a:fillRect/>
          </a:stretch>
        </p:blipFill>
        <p:spPr>
          <a:xfrm>
            <a:off x="10761408" y="1568770"/>
            <a:ext cx="1033156" cy="394334"/>
          </a:xfrm>
          <a:prstGeom prst="rect">
            <a:avLst/>
          </a:prstGeom>
        </p:spPr>
      </p:pic>
    </p:spTree>
    <p:extLst>
      <p:ext uri="{BB962C8B-B14F-4D97-AF65-F5344CB8AC3E}">
        <p14:creationId xmlns:p14="http://schemas.microsoft.com/office/powerpoint/2010/main" val="3748122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2"/>
          <a:stretch>
            <a:fillRect/>
          </a:stretch>
        </p:blipFill>
        <p:spPr>
          <a:xfrm>
            <a:off x="0" y="-5771"/>
            <a:ext cx="12192000" cy="927909"/>
          </a:xfrm>
          <a:prstGeom prst="rect">
            <a:avLst/>
          </a:prstGeom>
        </p:spPr>
      </p:pic>
      <p:grpSp>
        <p:nvGrpSpPr>
          <p:cNvPr id="10" name="Groupe 9"/>
          <p:cNvGrpSpPr/>
          <p:nvPr/>
        </p:nvGrpSpPr>
        <p:grpSpPr>
          <a:xfrm>
            <a:off x="-2039045" y="6130117"/>
            <a:ext cx="14231045" cy="817589"/>
            <a:chOff x="-17749" y="6078514"/>
            <a:chExt cx="12209748" cy="817589"/>
          </a:xfrm>
        </p:grpSpPr>
        <p:pic>
          <p:nvPicPr>
            <p:cNvPr id="11" name="Image 10"/>
            <p:cNvPicPr>
              <a:picLocks noChangeAspect="1"/>
            </p:cNvPicPr>
            <p:nvPr/>
          </p:nvPicPr>
          <p:blipFill>
            <a:blip r:embed="rId2"/>
            <a:stretch>
              <a:fillRect/>
            </a:stretch>
          </p:blipFill>
          <p:spPr>
            <a:xfrm>
              <a:off x="-17749" y="6078514"/>
              <a:ext cx="12209748" cy="804114"/>
            </a:xfrm>
            <a:prstGeom prst="rect">
              <a:avLst/>
            </a:prstGeom>
          </p:spPr>
        </p:pic>
        <p:pic>
          <p:nvPicPr>
            <p:cNvPr id="12" name="Picture 2" descr="D:\3 - Administration\TEPP 2020\logo TEPP\ROUG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 y="6078514"/>
              <a:ext cx="827325" cy="817589"/>
            </a:xfrm>
            <a:prstGeom prst="rect">
              <a:avLst/>
            </a:prstGeom>
            <a:noFill/>
          </p:spPr>
        </p:pic>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336" y="6209364"/>
              <a:ext cx="591592" cy="591592"/>
            </a:xfrm>
            <a:prstGeom prst="rect">
              <a:avLst/>
            </a:prstGeom>
          </p:spPr>
        </p:pic>
      </p:grpSp>
      <p:sp>
        <p:nvSpPr>
          <p:cNvPr id="16" name="ZoneTexte 15"/>
          <p:cNvSpPr txBox="1"/>
          <p:nvPr/>
        </p:nvSpPr>
        <p:spPr>
          <a:xfrm>
            <a:off x="3680413" y="268919"/>
            <a:ext cx="5494421" cy="400110"/>
          </a:xfrm>
          <a:prstGeom prst="rect">
            <a:avLst/>
          </a:prstGeom>
          <a:noFill/>
        </p:spPr>
        <p:txBody>
          <a:bodyPr wrap="square" rtlCol="0">
            <a:spAutoFit/>
          </a:bodyPr>
          <a:lstStyle/>
          <a:p>
            <a:pPr algn="ctr"/>
            <a:r>
              <a:rPr lang="fr-FR" sz="2000" b="1" dirty="0" smtClean="0"/>
              <a:t>Organisation du programme</a:t>
            </a:r>
            <a:endParaRPr lang="fr-FR" sz="2000" b="1" dirty="0"/>
          </a:p>
        </p:txBody>
      </p:sp>
      <p:sp>
        <p:nvSpPr>
          <p:cNvPr id="2" name="Espace réservé du numéro de diapositive 1"/>
          <p:cNvSpPr>
            <a:spLocks noGrp="1"/>
          </p:cNvSpPr>
          <p:nvPr>
            <p:ph type="sldNum" sz="quarter" idx="12"/>
          </p:nvPr>
        </p:nvSpPr>
        <p:spPr/>
        <p:txBody>
          <a:bodyPr/>
          <a:lstStyle/>
          <a:p>
            <a:fld id="{C3370052-E332-40C3-94EC-6028112DE79A}" type="slidenum">
              <a:rPr lang="fr-FR" smtClean="0"/>
              <a:t>20</a:t>
            </a:fld>
            <a:endParaRPr lang="fr-FR"/>
          </a:p>
        </p:txBody>
      </p:sp>
      <p:pic>
        <p:nvPicPr>
          <p:cNvPr id="3" name="Image 2"/>
          <p:cNvPicPr>
            <a:picLocks noChangeAspect="1"/>
          </p:cNvPicPr>
          <p:nvPr/>
        </p:nvPicPr>
        <p:blipFill>
          <a:blip r:embed="rId5"/>
          <a:stretch>
            <a:fillRect/>
          </a:stretch>
        </p:blipFill>
        <p:spPr>
          <a:xfrm>
            <a:off x="2338090" y="925516"/>
            <a:ext cx="2938463" cy="971472"/>
          </a:xfrm>
          <a:prstGeom prst="rect">
            <a:avLst/>
          </a:prstGeom>
        </p:spPr>
      </p:pic>
      <p:pic>
        <p:nvPicPr>
          <p:cNvPr id="5" name="Image 4"/>
          <p:cNvPicPr>
            <a:picLocks noChangeAspect="1"/>
          </p:cNvPicPr>
          <p:nvPr/>
        </p:nvPicPr>
        <p:blipFill>
          <a:blip r:embed="rId6"/>
          <a:stretch>
            <a:fillRect/>
          </a:stretch>
        </p:blipFill>
        <p:spPr>
          <a:xfrm>
            <a:off x="4776892" y="1001040"/>
            <a:ext cx="993231" cy="493492"/>
          </a:xfrm>
          <a:prstGeom prst="rect">
            <a:avLst/>
          </a:prstGeom>
        </p:spPr>
      </p:pic>
      <p:pic>
        <p:nvPicPr>
          <p:cNvPr id="7" name="Image 6"/>
          <p:cNvPicPr>
            <a:picLocks noChangeAspect="1"/>
          </p:cNvPicPr>
          <p:nvPr/>
        </p:nvPicPr>
        <p:blipFill>
          <a:blip r:embed="rId7"/>
          <a:stretch>
            <a:fillRect/>
          </a:stretch>
        </p:blipFill>
        <p:spPr>
          <a:xfrm>
            <a:off x="3990033" y="3001165"/>
            <a:ext cx="765023" cy="944803"/>
          </a:xfrm>
          <a:prstGeom prst="rect">
            <a:avLst/>
          </a:prstGeom>
        </p:spPr>
      </p:pic>
      <p:pic>
        <p:nvPicPr>
          <p:cNvPr id="8" name="Image 7"/>
          <p:cNvPicPr>
            <a:picLocks noChangeAspect="1"/>
          </p:cNvPicPr>
          <p:nvPr/>
        </p:nvPicPr>
        <p:blipFill>
          <a:blip r:embed="rId8"/>
          <a:stretch>
            <a:fillRect/>
          </a:stretch>
        </p:blipFill>
        <p:spPr>
          <a:xfrm>
            <a:off x="2648803" y="3101947"/>
            <a:ext cx="1055828" cy="872020"/>
          </a:xfrm>
          <a:prstGeom prst="rect">
            <a:avLst/>
          </a:prstGeom>
        </p:spPr>
      </p:pic>
      <p:pic>
        <p:nvPicPr>
          <p:cNvPr id="17" name="Imag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5861" y="2095285"/>
            <a:ext cx="2137151" cy="446791"/>
          </a:xfrm>
          <a:prstGeom prst="rect">
            <a:avLst/>
          </a:prstGeom>
        </p:spPr>
      </p:pic>
      <p:sp>
        <p:nvSpPr>
          <p:cNvPr id="9" name="ZoneTexte 8"/>
          <p:cNvSpPr txBox="1"/>
          <p:nvPr/>
        </p:nvSpPr>
        <p:spPr>
          <a:xfrm>
            <a:off x="224590" y="1148198"/>
            <a:ext cx="2823410" cy="369332"/>
          </a:xfrm>
          <a:prstGeom prst="rect">
            <a:avLst/>
          </a:prstGeom>
          <a:noFill/>
        </p:spPr>
        <p:txBody>
          <a:bodyPr wrap="square" rtlCol="0">
            <a:spAutoFit/>
          </a:bodyPr>
          <a:lstStyle/>
          <a:p>
            <a:r>
              <a:rPr lang="fr-FR" dirty="0" smtClean="0"/>
              <a:t>Maîtres d’ouvrage :</a:t>
            </a:r>
            <a:endParaRPr lang="fr-FR" dirty="0"/>
          </a:p>
        </p:txBody>
      </p:sp>
      <p:sp>
        <p:nvSpPr>
          <p:cNvPr id="18" name="ZoneTexte 17"/>
          <p:cNvSpPr txBox="1"/>
          <p:nvPr/>
        </p:nvSpPr>
        <p:spPr>
          <a:xfrm>
            <a:off x="224590" y="2145951"/>
            <a:ext cx="2823410" cy="369332"/>
          </a:xfrm>
          <a:prstGeom prst="rect">
            <a:avLst/>
          </a:prstGeom>
          <a:noFill/>
        </p:spPr>
        <p:txBody>
          <a:bodyPr wrap="square" rtlCol="0">
            <a:spAutoFit/>
          </a:bodyPr>
          <a:lstStyle/>
          <a:p>
            <a:r>
              <a:rPr lang="fr-FR" dirty="0" smtClean="0"/>
              <a:t>Maîtres d’œuvre :</a:t>
            </a:r>
            <a:endParaRPr lang="fr-FR" dirty="0"/>
          </a:p>
        </p:txBody>
      </p:sp>
      <p:pic>
        <p:nvPicPr>
          <p:cNvPr id="19" name="Picture 2" descr="D:\3 - Administration\TEPP 2020\logo TEPP\ROUGE.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27521" y="1807181"/>
            <a:ext cx="936145" cy="957065"/>
          </a:xfrm>
          <a:prstGeom prst="rect">
            <a:avLst/>
          </a:prstGeom>
          <a:noFill/>
        </p:spPr>
      </p:pic>
      <p:pic>
        <p:nvPicPr>
          <p:cNvPr id="20" name="Imag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68900" y="1998190"/>
            <a:ext cx="600922" cy="600922"/>
          </a:xfrm>
          <a:prstGeom prst="rect">
            <a:avLst/>
          </a:prstGeom>
        </p:spPr>
      </p:pic>
      <p:sp>
        <p:nvSpPr>
          <p:cNvPr id="22" name="ZoneTexte 21"/>
          <p:cNvSpPr txBox="1"/>
          <p:nvPr/>
        </p:nvSpPr>
        <p:spPr>
          <a:xfrm>
            <a:off x="224590" y="3331255"/>
            <a:ext cx="2823410" cy="369332"/>
          </a:xfrm>
          <a:prstGeom prst="rect">
            <a:avLst/>
          </a:prstGeom>
          <a:noFill/>
        </p:spPr>
        <p:txBody>
          <a:bodyPr wrap="square" rtlCol="0">
            <a:spAutoFit/>
          </a:bodyPr>
          <a:lstStyle/>
          <a:p>
            <a:r>
              <a:rPr lang="fr-FR" dirty="0" smtClean="0"/>
              <a:t>2 études pilotes :</a:t>
            </a:r>
            <a:endParaRPr lang="fr-FR" dirty="0"/>
          </a:p>
        </p:txBody>
      </p:sp>
      <p:sp>
        <p:nvSpPr>
          <p:cNvPr id="14" name="Rectangle 13"/>
          <p:cNvSpPr/>
          <p:nvPr/>
        </p:nvSpPr>
        <p:spPr>
          <a:xfrm>
            <a:off x="224590" y="4463402"/>
            <a:ext cx="12085947" cy="1384995"/>
          </a:xfrm>
          <a:prstGeom prst="rect">
            <a:avLst/>
          </a:prstGeom>
        </p:spPr>
        <p:txBody>
          <a:bodyPr wrap="square">
            <a:spAutoFit/>
          </a:bodyPr>
          <a:lstStyle/>
          <a:p>
            <a:pPr marL="285750" indent="-285750">
              <a:buFont typeface="Wingdings" panose="05000000000000000000" pitchFamily="2" charset="2"/>
              <a:buChar char="q"/>
            </a:pPr>
            <a:r>
              <a:rPr lang="fr-FR" sz="1400" dirty="0">
                <a:ea typeface="Times New Roman" panose="02020603050405020304" pitchFamily="18" charset="0"/>
                <a:cs typeface="Times New Roman" panose="02020603050405020304" pitchFamily="18" charset="0"/>
              </a:rPr>
              <a:t>Anne, D., </a:t>
            </a:r>
            <a:r>
              <a:rPr lang="fr-FR" sz="1400" dirty="0" err="1">
                <a:ea typeface="Times New Roman" panose="02020603050405020304" pitchFamily="18" charset="0"/>
                <a:cs typeface="Times New Roman" panose="02020603050405020304" pitchFamily="18" charset="0"/>
              </a:rPr>
              <a:t>Chareyron</a:t>
            </a:r>
            <a:r>
              <a:rPr lang="fr-FR" sz="1400" dirty="0">
                <a:ea typeface="Times New Roman" panose="02020603050405020304" pitchFamily="18" charset="0"/>
                <a:cs typeface="Times New Roman" panose="02020603050405020304" pitchFamily="18" charset="0"/>
              </a:rPr>
              <a:t> S., </a:t>
            </a:r>
            <a:r>
              <a:rPr lang="fr-FR" sz="1400" dirty="0" err="1">
                <a:ea typeface="Times New Roman" panose="02020603050405020304" pitchFamily="18" charset="0"/>
                <a:cs typeface="Times New Roman" panose="02020603050405020304" pitchFamily="18" charset="0"/>
              </a:rPr>
              <a:t>Leborgne</a:t>
            </a:r>
            <a:r>
              <a:rPr lang="fr-FR" sz="1400" dirty="0">
                <a:ea typeface="Times New Roman" panose="02020603050405020304" pitchFamily="18" charset="0"/>
                <a:cs typeface="Times New Roman" panose="02020603050405020304" pitchFamily="18" charset="0"/>
              </a:rPr>
              <a:t>, M., L’</a:t>
            </a:r>
            <a:r>
              <a:rPr lang="fr-FR" sz="1400" dirty="0" err="1">
                <a:ea typeface="Times New Roman" panose="02020603050405020304" pitchFamily="18" charset="0"/>
                <a:cs typeface="Times New Roman" panose="02020603050405020304" pitchFamily="18" charset="0"/>
              </a:rPr>
              <a:t>Horty</a:t>
            </a:r>
            <a:r>
              <a:rPr lang="fr-FR" sz="1400" dirty="0">
                <a:ea typeface="Times New Roman" panose="02020603050405020304" pitchFamily="18" charset="0"/>
                <a:cs typeface="Times New Roman" panose="02020603050405020304" pitchFamily="18" charset="0"/>
              </a:rPr>
              <a:t>, Y. Petit P. (2022). « Discriminations dans l’accès à l’emploi : Une exploration localisée en pays Avesnois », </a:t>
            </a:r>
            <a:r>
              <a:rPr lang="fr-FR" sz="1400" i="1" dirty="0">
                <a:ea typeface="Times New Roman" panose="02020603050405020304" pitchFamily="18" charset="0"/>
                <a:cs typeface="Times New Roman" panose="02020603050405020304" pitchFamily="18" charset="0"/>
              </a:rPr>
              <a:t>Revue d'économie régionale et urbaine</a:t>
            </a:r>
            <a:r>
              <a:rPr lang="fr-FR" sz="1400" dirty="0">
                <a:ea typeface="Times New Roman" panose="02020603050405020304" pitchFamily="18" charset="0"/>
                <a:cs typeface="Times New Roman" panose="02020603050405020304" pitchFamily="18" charset="0"/>
              </a:rPr>
              <a:t>, n°3, pp. 413-430</a:t>
            </a:r>
            <a:r>
              <a:rPr lang="fr-FR" sz="1400" dirty="0" smtClean="0">
                <a:ea typeface="Times New Roman" panose="02020603050405020304" pitchFamily="18" charset="0"/>
                <a:cs typeface="Times New Roman" panose="02020603050405020304" pitchFamily="18" charset="0"/>
              </a:rPr>
              <a:t>.</a:t>
            </a:r>
          </a:p>
          <a:p>
            <a:pPr marL="285750" lvl="0" indent="-285750">
              <a:buFont typeface="Wingdings" panose="05000000000000000000" pitchFamily="2" charset="2"/>
              <a:buChar char="q"/>
            </a:pPr>
            <a:r>
              <a:rPr lang="fr-FR" sz="1400" dirty="0" err="1">
                <a:ea typeface="Times New Roman" panose="02020603050405020304" pitchFamily="18" charset="0"/>
                <a:cs typeface="Times New Roman" panose="02020603050405020304" pitchFamily="18" charset="0"/>
              </a:rPr>
              <a:t>Chareyron</a:t>
            </a:r>
            <a:r>
              <a:rPr lang="fr-FR" sz="1400" dirty="0">
                <a:ea typeface="Times New Roman" panose="02020603050405020304" pitchFamily="18" charset="0"/>
                <a:cs typeface="Times New Roman" panose="02020603050405020304" pitchFamily="18" charset="0"/>
              </a:rPr>
              <a:t> S., </a:t>
            </a:r>
            <a:r>
              <a:rPr lang="fr-FR" sz="1400" dirty="0" err="1">
                <a:ea typeface="Times New Roman" panose="02020603050405020304" pitchFamily="18" charset="0"/>
                <a:cs typeface="Times New Roman" panose="02020603050405020304" pitchFamily="18" charset="0"/>
              </a:rPr>
              <a:t>Leborgne</a:t>
            </a:r>
            <a:r>
              <a:rPr lang="fr-FR" sz="1400" dirty="0">
                <a:ea typeface="Times New Roman" panose="02020603050405020304" pitchFamily="18" charset="0"/>
                <a:cs typeface="Times New Roman" panose="02020603050405020304" pitchFamily="18" charset="0"/>
              </a:rPr>
              <a:t>, M., L’</a:t>
            </a:r>
            <a:r>
              <a:rPr lang="fr-FR" sz="1400" dirty="0" err="1">
                <a:ea typeface="Times New Roman" panose="02020603050405020304" pitchFamily="18" charset="0"/>
                <a:cs typeface="Times New Roman" panose="02020603050405020304" pitchFamily="18" charset="0"/>
              </a:rPr>
              <a:t>Horty</a:t>
            </a:r>
            <a:r>
              <a:rPr lang="fr-FR" sz="1400" dirty="0">
                <a:ea typeface="Times New Roman" panose="02020603050405020304" pitchFamily="18" charset="0"/>
                <a:cs typeface="Times New Roman" panose="02020603050405020304" pitchFamily="18" charset="0"/>
              </a:rPr>
              <a:t>, Y. Petit P. (</a:t>
            </a:r>
            <a:r>
              <a:rPr lang="fr-FR" sz="1400" dirty="0" smtClean="0">
                <a:ea typeface="Times New Roman" panose="02020603050405020304" pitchFamily="18" charset="0"/>
                <a:cs typeface="Times New Roman" panose="02020603050405020304" pitchFamily="18" charset="0"/>
              </a:rPr>
              <a:t>2023). </a:t>
            </a:r>
            <a:r>
              <a:rPr lang="fr-FR" sz="1400" dirty="0">
                <a:ea typeface="Times New Roman" panose="02020603050405020304" pitchFamily="18" charset="0"/>
                <a:cs typeface="Times New Roman" panose="02020603050405020304" pitchFamily="18" charset="0"/>
              </a:rPr>
              <a:t>« </a:t>
            </a:r>
            <a:r>
              <a:rPr lang="fr-FR" sz="1400" dirty="0" smtClean="0">
                <a:ea typeface="Times New Roman" panose="02020603050405020304" pitchFamily="18" charset="0"/>
                <a:cs typeface="Times New Roman" panose="02020603050405020304" pitchFamily="18" charset="0"/>
              </a:rPr>
              <a:t>Discrimination </a:t>
            </a:r>
            <a:r>
              <a:rPr lang="fr-FR" sz="1400" dirty="0">
                <a:ea typeface="Times New Roman" panose="02020603050405020304" pitchFamily="18" charset="0"/>
                <a:cs typeface="Times New Roman" panose="02020603050405020304" pitchFamily="18" charset="0"/>
              </a:rPr>
              <a:t>in Access to </a:t>
            </a:r>
            <a:r>
              <a:rPr lang="fr-FR" sz="1400" dirty="0" err="1">
                <a:ea typeface="Times New Roman" panose="02020603050405020304" pitchFamily="18" charset="0"/>
                <a:cs typeface="Times New Roman" panose="02020603050405020304" pitchFamily="18" charset="0"/>
              </a:rPr>
              <a:t>Employment</a:t>
            </a:r>
            <a:r>
              <a:rPr lang="fr-FR" sz="1400" dirty="0">
                <a:ea typeface="Times New Roman" panose="02020603050405020304" pitchFamily="18" charset="0"/>
                <a:cs typeface="Times New Roman" panose="02020603050405020304" pitchFamily="18" charset="0"/>
              </a:rPr>
              <a:t>: The </a:t>
            </a:r>
            <a:r>
              <a:rPr lang="fr-FR" sz="1400" dirty="0" err="1">
                <a:ea typeface="Times New Roman" panose="02020603050405020304" pitchFamily="18" charset="0"/>
                <a:cs typeface="Times New Roman" panose="02020603050405020304" pitchFamily="18" charset="0"/>
              </a:rPr>
              <a:t>Combined</a:t>
            </a:r>
            <a:r>
              <a:rPr lang="fr-FR" sz="1400" dirty="0">
                <a:ea typeface="Times New Roman" panose="02020603050405020304" pitchFamily="18" charset="0"/>
                <a:cs typeface="Times New Roman" panose="02020603050405020304" pitchFamily="18" charset="0"/>
              </a:rPr>
              <a:t> </a:t>
            </a:r>
            <a:r>
              <a:rPr lang="fr-FR" sz="1400" dirty="0" err="1">
                <a:ea typeface="Times New Roman" panose="02020603050405020304" pitchFamily="18" charset="0"/>
                <a:cs typeface="Times New Roman" panose="02020603050405020304" pitchFamily="18" charset="0"/>
              </a:rPr>
              <a:t>Effects</a:t>
            </a:r>
            <a:r>
              <a:rPr lang="fr-FR" sz="1400" dirty="0">
                <a:ea typeface="Times New Roman" panose="02020603050405020304" pitchFamily="18" charset="0"/>
                <a:cs typeface="Times New Roman" panose="02020603050405020304" pitchFamily="18" charset="0"/>
              </a:rPr>
              <a:t> of </a:t>
            </a:r>
            <a:r>
              <a:rPr lang="fr-FR" sz="1400" dirty="0" err="1">
                <a:ea typeface="Times New Roman" panose="02020603050405020304" pitchFamily="18" charset="0"/>
                <a:cs typeface="Times New Roman" panose="02020603050405020304" pitchFamily="18" charset="0"/>
              </a:rPr>
              <a:t>Gender</a:t>
            </a:r>
            <a:r>
              <a:rPr lang="fr-FR" sz="1400" dirty="0">
                <a:ea typeface="Times New Roman" panose="02020603050405020304" pitchFamily="18" charset="0"/>
                <a:cs typeface="Times New Roman" panose="02020603050405020304" pitchFamily="18" charset="0"/>
              </a:rPr>
              <a:t>, </a:t>
            </a:r>
            <a:r>
              <a:rPr lang="fr-FR" sz="1400" dirty="0" err="1">
                <a:ea typeface="Times New Roman" panose="02020603050405020304" pitchFamily="18" charset="0"/>
                <a:cs typeface="Times New Roman" panose="02020603050405020304" pitchFamily="18" charset="0"/>
              </a:rPr>
              <a:t>Origin</a:t>
            </a:r>
            <a:r>
              <a:rPr lang="fr-FR" sz="1400" dirty="0">
                <a:ea typeface="Times New Roman" panose="02020603050405020304" pitchFamily="18" charset="0"/>
                <a:cs typeface="Times New Roman" panose="02020603050405020304" pitchFamily="18" charset="0"/>
              </a:rPr>
              <a:t> </a:t>
            </a:r>
            <a:r>
              <a:rPr lang="fr-FR" sz="1400" dirty="0" smtClean="0">
                <a:ea typeface="Times New Roman" panose="02020603050405020304" pitchFamily="18" charset="0"/>
                <a:cs typeface="Times New Roman" panose="02020603050405020304" pitchFamily="18" charset="0"/>
              </a:rPr>
              <a:t>and </a:t>
            </a:r>
            <a:r>
              <a:rPr lang="fr-FR" sz="1400" dirty="0" err="1">
                <a:ea typeface="Times New Roman" panose="02020603050405020304" pitchFamily="18" charset="0"/>
                <a:cs typeface="Times New Roman" panose="02020603050405020304" pitchFamily="18" charset="0"/>
              </a:rPr>
              <a:t>Address</a:t>
            </a:r>
            <a:r>
              <a:rPr lang="fr-FR" sz="1400" dirty="0">
                <a:ea typeface="Times New Roman" panose="02020603050405020304" pitchFamily="18" charset="0"/>
                <a:cs typeface="Times New Roman" panose="02020603050405020304" pitchFamily="18" charset="0"/>
              </a:rPr>
              <a:t> </a:t>
            </a:r>
            <a:r>
              <a:rPr lang="fr-FR" sz="1400" dirty="0" smtClean="0">
                <a:ea typeface="Times New Roman" panose="02020603050405020304" pitchFamily="18" charset="0"/>
                <a:cs typeface="Times New Roman" panose="02020603050405020304" pitchFamily="18" charset="0"/>
              </a:rPr>
              <a:t>», </a:t>
            </a:r>
            <a:r>
              <a:rPr lang="fr-FR" sz="1400" i="1" dirty="0" smtClean="0">
                <a:ea typeface="Times New Roman" panose="02020603050405020304" pitchFamily="18" charset="0"/>
                <a:cs typeface="Times New Roman" panose="02020603050405020304" pitchFamily="18" charset="0"/>
              </a:rPr>
              <a:t>Economie </a:t>
            </a:r>
            <a:r>
              <a:rPr lang="fr-FR" sz="1400" i="1" dirty="0">
                <a:ea typeface="Times New Roman" panose="02020603050405020304" pitchFamily="18" charset="0"/>
                <a:cs typeface="Times New Roman" panose="02020603050405020304" pitchFamily="18" charset="0"/>
              </a:rPr>
              <a:t>et Statistique / </a:t>
            </a:r>
            <a:r>
              <a:rPr lang="fr-FR" sz="1400" i="1" dirty="0" err="1">
                <a:ea typeface="Times New Roman" panose="02020603050405020304" pitchFamily="18" charset="0"/>
                <a:cs typeface="Times New Roman" panose="02020603050405020304" pitchFamily="18" charset="0"/>
              </a:rPr>
              <a:t>Economics</a:t>
            </a:r>
            <a:r>
              <a:rPr lang="fr-FR" sz="1400" i="1" dirty="0">
                <a:ea typeface="Times New Roman" panose="02020603050405020304" pitchFamily="18" charset="0"/>
                <a:cs typeface="Times New Roman" panose="02020603050405020304" pitchFamily="18" charset="0"/>
              </a:rPr>
              <a:t> and </a:t>
            </a:r>
            <a:r>
              <a:rPr lang="fr-FR" sz="1400" i="1" dirty="0" err="1">
                <a:ea typeface="Times New Roman" panose="02020603050405020304" pitchFamily="18" charset="0"/>
                <a:cs typeface="Times New Roman" panose="02020603050405020304" pitchFamily="18" charset="0"/>
              </a:rPr>
              <a:t>Statistics</a:t>
            </a:r>
            <a:r>
              <a:rPr lang="fr-FR" sz="1400" dirty="0">
                <a:ea typeface="Times New Roman" panose="02020603050405020304" pitchFamily="18" charset="0"/>
                <a:cs typeface="Times New Roman" panose="02020603050405020304" pitchFamily="18" charset="0"/>
              </a:rPr>
              <a:t>, n°541</a:t>
            </a:r>
            <a:r>
              <a:rPr lang="fr-FR" sz="1400" dirty="0" smtClean="0">
                <a:ea typeface="Times New Roman" panose="02020603050405020304" pitchFamily="18" charset="0"/>
                <a:cs typeface="Times New Roman" panose="02020603050405020304" pitchFamily="18" charset="0"/>
              </a:rPr>
              <a:t>, </a:t>
            </a:r>
            <a:r>
              <a:rPr lang="fr-FR" sz="1400" dirty="0" err="1">
                <a:ea typeface="Times New Roman" panose="02020603050405020304" pitchFamily="18" charset="0"/>
                <a:cs typeface="Times New Roman" panose="02020603050405020304" pitchFamily="18" charset="0"/>
              </a:rPr>
              <a:t>pre</a:t>
            </a:r>
            <a:r>
              <a:rPr lang="fr-FR" sz="1400" dirty="0">
                <a:ea typeface="Times New Roman" panose="02020603050405020304" pitchFamily="18" charset="0"/>
                <a:cs typeface="Times New Roman" panose="02020603050405020304" pitchFamily="18" charset="0"/>
              </a:rPr>
              <a:t> pub octobre, 14p</a:t>
            </a:r>
          </a:p>
          <a:p>
            <a:pPr marL="285750" lvl="0" indent="-285750">
              <a:buFont typeface="Wingdings" panose="05000000000000000000" pitchFamily="2" charset="2"/>
              <a:buChar char="q"/>
            </a:pPr>
            <a:r>
              <a:rPr lang="fr-FR" sz="1400" dirty="0" smtClean="0">
                <a:ea typeface="Times New Roman" panose="02020603050405020304" pitchFamily="18" charset="0"/>
                <a:cs typeface="Times New Roman" panose="02020603050405020304" pitchFamily="18" charset="0"/>
              </a:rPr>
              <a:t>Anne</a:t>
            </a:r>
            <a:r>
              <a:rPr lang="fr-FR" sz="1400" dirty="0">
                <a:ea typeface="Times New Roman" panose="02020603050405020304" pitchFamily="18" charset="0"/>
                <a:cs typeface="Times New Roman" panose="02020603050405020304" pitchFamily="18" charset="0"/>
              </a:rPr>
              <a:t>, D., </a:t>
            </a:r>
            <a:r>
              <a:rPr lang="fr-FR" sz="1400" dirty="0" err="1">
                <a:ea typeface="Times New Roman" panose="02020603050405020304" pitchFamily="18" charset="0"/>
                <a:cs typeface="Times New Roman" panose="02020603050405020304" pitchFamily="18" charset="0"/>
              </a:rPr>
              <a:t>Chareyron</a:t>
            </a:r>
            <a:r>
              <a:rPr lang="fr-FR" sz="1400" dirty="0">
                <a:ea typeface="Times New Roman" panose="02020603050405020304" pitchFamily="18" charset="0"/>
                <a:cs typeface="Times New Roman" panose="02020603050405020304" pitchFamily="18" charset="0"/>
              </a:rPr>
              <a:t> S., </a:t>
            </a:r>
            <a:r>
              <a:rPr lang="fr-FR" sz="1400" dirty="0" smtClean="0">
                <a:ea typeface="Times New Roman" panose="02020603050405020304" pitchFamily="18" charset="0"/>
                <a:cs typeface="Times New Roman" panose="02020603050405020304" pitchFamily="18" charset="0"/>
              </a:rPr>
              <a:t>L’</a:t>
            </a:r>
            <a:r>
              <a:rPr lang="fr-FR" sz="1400" dirty="0" err="1" smtClean="0">
                <a:ea typeface="Times New Roman" panose="02020603050405020304" pitchFamily="18" charset="0"/>
                <a:cs typeface="Times New Roman" panose="02020603050405020304" pitchFamily="18" charset="0"/>
              </a:rPr>
              <a:t>Horty</a:t>
            </a:r>
            <a:r>
              <a:rPr lang="fr-FR" sz="1400" dirty="0" smtClean="0">
                <a:ea typeface="Times New Roman" panose="02020603050405020304" pitchFamily="18" charset="0"/>
                <a:cs typeface="Times New Roman" panose="02020603050405020304" pitchFamily="18" charset="0"/>
              </a:rPr>
              <a:t>, Y., </a:t>
            </a:r>
            <a:r>
              <a:rPr lang="fr-FR" sz="1400" dirty="0" err="1" smtClean="0">
                <a:ea typeface="Times New Roman" panose="02020603050405020304" pitchFamily="18" charset="0"/>
                <a:cs typeface="Times New Roman" panose="02020603050405020304" pitchFamily="18" charset="0"/>
              </a:rPr>
              <a:t>Peyriere</a:t>
            </a:r>
            <a:r>
              <a:rPr lang="fr-FR" sz="1400" dirty="0" smtClean="0">
                <a:ea typeface="Times New Roman" panose="02020603050405020304" pitchFamily="18" charset="0"/>
                <a:cs typeface="Times New Roman" panose="02020603050405020304" pitchFamily="18" charset="0"/>
              </a:rPr>
              <a:t>, R. (2024). </a:t>
            </a:r>
            <a:r>
              <a:rPr lang="fr-FR" sz="1400" dirty="0" smtClean="0"/>
              <a:t>«</a:t>
            </a:r>
            <a:r>
              <a:rPr lang="fr-FR" sz="1400" dirty="0"/>
              <a:t> Discriminations à l’emploi des candidats ultra-marins en outre-mer et en métropole : </a:t>
            </a:r>
            <a:r>
              <a:rPr lang="fr-FR" sz="1400" dirty="0" smtClean="0"/>
              <a:t>les </a:t>
            </a:r>
            <a:r>
              <a:rPr lang="fr-FR" sz="1400" dirty="0"/>
              <a:t>résultats d’un </a:t>
            </a:r>
            <a:r>
              <a:rPr lang="fr-FR" sz="1400" dirty="0" err="1"/>
              <a:t>testing</a:t>
            </a:r>
            <a:r>
              <a:rPr lang="fr-FR" sz="1400" dirty="0"/>
              <a:t> </a:t>
            </a:r>
            <a:r>
              <a:rPr lang="fr-FR" sz="1400" dirty="0" smtClean="0"/>
              <a:t>», </a:t>
            </a:r>
            <a:r>
              <a:rPr lang="fr-FR" sz="1400" i="1" dirty="0" smtClean="0"/>
              <a:t>Revue </a:t>
            </a:r>
            <a:r>
              <a:rPr lang="fr-FR" sz="1400" i="1" dirty="0"/>
              <a:t>économique, </a:t>
            </a:r>
            <a:r>
              <a:rPr lang="fr-FR" sz="1400" dirty="0"/>
              <a:t>2024</a:t>
            </a:r>
          </a:p>
        </p:txBody>
      </p:sp>
      <p:sp>
        <p:nvSpPr>
          <p:cNvPr id="23" name="ZoneTexte 22"/>
          <p:cNvSpPr txBox="1"/>
          <p:nvPr/>
        </p:nvSpPr>
        <p:spPr>
          <a:xfrm>
            <a:off x="224590" y="4091735"/>
            <a:ext cx="2823410" cy="369332"/>
          </a:xfrm>
          <a:prstGeom prst="rect">
            <a:avLst/>
          </a:prstGeom>
          <a:noFill/>
        </p:spPr>
        <p:txBody>
          <a:bodyPr wrap="square" rtlCol="0">
            <a:spAutoFit/>
          </a:bodyPr>
          <a:lstStyle/>
          <a:p>
            <a:r>
              <a:rPr lang="fr-FR" dirty="0" smtClean="0"/>
              <a:t>Références :</a:t>
            </a:r>
            <a:endParaRPr lang="fr-FR" dirty="0"/>
          </a:p>
        </p:txBody>
      </p:sp>
      <p:pic>
        <p:nvPicPr>
          <p:cNvPr id="21" name="Image 20"/>
          <p:cNvPicPr>
            <a:picLocks noChangeAspect="1"/>
          </p:cNvPicPr>
          <p:nvPr/>
        </p:nvPicPr>
        <p:blipFill>
          <a:blip r:embed="rId12"/>
          <a:stretch>
            <a:fillRect/>
          </a:stretch>
        </p:blipFill>
        <p:spPr>
          <a:xfrm>
            <a:off x="10069035" y="917792"/>
            <a:ext cx="950420" cy="950420"/>
          </a:xfrm>
          <a:prstGeom prst="rect">
            <a:avLst/>
          </a:prstGeom>
        </p:spPr>
      </p:pic>
      <p:pic>
        <p:nvPicPr>
          <p:cNvPr id="24" name="Image 23"/>
          <p:cNvPicPr>
            <a:picLocks noChangeAspect="1"/>
          </p:cNvPicPr>
          <p:nvPr/>
        </p:nvPicPr>
        <p:blipFill>
          <a:blip r:embed="rId13"/>
          <a:stretch>
            <a:fillRect/>
          </a:stretch>
        </p:blipFill>
        <p:spPr>
          <a:xfrm>
            <a:off x="10069035" y="1931637"/>
            <a:ext cx="2003311" cy="534020"/>
          </a:xfrm>
          <a:prstGeom prst="rect">
            <a:avLst/>
          </a:prstGeom>
        </p:spPr>
      </p:pic>
      <p:pic>
        <p:nvPicPr>
          <p:cNvPr id="25" name="Image 24"/>
          <p:cNvPicPr>
            <a:picLocks noChangeAspect="1"/>
          </p:cNvPicPr>
          <p:nvPr/>
        </p:nvPicPr>
        <p:blipFill>
          <a:blip r:embed="rId14"/>
          <a:stretch>
            <a:fillRect/>
          </a:stretch>
        </p:blipFill>
        <p:spPr>
          <a:xfrm>
            <a:off x="11511652" y="2728940"/>
            <a:ext cx="560694" cy="1362795"/>
          </a:xfrm>
          <a:prstGeom prst="rect">
            <a:avLst/>
          </a:prstGeom>
        </p:spPr>
      </p:pic>
      <p:pic>
        <p:nvPicPr>
          <p:cNvPr id="26" name="Image 25"/>
          <p:cNvPicPr>
            <a:picLocks noChangeAspect="1"/>
          </p:cNvPicPr>
          <p:nvPr/>
        </p:nvPicPr>
        <p:blipFill>
          <a:blip r:embed="rId15"/>
          <a:stretch>
            <a:fillRect/>
          </a:stretch>
        </p:blipFill>
        <p:spPr>
          <a:xfrm>
            <a:off x="8311895" y="2821131"/>
            <a:ext cx="1520110" cy="968326"/>
          </a:xfrm>
          <a:prstGeom prst="rect">
            <a:avLst/>
          </a:prstGeom>
        </p:spPr>
      </p:pic>
      <p:pic>
        <p:nvPicPr>
          <p:cNvPr id="27" name="Image 26"/>
          <p:cNvPicPr>
            <a:picLocks noChangeAspect="1"/>
          </p:cNvPicPr>
          <p:nvPr/>
        </p:nvPicPr>
        <p:blipFill>
          <a:blip r:embed="rId16"/>
          <a:stretch>
            <a:fillRect/>
          </a:stretch>
        </p:blipFill>
        <p:spPr>
          <a:xfrm>
            <a:off x="8390414" y="1102169"/>
            <a:ext cx="1591786" cy="673625"/>
          </a:xfrm>
          <a:prstGeom prst="rect">
            <a:avLst/>
          </a:prstGeom>
        </p:spPr>
      </p:pic>
      <p:pic>
        <p:nvPicPr>
          <p:cNvPr id="28" name="Image 27"/>
          <p:cNvPicPr>
            <a:picLocks noChangeAspect="1"/>
          </p:cNvPicPr>
          <p:nvPr/>
        </p:nvPicPr>
        <p:blipFill>
          <a:blip r:embed="rId17"/>
          <a:stretch>
            <a:fillRect/>
          </a:stretch>
        </p:blipFill>
        <p:spPr>
          <a:xfrm>
            <a:off x="7976839" y="1896988"/>
            <a:ext cx="1982949" cy="616589"/>
          </a:xfrm>
          <a:prstGeom prst="rect">
            <a:avLst/>
          </a:prstGeom>
        </p:spPr>
      </p:pic>
      <p:pic>
        <p:nvPicPr>
          <p:cNvPr id="29" name="Image 28"/>
          <p:cNvPicPr>
            <a:picLocks noChangeAspect="1"/>
          </p:cNvPicPr>
          <p:nvPr/>
        </p:nvPicPr>
        <p:blipFill>
          <a:blip r:embed="rId18"/>
          <a:stretch>
            <a:fillRect/>
          </a:stretch>
        </p:blipFill>
        <p:spPr>
          <a:xfrm>
            <a:off x="10069035" y="2770384"/>
            <a:ext cx="1148331" cy="1004790"/>
          </a:xfrm>
          <a:prstGeom prst="rect">
            <a:avLst/>
          </a:prstGeom>
        </p:spPr>
      </p:pic>
      <p:pic>
        <p:nvPicPr>
          <p:cNvPr id="30" name="Image 29"/>
          <p:cNvPicPr>
            <a:picLocks noChangeAspect="1"/>
          </p:cNvPicPr>
          <p:nvPr/>
        </p:nvPicPr>
        <p:blipFill>
          <a:blip r:embed="rId19"/>
          <a:stretch>
            <a:fillRect/>
          </a:stretch>
        </p:blipFill>
        <p:spPr>
          <a:xfrm>
            <a:off x="11124632" y="1039551"/>
            <a:ext cx="828857" cy="832557"/>
          </a:xfrm>
          <a:prstGeom prst="rect">
            <a:avLst/>
          </a:prstGeom>
        </p:spPr>
      </p:pic>
      <p:pic>
        <p:nvPicPr>
          <p:cNvPr id="4" name="Image 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132215" y="3863440"/>
            <a:ext cx="2117351" cy="700355"/>
          </a:xfrm>
          <a:prstGeom prst="rect">
            <a:avLst/>
          </a:prstGeom>
        </p:spPr>
      </p:pic>
      <p:sp>
        <p:nvSpPr>
          <p:cNvPr id="31" name="ZoneTexte 30"/>
          <p:cNvSpPr txBox="1"/>
          <p:nvPr/>
        </p:nvSpPr>
        <p:spPr>
          <a:xfrm>
            <a:off x="6267563" y="1057555"/>
            <a:ext cx="2823410" cy="646331"/>
          </a:xfrm>
          <a:prstGeom prst="rect">
            <a:avLst/>
          </a:prstGeom>
          <a:noFill/>
        </p:spPr>
        <p:txBody>
          <a:bodyPr wrap="square" rtlCol="0">
            <a:spAutoFit/>
          </a:bodyPr>
          <a:lstStyle/>
          <a:p>
            <a:r>
              <a:rPr lang="fr-FR" dirty="0" smtClean="0"/>
              <a:t>Métropoles </a:t>
            </a:r>
          </a:p>
          <a:p>
            <a:r>
              <a:rPr lang="fr-FR" dirty="0" smtClean="0"/>
              <a:t>partenaires : :</a:t>
            </a:r>
            <a:endParaRPr lang="fr-FR" dirty="0"/>
          </a:p>
        </p:txBody>
      </p:sp>
    </p:spTree>
    <p:extLst>
      <p:ext uri="{BB962C8B-B14F-4D97-AF65-F5344CB8AC3E}">
        <p14:creationId xmlns:p14="http://schemas.microsoft.com/office/powerpoint/2010/main" val="1118568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2"/>
          <a:stretch>
            <a:fillRect/>
          </a:stretch>
        </p:blipFill>
        <p:spPr>
          <a:xfrm>
            <a:off x="0" y="0"/>
            <a:ext cx="12192000" cy="927909"/>
          </a:xfrm>
          <a:prstGeom prst="rect">
            <a:avLst/>
          </a:prstGeom>
        </p:spPr>
      </p:pic>
      <p:grpSp>
        <p:nvGrpSpPr>
          <p:cNvPr id="10" name="Groupe 9"/>
          <p:cNvGrpSpPr/>
          <p:nvPr/>
        </p:nvGrpSpPr>
        <p:grpSpPr>
          <a:xfrm>
            <a:off x="-1859280" y="6105884"/>
            <a:ext cx="14069028" cy="817589"/>
            <a:chOff x="-17749" y="6078514"/>
            <a:chExt cx="12209748" cy="817589"/>
          </a:xfrm>
        </p:grpSpPr>
        <p:pic>
          <p:nvPicPr>
            <p:cNvPr id="11" name="Image 10"/>
            <p:cNvPicPr>
              <a:picLocks noChangeAspect="1"/>
            </p:cNvPicPr>
            <p:nvPr/>
          </p:nvPicPr>
          <p:blipFill>
            <a:blip r:embed="rId2"/>
            <a:stretch>
              <a:fillRect/>
            </a:stretch>
          </p:blipFill>
          <p:spPr>
            <a:xfrm>
              <a:off x="-17749" y="6078514"/>
              <a:ext cx="12209748" cy="804114"/>
            </a:xfrm>
            <a:prstGeom prst="rect">
              <a:avLst/>
            </a:prstGeom>
          </p:spPr>
        </p:pic>
        <p:pic>
          <p:nvPicPr>
            <p:cNvPr id="12" name="Picture 2" descr="D:\3 - Administration\TEPP 2020\logo TEPP\ROUG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 y="6078514"/>
              <a:ext cx="827325" cy="817589"/>
            </a:xfrm>
            <a:prstGeom prst="rect">
              <a:avLst/>
            </a:prstGeom>
            <a:noFill/>
          </p:spPr>
        </p:pic>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336" y="6209364"/>
              <a:ext cx="591592" cy="591592"/>
            </a:xfrm>
            <a:prstGeom prst="rect">
              <a:avLst/>
            </a:prstGeom>
          </p:spPr>
        </p:pic>
      </p:grpSp>
      <p:sp>
        <p:nvSpPr>
          <p:cNvPr id="2" name="Espace réservé du numéro de diapositive 1"/>
          <p:cNvSpPr>
            <a:spLocks noGrp="1"/>
          </p:cNvSpPr>
          <p:nvPr>
            <p:ph type="sldNum" sz="quarter" idx="12"/>
          </p:nvPr>
        </p:nvSpPr>
        <p:spPr/>
        <p:txBody>
          <a:bodyPr/>
          <a:lstStyle/>
          <a:p>
            <a:fld id="{C3370052-E332-40C3-94EC-6028112DE79A}" type="slidenum">
              <a:rPr lang="fr-FR" smtClean="0"/>
              <a:t>21</a:t>
            </a:fld>
            <a:endParaRPr lang="fr-FR"/>
          </a:p>
        </p:txBody>
      </p:sp>
      <p:sp>
        <p:nvSpPr>
          <p:cNvPr id="14" name="ZoneTexte 13"/>
          <p:cNvSpPr txBox="1"/>
          <p:nvPr/>
        </p:nvSpPr>
        <p:spPr>
          <a:xfrm>
            <a:off x="368872" y="1129918"/>
            <a:ext cx="11736888" cy="7355860"/>
          </a:xfrm>
          <a:prstGeom prst="rect">
            <a:avLst/>
          </a:prstGeom>
          <a:noFill/>
        </p:spPr>
        <p:txBody>
          <a:bodyPr wrap="square" rtlCol="0">
            <a:spAutoFit/>
          </a:bodyPr>
          <a:lstStyle/>
          <a:p>
            <a:pPr marL="285750" indent="-285750" algn="just">
              <a:spcBef>
                <a:spcPct val="0"/>
              </a:spcBef>
              <a:buFont typeface="Arial" panose="020B0604020202020204" pitchFamily="34" charset="0"/>
              <a:buChar char="•"/>
              <a:defRPr/>
            </a:pPr>
            <a:r>
              <a:rPr lang="fr-FR" sz="2000" dirty="0"/>
              <a:t>Volumétrie : </a:t>
            </a:r>
          </a:p>
          <a:p>
            <a:pPr marL="285750" indent="-285750" algn="just">
              <a:spcBef>
                <a:spcPct val="0"/>
              </a:spcBef>
              <a:buFontTx/>
              <a:buChar char="-"/>
              <a:defRPr/>
            </a:pPr>
            <a:r>
              <a:rPr lang="fr-FR" sz="1600" dirty="0"/>
              <a:t>3</a:t>
            </a:r>
            <a:r>
              <a:rPr lang="fr-FR" sz="1600" dirty="0" smtClean="0"/>
              <a:t>000 </a:t>
            </a:r>
            <a:r>
              <a:rPr lang="fr-FR" sz="1600" dirty="0"/>
              <a:t>établissements testés, </a:t>
            </a:r>
            <a:r>
              <a:rPr lang="fr-FR" sz="1600" dirty="0" smtClean="0"/>
              <a:t>une paire de candidat, soit </a:t>
            </a:r>
            <a:r>
              <a:rPr lang="fr-FR" sz="1600" dirty="0"/>
              <a:t>6</a:t>
            </a:r>
            <a:r>
              <a:rPr lang="fr-FR" sz="1600" dirty="0" smtClean="0"/>
              <a:t>000 </a:t>
            </a:r>
            <a:r>
              <a:rPr lang="fr-FR" sz="1600" dirty="0"/>
              <a:t>envois de </a:t>
            </a:r>
            <a:r>
              <a:rPr lang="fr-FR" sz="1600" dirty="0" smtClean="0"/>
              <a:t>demandes d’information</a:t>
            </a:r>
          </a:p>
          <a:p>
            <a:pPr marL="285750" indent="-285750" algn="just">
              <a:spcBef>
                <a:spcPct val="0"/>
              </a:spcBef>
              <a:buFontTx/>
              <a:buChar char="-"/>
              <a:defRPr/>
            </a:pPr>
            <a:r>
              <a:rPr lang="fr-FR" sz="1600" dirty="0"/>
              <a:t>Dans des domaines professionnels larges, qui concernent potentiellement toutes les entreprises et toutes les organisations (y compris employeurs publics et associatifs) : poste dans le secrétariat, assistant de gestion.</a:t>
            </a:r>
          </a:p>
          <a:p>
            <a:pPr marL="285750" indent="-285750" algn="just">
              <a:spcBef>
                <a:spcPct val="0"/>
              </a:spcBef>
              <a:buFontTx/>
              <a:buChar char="-"/>
              <a:defRPr/>
            </a:pPr>
            <a:r>
              <a:rPr lang="fr-FR" sz="1600" dirty="0"/>
              <a:t>Pour </a:t>
            </a:r>
            <a:r>
              <a:rPr lang="fr-FR" sz="1600" dirty="0" smtClean="0"/>
              <a:t>toutes les communes d’un territoire (ex : 20 communes pour le Grand Nancy) </a:t>
            </a:r>
            <a:endParaRPr lang="fr-FR" sz="1600" dirty="0"/>
          </a:p>
          <a:p>
            <a:pPr marL="285750" indent="-285750" algn="just">
              <a:spcBef>
                <a:spcPct val="0"/>
              </a:spcBef>
              <a:buFontTx/>
              <a:buChar char="-"/>
              <a:defRPr/>
            </a:pPr>
            <a:r>
              <a:rPr lang="fr-FR" sz="1600" dirty="0" smtClean="0"/>
              <a:t>Un total de 8 candidats : 4 hommes, 4 femmes, avec à chaque fois, des différences sur le nom et/ou sur le quartier</a:t>
            </a:r>
          </a:p>
          <a:p>
            <a:pPr marL="285750" indent="-285750" algn="just">
              <a:spcBef>
                <a:spcPct val="0"/>
              </a:spcBef>
              <a:buFontTx/>
              <a:buChar char="-"/>
              <a:defRPr/>
            </a:pPr>
            <a:r>
              <a:rPr lang="fr-FR" sz="1600" dirty="0" smtClean="0"/>
              <a:t>Les candidats sont envoyés par paires, à quelque jours d’intervalle</a:t>
            </a:r>
          </a:p>
          <a:p>
            <a:pPr algn="just">
              <a:spcBef>
                <a:spcPct val="0"/>
              </a:spcBef>
              <a:defRPr/>
            </a:pPr>
            <a:endParaRPr lang="fr-FR" sz="1600" dirty="0" smtClean="0"/>
          </a:p>
          <a:p>
            <a:pPr algn="just">
              <a:spcBef>
                <a:spcPct val="0"/>
              </a:spcBef>
              <a:defRPr/>
            </a:pPr>
            <a:endParaRPr lang="fr-FR" sz="1600" dirty="0" smtClean="0"/>
          </a:p>
          <a:p>
            <a:pPr algn="just">
              <a:spcBef>
                <a:spcPct val="0"/>
              </a:spcBef>
              <a:defRPr/>
            </a:pPr>
            <a:r>
              <a:rPr lang="fr-FR" sz="1600" dirty="0" smtClean="0"/>
              <a:t>Exemple : pour les hommes, le candidat de référence est un </a:t>
            </a:r>
          </a:p>
          <a:p>
            <a:pPr algn="just">
              <a:spcBef>
                <a:spcPct val="0"/>
              </a:spcBef>
              <a:defRPr/>
            </a:pPr>
            <a:r>
              <a:rPr lang="fr-FR" sz="1600" dirty="0" smtClean="0"/>
              <a:t>Homme-quartier neutre-Origine française. Il est envoyé en couple avec …</a:t>
            </a:r>
          </a:p>
          <a:p>
            <a:pPr marL="285750" indent="-285750" algn="just">
              <a:spcBef>
                <a:spcPct val="0"/>
              </a:spcBef>
              <a:buFontTx/>
              <a:buChar char="-"/>
              <a:defRPr/>
            </a:pPr>
            <a:r>
              <a:rPr lang="fr-FR" sz="1600" dirty="0" smtClean="0"/>
              <a:t>Homme-quartier neutre-origine maghrébine (</a:t>
            </a:r>
            <a:r>
              <a:rPr lang="fr-FR" sz="1600" dirty="0"/>
              <a:t>5</a:t>
            </a:r>
            <a:r>
              <a:rPr lang="fr-FR" sz="1600" dirty="0" smtClean="0"/>
              <a:t>00 établissements)</a:t>
            </a:r>
          </a:p>
          <a:p>
            <a:pPr marL="285750" indent="-285750" algn="just">
              <a:spcBef>
                <a:spcPct val="0"/>
              </a:spcBef>
              <a:buFontTx/>
              <a:buChar char="-"/>
              <a:defRPr/>
            </a:pPr>
            <a:r>
              <a:rPr lang="fr-FR" sz="1600" dirty="0" smtClean="0"/>
              <a:t>Homme- quartier prioritaire-origine française (</a:t>
            </a:r>
            <a:r>
              <a:rPr lang="fr-FR" sz="1600" dirty="0"/>
              <a:t>5</a:t>
            </a:r>
            <a:r>
              <a:rPr lang="fr-FR" sz="1600" dirty="0" smtClean="0"/>
              <a:t>00 </a:t>
            </a:r>
            <a:r>
              <a:rPr lang="fr-FR" sz="1600" dirty="0"/>
              <a:t>établissements)</a:t>
            </a:r>
            <a:endParaRPr lang="fr-FR" sz="1600" dirty="0" smtClean="0"/>
          </a:p>
          <a:p>
            <a:pPr marL="285750" indent="-285750" algn="just">
              <a:spcBef>
                <a:spcPct val="0"/>
              </a:spcBef>
              <a:buFontTx/>
              <a:buChar char="-"/>
              <a:defRPr/>
            </a:pPr>
            <a:r>
              <a:rPr lang="fr-FR" sz="1600" dirty="0" smtClean="0"/>
              <a:t>Homme-quartier prioritaire-origine </a:t>
            </a:r>
            <a:r>
              <a:rPr lang="fr-FR" sz="1600" dirty="0"/>
              <a:t>maghrébine </a:t>
            </a:r>
            <a:r>
              <a:rPr lang="fr-FR" sz="1600" dirty="0" smtClean="0"/>
              <a:t>(</a:t>
            </a:r>
            <a:r>
              <a:rPr lang="fr-FR" sz="1600" dirty="0"/>
              <a:t>5</a:t>
            </a:r>
            <a:r>
              <a:rPr lang="fr-FR" sz="1600" dirty="0" smtClean="0"/>
              <a:t>00 </a:t>
            </a:r>
            <a:r>
              <a:rPr lang="fr-FR" sz="1600" dirty="0"/>
              <a:t>établissements)</a:t>
            </a:r>
            <a:endParaRPr lang="fr-FR" sz="1600" dirty="0" smtClean="0"/>
          </a:p>
          <a:p>
            <a:pPr algn="just">
              <a:spcBef>
                <a:spcPct val="0"/>
              </a:spcBef>
              <a:defRPr/>
            </a:pPr>
            <a:endParaRPr lang="fr-FR" sz="1600" dirty="0" smtClean="0"/>
          </a:p>
          <a:p>
            <a:pPr algn="just">
              <a:spcBef>
                <a:spcPct val="0"/>
              </a:spcBef>
              <a:defRPr/>
            </a:pPr>
            <a:r>
              <a:rPr lang="fr-FR" sz="1600" dirty="0" smtClean="0"/>
              <a:t>La structure est la même pour les femmes. </a:t>
            </a:r>
          </a:p>
          <a:p>
            <a:pPr algn="just">
              <a:spcBef>
                <a:spcPct val="0"/>
              </a:spcBef>
              <a:defRPr/>
            </a:pPr>
            <a:r>
              <a:rPr lang="fr-FR" sz="1600" dirty="0" smtClean="0"/>
              <a:t>Les tests ont été réalisés entre fin novembre et mi-décembre 2024.</a:t>
            </a:r>
          </a:p>
          <a:p>
            <a:pPr algn="just">
              <a:spcBef>
                <a:spcPct val="0"/>
              </a:spcBef>
              <a:defRPr/>
            </a:pPr>
            <a:endParaRPr lang="fr-FR" sz="1600" dirty="0"/>
          </a:p>
          <a:p>
            <a:pPr algn="just">
              <a:spcBef>
                <a:spcPct val="0"/>
              </a:spcBef>
              <a:defRPr/>
            </a:pPr>
            <a:endParaRPr lang="fr-FR" sz="1600" dirty="0"/>
          </a:p>
          <a:p>
            <a:pPr marL="285750" indent="-285750" algn="just">
              <a:spcBef>
                <a:spcPct val="0"/>
              </a:spcBef>
              <a:buFont typeface="Arial" panose="020B0604020202020204" pitchFamily="34" charset="0"/>
              <a:buChar char="•"/>
              <a:defRPr/>
            </a:pPr>
            <a:endParaRPr lang="fr-FR" sz="1600" dirty="0"/>
          </a:p>
          <a:p>
            <a:pPr marL="285750" indent="-285750" algn="just">
              <a:spcBef>
                <a:spcPct val="0"/>
              </a:spcBef>
              <a:buFont typeface="Arial" panose="020B0604020202020204" pitchFamily="34" charset="0"/>
              <a:buChar char="•"/>
              <a:defRPr/>
            </a:pPr>
            <a:endParaRPr lang="fr-FR" sz="1600" dirty="0"/>
          </a:p>
          <a:p>
            <a:pPr marL="285750" indent="-285750" algn="just">
              <a:spcBef>
                <a:spcPct val="0"/>
              </a:spcBef>
              <a:buFont typeface="Arial" panose="020B0604020202020204" pitchFamily="34" charset="0"/>
              <a:buChar char="•"/>
              <a:defRPr/>
            </a:pPr>
            <a:endParaRPr lang="fr-FR" sz="1600" dirty="0"/>
          </a:p>
          <a:p>
            <a:pPr marL="285750" indent="-285750" algn="just">
              <a:spcBef>
                <a:spcPct val="0"/>
              </a:spcBef>
              <a:buFont typeface="Arial" panose="020B0604020202020204" pitchFamily="34" charset="0"/>
              <a:buChar char="•"/>
              <a:defRPr/>
            </a:pPr>
            <a:endParaRPr lang="fr-FR" sz="1600" dirty="0"/>
          </a:p>
          <a:p>
            <a:pPr marL="285750" indent="-285750" algn="just">
              <a:spcBef>
                <a:spcPct val="0"/>
              </a:spcBef>
              <a:buFont typeface="Arial" panose="020B0604020202020204" pitchFamily="34" charset="0"/>
              <a:buChar char="•"/>
              <a:defRPr/>
            </a:pPr>
            <a:endParaRPr lang="fr-FR" sz="1600" dirty="0"/>
          </a:p>
          <a:p>
            <a:pPr marL="285750" indent="-285750" algn="just">
              <a:spcBef>
                <a:spcPct val="0"/>
              </a:spcBef>
              <a:buFont typeface="Arial" panose="020B0604020202020204" pitchFamily="34" charset="0"/>
              <a:buChar char="•"/>
              <a:defRPr/>
            </a:pPr>
            <a:endParaRPr lang="fr-FR" sz="1600" dirty="0"/>
          </a:p>
          <a:p>
            <a:pPr marL="285750" indent="-285750" algn="just">
              <a:spcBef>
                <a:spcPct val="0"/>
              </a:spcBef>
              <a:buFont typeface="Arial" panose="020B0604020202020204" pitchFamily="34" charset="0"/>
              <a:buChar char="•"/>
              <a:defRPr/>
            </a:pPr>
            <a:endParaRPr lang="fr-FR" sz="1600" dirty="0"/>
          </a:p>
          <a:p>
            <a:pPr marL="285750" indent="-285750" algn="just">
              <a:spcBef>
                <a:spcPct val="0"/>
              </a:spcBef>
              <a:buFont typeface="Arial" panose="020B0604020202020204" pitchFamily="34" charset="0"/>
              <a:buChar char="•"/>
              <a:defRPr/>
            </a:pPr>
            <a:endParaRPr lang="fr-FR" sz="1600" dirty="0"/>
          </a:p>
          <a:p>
            <a:pPr marL="285750" indent="-285750" algn="just">
              <a:spcBef>
                <a:spcPct val="0"/>
              </a:spcBef>
              <a:buFont typeface="Arial" panose="020B0604020202020204" pitchFamily="34" charset="0"/>
              <a:buChar char="•"/>
              <a:defRPr/>
            </a:pPr>
            <a:endParaRPr lang="fr-FR" sz="2000" dirty="0"/>
          </a:p>
        </p:txBody>
      </p:sp>
      <p:sp>
        <p:nvSpPr>
          <p:cNvPr id="16" name="ZoneTexte 15"/>
          <p:cNvSpPr txBox="1"/>
          <p:nvPr/>
        </p:nvSpPr>
        <p:spPr>
          <a:xfrm>
            <a:off x="3511436" y="263899"/>
            <a:ext cx="4855324" cy="400110"/>
          </a:xfrm>
          <a:prstGeom prst="rect">
            <a:avLst/>
          </a:prstGeom>
          <a:noFill/>
        </p:spPr>
        <p:txBody>
          <a:bodyPr wrap="square" rtlCol="0">
            <a:spAutoFit/>
          </a:bodyPr>
          <a:lstStyle/>
          <a:p>
            <a:r>
              <a:rPr lang="fr-FR" sz="2000" b="1" dirty="0" smtClean="0"/>
              <a:t>Protocole de la construction des données</a:t>
            </a:r>
            <a:endParaRPr lang="fr-FR" sz="2000" b="1" dirty="0"/>
          </a:p>
        </p:txBody>
      </p:sp>
      <p:pic>
        <p:nvPicPr>
          <p:cNvPr id="3" name="Image 2"/>
          <p:cNvPicPr>
            <a:picLocks noChangeAspect="1"/>
          </p:cNvPicPr>
          <p:nvPr/>
        </p:nvPicPr>
        <p:blipFill>
          <a:blip r:embed="rId5"/>
          <a:stretch>
            <a:fillRect/>
          </a:stretch>
        </p:blipFill>
        <p:spPr>
          <a:xfrm>
            <a:off x="7325910" y="2723100"/>
            <a:ext cx="3958732" cy="3382784"/>
          </a:xfrm>
          <a:prstGeom prst="rect">
            <a:avLst/>
          </a:prstGeom>
        </p:spPr>
      </p:pic>
    </p:spTree>
    <p:extLst>
      <p:ext uri="{BB962C8B-B14F-4D97-AF65-F5344CB8AC3E}">
        <p14:creationId xmlns:p14="http://schemas.microsoft.com/office/powerpoint/2010/main" val="5906943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2"/>
          <a:stretch>
            <a:fillRect/>
          </a:stretch>
        </p:blipFill>
        <p:spPr>
          <a:xfrm>
            <a:off x="0" y="0"/>
            <a:ext cx="12192000" cy="927909"/>
          </a:xfrm>
          <a:prstGeom prst="rect">
            <a:avLst/>
          </a:prstGeom>
        </p:spPr>
      </p:pic>
      <p:grpSp>
        <p:nvGrpSpPr>
          <p:cNvPr id="10" name="Groupe 9"/>
          <p:cNvGrpSpPr/>
          <p:nvPr/>
        </p:nvGrpSpPr>
        <p:grpSpPr>
          <a:xfrm>
            <a:off x="-1964267" y="6105884"/>
            <a:ext cx="14174015" cy="817589"/>
            <a:chOff x="-17749" y="6078514"/>
            <a:chExt cx="12209748" cy="817589"/>
          </a:xfrm>
        </p:grpSpPr>
        <p:pic>
          <p:nvPicPr>
            <p:cNvPr id="11" name="Image 10"/>
            <p:cNvPicPr>
              <a:picLocks noChangeAspect="1"/>
            </p:cNvPicPr>
            <p:nvPr/>
          </p:nvPicPr>
          <p:blipFill>
            <a:blip r:embed="rId2"/>
            <a:stretch>
              <a:fillRect/>
            </a:stretch>
          </p:blipFill>
          <p:spPr>
            <a:xfrm>
              <a:off x="-17749" y="6078514"/>
              <a:ext cx="12209748" cy="804114"/>
            </a:xfrm>
            <a:prstGeom prst="rect">
              <a:avLst/>
            </a:prstGeom>
          </p:spPr>
        </p:pic>
        <p:pic>
          <p:nvPicPr>
            <p:cNvPr id="12" name="Picture 2" descr="D:\3 - Administration\TEPP 2020\logo TEPP\ROUG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 y="6078514"/>
              <a:ext cx="827325" cy="817589"/>
            </a:xfrm>
            <a:prstGeom prst="rect">
              <a:avLst/>
            </a:prstGeom>
            <a:noFill/>
          </p:spPr>
        </p:pic>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336" y="6209364"/>
              <a:ext cx="591592" cy="591592"/>
            </a:xfrm>
            <a:prstGeom prst="rect">
              <a:avLst/>
            </a:prstGeom>
          </p:spPr>
        </p:pic>
      </p:grpSp>
      <p:sp>
        <p:nvSpPr>
          <p:cNvPr id="2" name="Espace réservé du numéro de diapositive 1"/>
          <p:cNvSpPr>
            <a:spLocks noGrp="1"/>
          </p:cNvSpPr>
          <p:nvPr>
            <p:ph type="sldNum" sz="quarter" idx="12"/>
          </p:nvPr>
        </p:nvSpPr>
        <p:spPr/>
        <p:txBody>
          <a:bodyPr/>
          <a:lstStyle/>
          <a:p>
            <a:fld id="{C3370052-E332-40C3-94EC-6028112DE79A}" type="slidenum">
              <a:rPr lang="fr-FR" smtClean="0"/>
              <a:t>22</a:t>
            </a:fld>
            <a:endParaRPr lang="fr-FR"/>
          </a:p>
        </p:txBody>
      </p:sp>
      <p:sp>
        <p:nvSpPr>
          <p:cNvPr id="16" name="ZoneTexte 15"/>
          <p:cNvSpPr txBox="1"/>
          <p:nvPr/>
        </p:nvSpPr>
        <p:spPr>
          <a:xfrm>
            <a:off x="4679454" y="263899"/>
            <a:ext cx="3303774" cy="400110"/>
          </a:xfrm>
          <a:prstGeom prst="rect">
            <a:avLst/>
          </a:prstGeom>
          <a:noFill/>
        </p:spPr>
        <p:txBody>
          <a:bodyPr wrap="square" rtlCol="0">
            <a:spAutoFit/>
          </a:bodyPr>
          <a:lstStyle/>
          <a:p>
            <a:r>
              <a:rPr lang="fr-FR" sz="2000" b="1" dirty="0" smtClean="0"/>
              <a:t>Signal de l’origine</a:t>
            </a:r>
            <a:endParaRPr lang="fr-FR" sz="2000" b="1" dirty="0"/>
          </a:p>
        </p:txBody>
      </p:sp>
      <p:sp>
        <p:nvSpPr>
          <p:cNvPr id="8" name="ZoneTexte 7"/>
          <p:cNvSpPr txBox="1"/>
          <p:nvPr/>
        </p:nvSpPr>
        <p:spPr>
          <a:xfrm>
            <a:off x="2729050" y="1149200"/>
            <a:ext cx="6643869" cy="923330"/>
          </a:xfrm>
          <a:prstGeom prst="rect">
            <a:avLst/>
          </a:prstGeom>
          <a:noFill/>
        </p:spPr>
        <p:txBody>
          <a:bodyPr wrap="square" rtlCol="0">
            <a:spAutoFit/>
          </a:bodyPr>
          <a:lstStyle/>
          <a:p>
            <a:r>
              <a:rPr lang="fr-FR" dirty="0" smtClean="0"/>
              <a:t>Uniquement au travers de la consonance du nom et du prénom</a:t>
            </a:r>
          </a:p>
          <a:p>
            <a:r>
              <a:rPr lang="fr-FR" dirty="0" smtClean="0"/>
              <a:t>Sélectionnés au sein des registres de l’état civil, parmi les noms et prénoms les plus donnés compte tenu de l’âge des candidats fictifs.</a:t>
            </a:r>
            <a:endParaRPr lang="fr-FR" dirty="0"/>
          </a:p>
        </p:txBody>
      </p:sp>
      <p:graphicFrame>
        <p:nvGraphicFramePr>
          <p:cNvPr id="9" name="Tableau 8"/>
          <p:cNvGraphicFramePr>
            <a:graphicFrameLocks noGrp="1"/>
          </p:cNvGraphicFramePr>
          <p:nvPr>
            <p:extLst/>
          </p:nvPr>
        </p:nvGraphicFramePr>
        <p:xfrm>
          <a:off x="2453832" y="2594763"/>
          <a:ext cx="6919087" cy="2199640"/>
        </p:xfrm>
        <a:graphic>
          <a:graphicData uri="http://schemas.openxmlformats.org/drawingml/2006/table">
            <a:tbl>
              <a:tblPr firstRow="1" bandRow="1">
                <a:tableStyleId>{5940675A-B579-460E-94D1-54222C63F5DA}</a:tableStyleId>
              </a:tblPr>
              <a:tblGrid>
                <a:gridCol w="1500421">
                  <a:extLst>
                    <a:ext uri="{9D8B030D-6E8A-4147-A177-3AD203B41FA5}">
                      <a16:colId xmlns:a16="http://schemas.microsoft.com/office/drawing/2014/main" val="1415449654"/>
                    </a:ext>
                  </a:extLst>
                </a:gridCol>
                <a:gridCol w="2709333">
                  <a:extLst>
                    <a:ext uri="{9D8B030D-6E8A-4147-A177-3AD203B41FA5}">
                      <a16:colId xmlns:a16="http://schemas.microsoft.com/office/drawing/2014/main" val="4264234330"/>
                    </a:ext>
                  </a:extLst>
                </a:gridCol>
                <a:gridCol w="2709333">
                  <a:extLst>
                    <a:ext uri="{9D8B030D-6E8A-4147-A177-3AD203B41FA5}">
                      <a16:colId xmlns:a16="http://schemas.microsoft.com/office/drawing/2014/main" val="3138298362"/>
                    </a:ext>
                  </a:extLst>
                </a:gridCol>
              </a:tblGrid>
              <a:tr h="370840">
                <a:tc>
                  <a:txBody>
                    <a:bodyPr/>
                    <a:lstStyle/>
                    <a:p>
                      <a:endParaRPr lang="fr-FR" dirty="0"/>
                    </a:p>
                  </a:txBody>
                  <a:tcPr/>
                </a:tc>
                <a:tc>
                  <a:txBody>
                    <a:bodyPr/>
                    <a:lstStyle/>
                    <a:p>
                      <a:r>
                        <a:rPr lang="fr-FR" dirty="0" smtClean="0"/>
                        <a:t>Origine française</a:t>
                      </a:r>
                      <a:endParaRPr lang="fr-FR" dirty="0"/>
                    </a:p>
                  </a:txBody>
                  <a:tcPr/>
                </a:tc>
                <a:tc>
                  <a:txBody>
                    <a:bodyPr/>
                    <a:lstStyle/>
                    <a:p>
                      <a:r>
                        <a:rPr lang="fr-FR" dirty="0" smtClean="0"/>
                        <a:t>Origine maghrébine</a:t>
                      </a:r>
                      <a:endParaRPr lang="fr-FR" dirty="0"/>
                    </a:p>
                  </a:txBody>
                  <a:tcPr/>
                </a:tc>
                <a:extLst>
                  <a:ext uri="{0D108BD9-81ED-4DB2-BD59-A6C34878D82A}">
                    <a16:rowId xmlns:a16="http://schemas.microsoft.com/office/drawing/2014/main" val="1648115573"/>
                  </a:ext>
                </a:extLst>
              </a:tr>
              <a:tr h="370840">
                <a:tc>
                  <a:txBody>
                    <a:bodyPr/>
                    <a:lstStyle/>
                    <a:p>
                      <a:r>
                        <a:rPr lang="fr-FR" dirty="0" smtClean="0"/>
                        <a:t>Nom</a:t>
                      </a:r>
                      <a:endParaRPr lang="fr-FR" dirty="0"/>
                    </a:p>
                  </a:txBody>
                  <a:tcPr/>
                </a:tc>
                <a:tc>
                  <a:txBody>
                    <a:bodyPr/>
                    <a:lstStyle/>
                    <a:p>
                      <a:r>
                        <a:rPr lang="fr-FR" dirty="0" smtClean="0"/>
                        <a:t>Bernard, Dubois, Dumont, Fabre, Fontaine, Petit, </a:t>
                      </a:r>
                      <a:endParaRPr lang="fr-FR" dirty="0"/>
                    </a:p>
                  </a:txBody>
                  <a:tcPr/>
                </a:tc>
                <a:tc>
                  <a:txBody>
                    <a:bodyPr/>
                    <a:lstStyle/>
                    <a:p>
                      <a:r>
                        <a:rPr lang="fr-FR" dirty="0" smtClean="0"/>
                        <a:t>Abdallah, Ali, </a:t>
                      </a:r>
                      <a:r>
                        <a:rPr lang="fr-FR" dirty="0" err="1" smtClean="0"/>
                        <a:t>Belkacem</a:t>
                      </a:r>
                      <a:r>
                        <a:rPr lang="fr-FR" dirty="0" smtClean="0"/>
                        <a:t>, </a:t>
                      </a:r>
                      <a:r>
                        <a:rPr lang="fr-FR" dirty="0" err="1" smtClean="0"/>
                        <a:t>Cherkaoui</a:t>
                      </a:r>
                      <a:r>
                        <a:rPr lang="fr-FR" dirty="0" smtClean="0"/>
                        <a:t>, Hassani, </a:t>
                      </a:r>
                      <a:r>
                        <a:rPr lang="fr-FR" dirty="0" err="1" smtClean="0"/>
                        <a:t>Messaoudi</a:t>
                      </a:r>
                      <a:r>
                        <a:rPr lang="fr-FR" dirty="0" smtClean="0"/>
                        <a:t>, </a:t>
                      </a:r>
                      <a:r>
                        <a:rPr lang="fr-FR" dirty="0" err="1" smtClean="0"/>
                        <a:t>Saïdi</a:t>
                      </a:r>
                      <a:r>
                        <a:rPr lang="fr-FR" dirty="0" smtClean="0"/>
                        <a:t>, </a:t>
                      </a:r>
                      <a:endParaRPr lang="fr-FR" dirty="0"/>
                    </a:p>
                  </a:txBody>
                  <a:tcPr/>
                </a:tc>
                <a:extLst>
                  <a:ext uri="{0D108BD9-81ED-4DB2-BD59-A6C34878D82A}">
                    <a16:rowId xmlns:a16="http://schemas.microsoft.com/office/drawing/2014/main" val="4112198670"/>
                  </a:ext>
                </a:extLst>
              </a:tr>
              <a:tr h="370840">
                <a:tc>
                  <a:txBody>
                    <a:bodyPr/>
                    <a:lstStyle/>
                    <a:p>
                      <a:r>
                        <a:rPr lang="fr-FR" dirty="0" smtClean="0"/>
                        <a:t>Prénom</a:t>
                      </a:r>
                      <a:endParaRPr lang="fr-FR" dirty="0"/>
                    </a:p>
                  </a:txBody>
                  <a:tcPr/>
                </a:tc>
                <a:tc>
                  <a:txBody>
                    <a:bodyPr/>
                    <a:lstStyle/>
                    <a:p>
                      <a:r>
                        <a:rPr lang="fr-FR" dirty="0" smtClean="0"/>
                        <a:t>Emma, Laura, Manon, Pauline, Julien, Louis, Nicolas, Thomas</a:t>
                      </a:r>
                      <a:endParaRPr lang="fr-FR" dirty="0"/>
                    </a:p>
                  </a:txBody>
                  <a:tcPr/>
                </a:tc>
                <a:tc>
                  <a:txBody>
                    <a:bodyPr/>
                    <a:lstStyle/>
                    <a:p>
                      <a:r>
                        <a:rPr lang="fr-FR" dirty="0" smtClean="0"/>
                        <a:t>Samira, Rachida, Yasmine</a:t>
                      </a:r>
                      <a:r>
                        <a:rPr lang="fr-FR" baseline="0" dirty="0" smtClean="0"/>
                        <a:t> Mohamed, Mehdi, Youssef</a:t>
                      </a:r>
                      <a:endParaRPr lang="fr-FR" dirty="0"/>
                    </a:p>
                  </a:txBody>
                  <a:tcPr/>
                </a:tc>
                <a:extLst>
                  <a:ext uri="{0D108BD9-81ED-4DB2-BD59-A6C34878D82A}">
                    <a16:rowId xmlns:a16="http://schemas.microsoft.com/office/drawing/2014/main" val="2713043263"/>
                  </a:ext>
                </a:extLst>
              </a:tr>
            </a:tbl>
          </a:graphicData>
        </a:graphic>
      </p:graphicFrame>
    </p:spTree>
    <p:extLst>
      <p:ext uri="{BB962C8B-B14F-4D97-AF65-F5344CB8AC3E}">
        <p14:creationId xmlns:p14="http://schemas.microsoft.com/office/powerpoint/2010/main" val="1357720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2"/>
          <a:stretch>
            <a:fillRect/>
          </a:stretch>
        </p:blipFill>
        <p:spPr>
          <a:xfrm>
            <a:off x="0" y="0"/>
            <a:ext cx="12192000" cy="927909"/>
          </a:xfrm>
          <a:prstGeom prst="rect">
            <a:avLst/>
          </a:prstGeom>
        </p:spPr>
      </p:pic>
      <p:grpSp>
        <p:nvGrpSpPr>
          <p:cNvPr id="10" name="Groupe 9"/>
          <p:cNvGrpSpPr/>
          <p:nvPr/>
        </p:nvGrpSpPr>
        <p:grpSpPr>
          <a:xfrm>
            <a:off x="-1964267" y="6105884"/>
            <a:ext cx="14174015" cy="817589"/>
            <a:chOff x="-17749" y="6078514"/>
            <a:chExt cx="12209748" cy="817589"/>
          </a:xfrm>
        </p:grpSpPr>
        <p:pic>
          <p:nvPicPr>
            <p:cNvPr id="11" name="Image 10"/>
            <p:cNvPicPr>
              <a:picLocks noChangeAspect="1"/>
            </p:cNvPicPr>
            <p:nvPr/>
          </p:nvPicPr>
          <p:blipFill>
            <a:blip r:embed="rId2"/>
            <a:stretch>
              <a:fillRect/>
            </a:stretch>
          </p:blipFill>
          <p:spPr>
            <a:xfrm>
              <a:off x="-17749" y="6078514"/>
              <a:ext cx="12209748" cy="804114"/>
            </a:xfrm>
            <a:prstGeom prst="rect">
              <a:avLst/>
            </a:prstGeom>
          </p:spPr>
        </p:pic>
        <p:pic>
          <p:nvPicPr>
            <p:cNvPr id="12" name="Picture 2" descr="D:\3 - Administration\TEPP 2020\logo TEPP\ROUG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 y="6078514"/>
              <a:ext cx="827325" cy="817589"/>
            </a:xfrm>
            <a:prstGeom prst="rect">
              <a:avLst/>
            </a:prstGeom>
            <a:noFill/>
          </p:spPr>
        </p:pic>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336" y="6209364"/>
              <a:ext cx="591592" cy="591592"/>
            </a:xfrm>
            <a:prstGeom prst="rect">
              <a:avLst/>
            </a:prstGeom>
          </p:spPr>
        </p:pic>
      </p:grpSp>
      <p:sp>
        <p:nvSpPr>
          <p:cNvPr id="2" name="Espace réservé du numéro de diapositive 1"/>
          <p:cNvSpPr>
            <a:spLocks noGrp="1"/>
          </p:cNvSpPr>
          <p:nvPr>
            <p:ph type="sldNum" sz="quarter" idx="12"/>
          </p:nvPr>
        </p:nvSpPr>
        <p:spPr/>
        <p:txBody>
          <a:bodyPr/>
          <a:lstStyle/>
          <a:p>
            <a:fld id="{C3370052-E332-40C3-94EC-6028112DE79A}" type="slidenum">
              <a:rPr lang="fr-FR" smtClean="0"/>
              <a:t>23</a:t>
            </a:fld>
            <a:endParaRPr lang="fr-FR"/>
          </a:p>
        </p:txBody>
      </p:sp>
      <p:sp>
        <p:nvSpPr>
          <p:cNvPr id="16" name="ZoneTexte 15"/>
          <p:cNvSpPr txBox="1"/>
          <p:nvPr/>
        </p:nvSpPr>
        <p:spPr>
          <a:xfrm>
            <a:off x="4679454" y="263899"/>
            <a:ext cx="3303774" cy="400110"/>
          </a:xfrm>
          <a:prstGeom prst="rect">
            <a:avLst/>
          </a:prstGeom>
          <a:noFill/>
        </p:spPr>
        <p:txBody>
          <a:bodyPr wrap="square" rtlCol="0">
            <a:spAutoFit/>
          </a:bodyPr>
          <a:lstStyle/>
          <a:p>
            <a:r>
              <a:rPr lang="fr-FR" sz="2000" b="1" dirty="0" smtClean="0"/>
              <a:t>Scripts effectivement utilisés</a:t>
            </a:r>
            <a:endParaRPr lang="fr-FR" sz="2000" b="1" dirty="0"/>
          </a:p>
        </p:txBody>
      </p:sp>
      <p:sp>
        <p:nvSpPr>
          <p:cNvPr id="4" name="ZoneTexte 3"/>
          <p:cNvSpPr txBox="1"/>
          <p:nvPr/>
        </p:nvSpPr>
        <p:spPr>
          <a:xfrm>
            <a:off x="3818800" y="5050494"/>
            <a:ext cx="5025082" cy="923330"/>
          </a:xfrm>
          <a:prstGeom prst="rect">
            <a:avLst/>
          </a:prstGeom>
          <a:noFill/>
        </p:spPr>
        <p:txBody>
          <a:bodyPr wrap="square" rtlCol="0">
            <a:spAutoFit/>
          </a:bodyPr>
          <a:lstStyle/>
          <a:p>
            <a:r>
              <a:rPr lang="fr-FR" dirty="0" smtClean="0"/>
              <a:t>Pour signaler un lieu de résidence en quartier prioritaire, on ajoute une adresse dans un QP retenu par le comité de pilotage</a:t>
            </a:r>
            <a:endParaRPr lang="fr-FR" dirty="0"/>
          </a:p>
        </p:txBody>
      </p:sp>
      <p:sp>
        <p:nvSpPr>
          <p:cNvPr id="5" name="Rectangle 4"/>
          <p:cNvSpPr/>
          <p:nvPr/>
        </p:nvSpPr>
        <p:spPr>
          <a:xfrm>
            <a:off x="-342341" y="927908"/>
            <a:ext cx="6760074" cy="3298660"/>
          </a:xfrm>
          <a:prstGeom prst="rect">
            <a:avLst/>
          </a:prstGeom>
        </p:spPr>
        <p:txBody>
          <a:bodyPr wrap="square">
            <a:spAutoFit/>
          </a:bodyPr>
          <a:lstStyle/>
          <a:p>
            <a:pPr marL="450215" marR="629920">
              <a:lnSpc>
                <a:spcPct val="115000"/>
              </a:lnSpc>
              <a:spcAft>
                <a:spcPts val="0"/>
              </a:spcAft>
            </a:pPr>
            <a:r>
              <a:rPr lang="fr-FR" sz="1400" i="1" u="sng" dirty="0">
                <a:latin typeface="Calibri" panose="020F0502020204030204" pitchFamily="34" charset="0"/>
                <a:ea typeface="Calibri" panose="020F0502020204030204" pitchFamily="34" charset="0"/>
                <a:cs typeface="Calibri" panose="020F0502020204030204" pitchFamily="34" charset="0"/>
              </a:rPr>
              <a:t>Message 1.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450215" marR="629920">
              <a:lnSpc>
                <a:spcPct val="115000"/>
              </a:lnSpc>
              <a:spcAft>
                <a:spcPts val="0"/>
              </a:spcAft>
            </a:pPr>
            <a:r>
              <a:rPr lang="fr-FR" sz="1400" i="1" u="sng" dirty="0">
                <a:latin typeface="Calibri" panose="020F0502020204030204" pitchFamily="34" charset="0"/>
                <a:ea typeface="Calibri" panose="020F0502020204030204" pitchFamily="34" charset="0"/>
                <a:cs typeface="Calibri" panose="020F0502020204030204" pitchFamily="34" charset="0"/>
              </a:rPr>
              <a:t>Objet : Recherche d’emploi</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450215" marR="629920" algn="just">
              <a:lnSpc>
                <a:spcPct val="115000"/>
              </a:lnSpc>
              <a:spcAft>
                <a:spcPts val="0"/>
              </a:spcAft>
            </a:pPr>
            <a:r>
              <a:rPr lang="fr-FR" sz="1400" i="1" dirty="0">
                <a:latin typeface="Calibri" panose="020F0502020204030204" pitchFamily="34" charset="0"/>
                <a:ea typeface="Calibri" panose="020F0502020204030204" pitchFamily="34" charset="0"/>
                <a:cs typeface="Calibri" panose="020F0502020204030204" pitchFamily="34" charset="0"/>
              </a:rPr>
              <a:t>Bonjour,</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450215" marR="629920" algn="just">
              <a:lnSpc>
                <a:spcPct val="115000"/>
              </a:lnSpc>
              <a:spcAft>
                <a:spcPts val="0"/>
              </a:spcAft>
            </a:pPr>
            <a:r>
              <a:rPr lang="fr-FR" sz="1400" i="1" dirty="0">
                <a:latin typeface="Calibri" panose="020F0502020204030204" pitchFamily="34" charset="0"/>
                <a:ea typeface="Calibri" panose="020F0502020204030204" pitchFamily="34" charset="0"/>
                <a:cs typeface="Calibri" panose="020F0502020204030204" pitchFamily="34" charset="0"/>
              </a:rPr>
              <a:t>Titulaire d’un bac professionnel gestion-administration, je suis actuellement à la recherche d’un emploi dans le domaine du </a:t>
            </a:r>
            <a:r>
              <a:rPr lang="fr-FR" sz="1400" i="1" dirty="0" smtClean="0">
                <a:latin typeface="Calibri" panose="020F0502020204030204" pitchFamily="34" charset="0"/>
                <a:ea typeface="Calibri" panose="020F0502020204030204" pitchFamily="34" charset="0"/>
                <a:cs typeface="Calibri" panose="020F0502020204030204" pitchFamily="34" charset="0"/>
              </a:rPr>
              <a:t>secrétariat ou de la comptabilité. </a:t>
            </a:r>
            <a:r>
              <a:rPr lang="fr-FR" sz="1400" i="1" dirty="0">
                <a:latin typeface="Calibri" panose="020F0502020204030204" pitchFamily="34" charset="0"/>
                <a:ea typeface="Calibri" panose="020F0502020204030204" pitchFamily="34" charset="0"/>
                <a:cs typeface="Calibri" panose="020F0502020204030204" pitchFamily="34" charset="0"/>
              </a:rPr>
              <a:t>A 24 ans, je souhaite développer mes compétences tout en apportant une valeur ajoutée à votre équipe.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450215" marR="629920" algn="just">
              <a:lnSpc>
                <a:spcPct val="115000"/>
              </a:lnSpc>
              <a:spcAft>
                <a:spcPts val="0"/>
              </a:spcAft>
            </a:pPr>
            <a:r>
              <a:rPr lang="fr-FR" sz="1400" i="1" dirty="0">
                <a:latin typeface="Calibri" panose="020F0502020204030204" pitchFamily="34" charset="0"/>
                <a:ea typeface="Calibri" panose="020F0502020204030204" pitchFamily="34" charset="0"/>
                <a:cs typeface="Calibri" panose="020F0502020204030204" pitchFamily="34" charset="0"/>
              </a:rPr>
              <a:t>Auriez-vous l’amabilité de m’indiquer s’il y a des postes vacants dans votre entreprise, ainsi que le nom du responsable des ressources humaines à contacter pour envoyer mon CV et ma lettre de motivation ?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450215" marR="629920" algn="just">
              <a:lnSpc>
                <a:spcPct val="115000"/>
              </a:lnSpc>
              <a:spcAft>
                <a:spcPts val="0"/>
              </a:spcAft>
            </a:pPr>
            <a:r>
              <a:rPr lang="fr-FR" sz="1400" i="1" dirty="0">
                <a:latin typeface="Calibri" panose="020F0502020204030204" pitchFamily="34" charset="0"/>
                <a:ea typeface="Calibri" panose="020F0502020204030204" pitchFamily="34" charset="0"/>
                <a:cs typeface="Calibri" panose="020F0502020204030204" pitchFamily="34" charset="0"/>
              </a:rPr>
              <a:t>En espérant recevoir une réponse de votre part, je vous prie d’agréer, Madame, Monsieur, l’expression de mes salutations distinguées,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450215" marR="629920" algn="just">
              <a:lnSpc>
                <a:spcPct val="115000"/>
              </a:lnSpc>
              <a:spcAft>
                <a:spcPts val="0"/>
              </a:spcAft>
            </a:pPr>
            <a:r>
              <a:rPr lang="fr-FR" sz="1400" i="1" dirty="0">
                <a:latin typeface="Calibri" panose="020F0502020204030204" pitchFamily="34" charset="0"/>
                <a:ea typeface="Calibri" panose="020F0502020204030204" pitchFamily="34" charset="0"/>
                <a:cs typeface="Calibri" panose="020F0502020204030204" pitchFamily="34" charset="0"/>
              </a:rPr>
              <a:t>Samira </a:t>
            </a:r>
            <a:r>
              <a:rPr lang="fr-FR" sz="1400" i="1" dirty="0" err="1">
                <a:latin typeface="Calibri" panose="020F0502020204030204" pitchFamily="34" charset="0"/>
                <a:ea typeface="Calibri" panose="020F0502020204030204" pitchFamily="34" charset="0"/>
                <a:cs typeface="Calibri" panose="020F0502020204030204" pitchFamily="34" charset="0"/>
              </a:rPr>
              <a:t>Belkacem</a:t>
            </a:r>
            <a:endParaRPr lang="fr-FR"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104873" y="1005848"/>
            <a:ext cx="6637459" cy="3794180"/>
          </a:xfrm>
          <a:prstGeom prst="rect">
            <a:avLst/>
          </a:prstGeom>
        </p:spPr>
        <p:txBody>
          <a:bodyPr wrap="square">
            <a:spAutoFit/>
          </a:bodyPr>
          <a:lstStyle/>
          <a:p>
            <a:pPr marL="450215" marR="629920">
              <a:lnSpc>
                <a:spcPct val="115000"/>
              </a:lnSpc>
              <a:spcAft>
                <a:spcPts val="0"/>
              </a:spcAft>
            </a:pPr>
            <a:r>
              <a:rPr lang="fr-FR" sz="1400" i="1" u="sng" dirty="0">
                <a:latin typeface="Calibri" panose="020F0502020204030204" pitchFamily="34" charset="0"/>
                <a:ea typeface="Calibri" panose="020F0502020204030204" pitchFamily="34" charset="0"/>
                <a:cs typeface="Calibri" panose="020F0502020204030204" pitchFamily="34" charset="0"/>
              </a:rPr>
              <a:t>Message 2</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450215" marR="629920">
              <a:lnSpc>
                <a:spcPct val="115000"/>
              </a:lnSpc>
              <a:spcAft>
                <a:spcPts val="0"/>
              </a:spcAft>
            </a:pPr>
            <a:r>
              <a:rPr lang="fr-FR" sz="1400" i="1" u="sng" dirty="0">
                <a:latin typeface="Calibri" panose="020F0502020204030204" pitchFamily="34" charset="0"/>
                <a:ea typeface="Calibri" panose="020F0502020204030204" pitchFamily="34" charset="0"/>
                <a:cs typeface="Calibri" panose="020F0502020204030204" pitchFamily="34" charset="0"/>
              </a:rPr>
              <a:t>Objet : Candidature spontanée</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450215" marR="629920">
              <a:lnSpc>
                <a:spcPct val="115000"/>
              </a:lnSpc>
              <a:spcAft>
                <a:spcPts val="0"/>
              </a:spcAft>
            </a:pPr>
            <a:r>
              <a:rPr lang="fr-FR" sz="1400" i="1" dirty="0">
                <a:latin typeface="Calibri" panose="020F0502020204030204" pitchFamily="34" charset="0"/>
                <a:ea typeface="Calibri" panose="020F0502020204030204" pitchFamily="34" charset="0"/>
                <a:cs typeface="Calibri" panose="020F0502020204030204" pitchFamily="34" charset="0"/>
              </a:rPr>
              <a:t>Madame, Monsieur,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450215" marR="629920">
              <a:lnSpc>
                <a:spcPct val="115000"/>
              </a:lnSpc>
              <a:spcAft>
                <a:spcPts val="0"/>
              </a:spcAft>
            </a:pPr>
            <a:r>
              <a:rPr lang="fr-FR" sz="1400" i="1" dirty="0">
                <a:latin typeface="Calibri" panose="020F0502020204030204" pitchFamily="34" charset="0"/>
                <a:ea typeface="Calibri" panose="020F0502020204030204" pitchFamily="34" charset="0"/>
                <a:cs typeface="Calibri" panose="020F0502020204030204" pitchFamily="34" charset="0"/>
              </a:rPr>
              <a:t>Je me permets de vous contacter car je souhaiterais candidater dans le secrétariat </a:t>
            </a:r>
            <a:r>
              <a:rPr lang="fr-FR" sz="1400" i="1" dirty="0" smtClean="0">
                <a:latin typeface="Calibri" panose="020F0502020204030204" pitchFamily="34" charset="0"/>
                <a:ea typeface="Calibri" panose="020F0502020204030204" pitchFamily="34" charset="0"/>
                <a:cs typeface="Calibri" panose="020F0502020204030204" pitchFamily="34" charset="0"/>
              </a:rPr>
              <a:t>ou la comptabilité de </a:t>
            </a:r>
            <a:r>
              <a:rPr lang="fr-FR" sz="1400" i="1" dirty="0">
                <a:latin typeface="Calibri" panose="020F0502020204030204" pitchFamily="34" charset="0"/>
                <a:ea typeface="Calibri" panose="020F0502020204030204" pitchFamily="34" charset="0"/>
                <a:cs typeface="Calibri" panose="020F0502020204030204" pitchFamily="34" charset="0"/>
              </a:rPr>
              <a:t>votre entreprise.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450215" marR="629920">
              <a:lnSpc>
                <a:spcPct val="115000"/>
              </a:lnSpc>
              <a:spcAft>
                <a:spcPts val="0"/>
              </a:spcAft>
            </a:pPr>
            <a:r>
              <a:rPr lang="fr-FR" sz="1400" i="1" dirty="0">
                <a:latin typeface="Calibri" panose="020F0502020204030204" pitchFamily="34" charset="0"/>
                <a:ea typeface="Calibri" panose="020F0502020204030204" pitchFamily="34" charset="0"/>
                <a:cs typeface="Calibri" panose="020F0502020204030204" pitchFamily="34" charset="0"/>
              </a:rPr>
              <a:t>Pourriez-vous me dire, s’il vous plaît, si vous avez des postes à pourvoir, et, le cas échéant, me donner le nom de la personne à contacter pour l’envoi du CV et de la lettre de motivation ?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450215" marR="629920">
              <a:lnSpc>
                <a:spcPct val="115000"/>
              </a:lnSpc>
              <a:spcAft>
                <a:spcPts val="0"/>
              </a:spcAft>
            </a:pPr>
            <a:r>
              <a:rPr lang="fr-FR" sz="1400" i="1" dirty="0">
                <a:latin typeface="Calibri" panose="020F0502020204030204" pitchFamily="34" charset="0"/>
                <a:ea typeface="Calibri" panose="020F0502020204030204" pitchFamily="34" charset="0"/>
                <a:cs typeface="Calibri" panose="020F0502020204030204" pitchFamily="34" charset="0"/>
              </a:rPr>
              <a:t>Pour me présenter en quelques mots, je suis jeune diplômée d’un bac professionnel gestion administration. Je suis une personne sérieuse et fiable sur qui vous pourrez compter.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450215" marR="629920">
              <a:lnSpc>
                <a:spcPct val="115000"/>
              </a:lnSpc>
              <a:spcAft>
                <a:spcPts val="0"/>
              </a:spcAft>
            </a:pPr>
            <a:r>
              <a:rPr lang="fr-FR" sz="1400" i="1" dirty="0">
                <a:latin typeface="Calibri" panose="020F0502020204030204" pitchFamily="34" charset="0"/>
                <a:ea typeface="Calibri" panose="020F0502020204030204" pitchFamily="34" charset="0"/>
                <a:cs typeface="Calibri" panose="020F0502020204030204" pitchFamily="34" charset="0"/>
              </a:rPr>
              <a:t>Je vous remercie d’avance pour les informations que vous pourrez me donner,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450215" marR="629920">
              <a:lnSpc>
                <a:spcPct val="115000"/>
              </a:lnSpc>
              <a:spcAft>
                <a:spcPts val="0"/>
              </a:spcAft>
            </a:pPr>
            <a:r>
              <a:rPr lang="fr-FR" sz="1400" i="1" dirty="0">
                <a:latin typeface="Calibri" panose="020F0502020204030204" pitchFamily="34" charset="0"/>
                <a:ea typeface="Calibri" panose="020F0502020204030204" pitchFamily="34" charset="0"/>
                <a:cs typeface="Calibri" panose="020F0502020204030204" pitchFamily="34" charset="0"/>
              </a:rPr>
              <a:t>Respectueusement,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450215" marR="629920">
              <a:lnSpc>
                <a:spcPct val="115000"/>
              </a:lnSpc>
              <a:spcAft>
                <a:spcPts val="0"/>
              </a:spcAft>
            </a:pPr>
            <a:r>
              <a:rPr lang="fr-FR" sz="1400" i="1" dirty="0">
                <a:latin typeface="Calibri" panose="020F0502020204030204" pitchFamily="34" charset="0"/>
                <a:ea typeface="Calibri" panose="020F0502020204030204" pitchFamily="34" charset="0"/>
                <a:cs typeface="Calibri" panose="020F0502020204030204" pitchFamily="34" charset="0"/>
              </a:rPr>
              <a:t>Emma Dubois</a:t>
            </a:r>
            <a:endParaRPr lang="fr-FR"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0233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2"/>
          <a:stretch>
            <a:fillRect/>
          </a:stretch>
        </p:blipFill>
        <p:spPr>
          <a:xfrm>
            <a:off x="17748" y="0"/>
            <a:ext cx="12192000" cy="927909"/>
          </a:xfrm>
          <a:prstGeom prst="rect">
            <a:avLst/>
          </a:prstGeom>
        </p:spPr>
      </p:pic>
      <p:grpSp>
        <p:nvGrpSpPr>
          <p:cNvPr id="10" name="Groupe 9"/>
          <p:cNvGrpSpPr/>
          <p:nvPr/>
        </p:nvGrpSpPr>
        <p:grpSpPr>
          <a:xfrm>
            <a:off x="-1973766" y="6226200"/>
            <a:ext cx="14183514" cy="817589"/>
            <a:chOff x="-17749" y="6078514"/>
            <a:chExt cx="12209748" cy="817589"/>
          </a:xfrm>
        </p:grpSpPr>
        <p:pic>
          <p:nvPicPr>
            <p:cNvPr id="11" name="Image 10"/>
            <p:cNvPicPr>
              <a:picLocks noChangeAspect="1"/>
            </p:cNvPicPr>
            <p:nvPr/>
          </p:nvPicPr>
          <p:blipFill>
            <a:blip r:embed="rId2"/>
            <a:stretch>
              <a:fillRect/>
            </a:stretch>
          </p:blipFill>
          <p:spPr>
            <a:xfrm>
              <a:off x="-17749" y="6078514"/>
              <a:ext cx="12209748" cy="804114"/>
            </a:xfrm>
            <a:prstGeom prst="rect">
              <a:avLst/>
            </a:prstGeom>
          </p:spPr>
        </p:pic>
        <p:pic>
          <p:nvPicPr>
            <p:cNvPr id="12" name="Picture 2" descr="D:\3 - Administration\TEPP 2020\logo TEPP\ROUG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 y="6078514"/>
              <a:ext cx="827325" cy="817589"/>
            </a:xfrm>
            <a:prstGeom prst="rect">
              <a:avLst/>
            </a:prstGeom>
            <a:noFill/>
          </p:spPr>
        </p:pic>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336" y="6209364"/>
              <a:ext cx="591592" cy="591592"/>
            </a:xfrm>
            <a:prstGeom prst="rect">
              <a:avLst/>
            </a:prstGeom>
          </p:spPr>
        </p:pic>
      </p:grpSp>
      <p:sp>
        <p:nvSpPr>
          <p:cNvPr id="2" name="Espace réservé du numéro de diapositive 1"/>
          <p:cNvSpPr>
            <a:spLocks noGrp="1"/>
          </p:cNvSpPr>
          <p:nvPr>
            <p:ph type="sldNum" sz="quarter" idx="12"/>
          </p:nvPr>
        </p:nvSpPr>
        <p:spPr/>
        <p:txBody>
          <a:bodyPr/>
          <a:lstStyle/>
          <a:p>
            <a:fld id="{C3370052-E332-40C3-94EC-6028112DE79A}" type="slidenum">
              <a:rPr lang="fr-FR" smtClean="0"/>
              <a:t>24</a:t>
            </a:fld>
            <a:endParaRPr lang="fr-FR"/>
          </a:p>
        </p:txBody>
      </p:sp>
      <p:sp>
        <p:nvSpPr>
          <p:cNvPr id="16" name="ZoneTexte 15"/>
          <p:cNvSpPr txBox="1"/>
          <p:nvPr/>
        </p:nvSpPr>
        <p:spPr>
          <a:xfrm>
            <a:off x="1745146" y="330383"/>
            <a:ext cx="8420779" cy="400110"/>
          </a:xfrm>
          <a:prstGeom prst="rect">
            <a:avLst/>
          </a:prstGeom>
          <a:noFill/>
        </p:spPr>
        <p:txBody>
          <a:bodyPr wrap="square" rtlCol="0">
            <a:spAutoFit/>
          </a:bodyPr>
          <a:lstStyle/>
          <a:p>
            <a:pPr algn="ctr"/>
            <a:r>
              <a:rPr lang="fr-FR" sz="2000" b="1" dirty="0" smtClean="0"/>
              <a:t>Périmètre de l’étude</a:t>
            </a:r>
            <a:endParaRPr lang="fr-FR" sz="2000" b="1" dirty="0"/>
          </a:p>
        </p:txBody>
      </p:sp>
      <p:sp>
        <p:nvSpPr>
          <p:cNvPr id="6" name="ZoneTexte 5"/>
          <p:cNvSpPr txBox="1"/>
          <p:nvPr/>
        </p:nvSpPr>
        <p:spPr>
          <a:xfrm>
            <a:off x="0" y="960093"/>
            <a:ext cx="9508066" cy="2862322"/>
          </a:xfrm>
          <a:prstGeom prst="rect">
            <a:avLst/>
          </a:prstGeom>
          <a:noFill/>
        </p:spPr>
        <p:txBody>
          <a:bodyPr wrap="square" rtlCol="0">
            <a:spAutoFit/>
          </a:bodyPr>
          <a:lstStyle/>
          <a:p>
            <a:r>
              <a:rPr lang="fr-FR" dirty="0" smtClean="0"/>
              <a:t>Les tests ont été réalisés sur un échantillon de 3000 recruteurs localisés sur le territoire de la métropole du </a:t>
            </a:r>
            <a:r>
              <a:rPr lang="fr-FR" dirty="0" err="1" smtClean="0"/>
              <a:t>GrandNancy</a:t>
            </a:r>
            <a:r>
              <a:rPr lang="fr-FR" dirty="0" smtClean="0"/>
              <a:t> en </a:t>
            </a:r>
            <a:r>
              <a:rPr lang="fr-FR" dirty="0"/>
              <a:t>les tirant au sort à partir du fichier SIRENE diffusé par l’INSEE</a:t>
            </a:r>
            <a:r>
              <a:rPr lang="fr-FR" dirty="0" smtClean="0"/>
              <a:t>.</a:t>
            </a:r>
          </a:p>
          <a:p>
            <a:r>
              <a:rPr lang="fr-FR" dirty="0" smtClean="0"/>
              <a:t>On </a:t>
            </a:r>
            <a:r>
              <a:rPr lang="fr-FR" dirty="0"/>
              <a:t>ne teste que des unités légales </a:t>
            </a:r>
            <a:r>
              <a:rPr lang="fr-FR" dirty="0" smtClean="0"/>
              <a:t>de </a:t>
            </a:r>
            <a:r>
              <a:rPr lang="fr-FR" b="1" u="sng" dirty="0" smtClean="0"/>
              <a:t>un</a:t>
            </a:r>
            <a:r>
              <a:rPr lang="fr-FR" dirty="0" smtClean="0"/>
              <a:t> salarié et plus</a:t>
            </a:r>
            <a:r>
              <a:rPr lang="fr-FR" dirty="0"/>
              <a:t>.</a:t>
            </a:r>
            <a:endParaRPr lang="fr-FR" dirty="0" smtClean="0"/>
          </a:p>
          <a:p>
            <a:r>
              <a:rPr lang="fr-FR" dirty="0" smtClean="0"/>
              <a:t>Nous avons mobilisé un ensemble de 3 599 adresses de courrier électronique sur ce périmètre, qui constitue notre base de sondage.</a:t>
            </a:r>
          </a:p>
          <a:p>
            <a:r>
              <a:rPr lang="fr-FR" dirty="0" smtClean="0"/>
              <a:t>Au final, </a:t>
            </a:r>
            <a:r>
              <a:rPr lang="fr-FR" b="1" dirty="0" smtClean="0"/>
              <a:t>2000 entités ont été testées sur le Grand Nancy et </a:t>
            </a:r>
          </a:p>
          <a:p>
            <a:r>
              <a:rPr lang="fr-FR" b="1" dirty="0" smtClean="0"/>
              <a:t>1000 en proche périphérie</a:t>
            </a:r>
          </a:p>
          <a:p>
            <a:endParaRPr lang="fr-FR" dirty="0" smtClean="0"/>
          </a:p>
          <a:p>
            <a:endParaRPr lang="fr-FR" b="1" dirty="0"/>
          </a:p>
          <a:p>
            <a:endParaRPr lang="fr-FR" dirty="0"/>
          </a:p>
        </p:txBody>
      </p:sp>
      <p:sp>
        <p:nvSpPr>
          <p:cNvPr id="5" name="Rectangle 1"/>
          <p:cNvSpPr>
            <a:spLocks noChangeArrowheads="1"/>
          </p:cNvSpPr>
          <p:nvPr/>
        </p:nvSpPr>
        <p:spPr bwMode="auto">
          <a:xfrm>
            <a:off x="5922107" y="18192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anose="020B0604020202020204" pitchFamily="34" charset="0"/>
              </a:rPr>
              <a:t/>
            </a:r>
            <a:br>
              <a:rPr kumimoji="0" lang="fr-FR" altLang="fr-FR" sz="1800" b="0" i="0" u="none" strike="noStrike" cap="none" normalizeH="0" baseline="0" smtClean="0">
                <a:ln>
                  <a:noFill/>
                </a:ln>
                <a:solidFill>
                  <a:schemeClr val="tx1"/>
                </a:solidFill>
                <a:effectLst/>
                <a:latin typeface="Arial" panose="020B0604020202020204" pitchFamily="34" charset="0"/>
              </a:rPr>
            </a:b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pic>
        <p:nvPicPr>
          <p:cNvPr id="14" name="Image 13">
            <a:extLst>
              <a:ext uri="{FF2B5EF4-FFF2-40B4-BE49-F238E27FC236}">
                <a16:creationId xmlns:a16="http://schemas.microsoft.com/office/drawing/2014/main" id="{5A00FCCA-17A1-3929-8A51-06FA8999B3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9535" y="2465112"/>
            <a:ext cx="6293826" cy="3826163"/>
          </a:xfrm>
          <a:prstGeom prst="rect">
            <a:avLst/>
          </a:prstGeom>
        </p:spPr>
      </p:pic>
      <p:sp>
        <p:nvSpPr>
          <p:cNvPr id="17" name="Ellipse 16">
            <a:extLst>
              <a:ext uri="{FF2B5EF4-FFF2-40B4-BE49-F238E27FC236}">
                <a16:creationId xmlns:a16="http://schemas.microsoft.com/office/drawing/2014/main" id="{72703A5B-4622-450A-0451-707C869042E5}"/>
              </a:ext>
            </a:extLst>
          </p:cNvPr>
          <p:cNvSpPr/>
          <p:nvPr/>
        </p:nvSpPr>
        <p:spPr>
          <a:xfrm>
            <a:off x="8694791" y="4722476"/>
            <a:ext cx="1004800" cy="1003076"/>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fr-FR" sz="1100" kern="1200"/>
          </a:p>
        </p:txBody>
      </p:sp>
      <p:graphicFrame>
        <p:nvGraphicFramePr>
          <p:cNvPr id="4" name="Tableau 3"/>
          <p:cNvGraphicFramePr>
            <a:graphicFrameLocks noGrp="1"/>
          </p:cNvGraphicFramePr>
          <p:nvPr>
            <p:extLst/>
          </p:nvPr>
        </p:nvGraphicFramePr>
        <p:xfrm>
          <a:off x="1030142" y="4185263"/>
          <a:ext cx="4199252" cy="2011680"/>
        </p:xfrm>
        <a:graphic>
          <a:graphicData uri="http://schemas.openxmlformats.org/drawingml/2006/table">
            <a:tbl>
              <a:tblPr/>
              <a:tblGrid>
                <a:gridCol w="2219869">
                  <a:extLst>
                    <a:ext uri="{9D8B030D-6E8A-4147-A177-3AD203B41FA5}">
                      <a16:colId xmlns:a16="http://schemas.microsoft.com/office/drawing/2014/main" val="1117403386"/>
                    </a:ext>
                  </a:extLst>
                </a:gridCol>
                <a:gridCol w="1979383">
                  <a:extLst>
                    <a:ext uri="{9D8B030D-6E8A-4147-A177-3AD203B41FA5}">
                      <a16:colId xmlns:a16="http://schemas.microsoft.com/office/drawing/2014/main" val="1764137084"/>
                    </a:ext>
                  </a:extLst>
                </a:gridCol>
              </a:tblGrid>
              <a:tr h="182880">
                <a:tc>
                  <a:txBody>
                    <a:bodyPr/>
                    <a:lstStyle/>
                    <a:p>
                      <a:pPr algn="l" fontAlgn="b"/>
                      <a:r>
                        <a:rPr lang="fr-FR" sz="1600" b="0" i="0" u="none" strike="noStrike" dirty="0">
                          <a:solidFill>
                            <a:srgbClr val="000000"/>
                          </a:solidFill>
                          <a:effectLst/>
                          <a:latin typeface="Calibri" panose="020F0502020204030204" pitchFamily="34" charset="0"/>
                        </a:rPr>
                        <a:t>CC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err="1">
                          <a:solidFill>
                            <a:srgbClr val="000000"/>
                          </a:solidFill>
                          <a:effectLst/>
                          <a:latin typeface="Calibri" panose="020F0502020204030204" pitchFamily="34" charset="0"/>
                        </a:rPr>
                        <a:t>Nb_Communes</a:t>
                      </a:r>
                      <a:endParaRPr lang="fr-FR" sz="16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5802182"/>
                  </a:ext>
                </a:extLst>
              </a:tr>
              <a:tr h="182880">
                <a:tc>
                  <a:txBody>
                    <a:bodyPr/>
                    <a:lstStyle/>
                    <a:p>
                      <a:pPr algn="l" fontAlgn="b"/>
                      <a:r>
                        <a:rPr lang="fr-FR" sz="1600" b="0" i="0" u="none" strike="noStrike" dirty="0">
                          <a:solidFill>
                            <a:srgbClr val="000000"/>
                          </a:solidFill>
                          <a:effectLst/>
                          <a:latin typeface="Calibri" panose="020F0502020204030204" pitchFamily="34" charset="0"/>
                        </a:rPr>
                        <a:t>Grand Nancy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dirty="0">
                          <a:solidFill>
                            <a:srgbClr val="000000"/>
                          </a:solidFill>
                          <a:effectLst/>
                          <a:latin typeface="Calibri" panose="020F0502020204030204" pitchFamily="34" charset="0"/>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1969663"/>
                  </a:ext>
                </a:extLst>
              </a:tr>
              <a:tr h="182880">
                <a:tc>
                  <a:txBody>
                    <a:bodyPr/>
                    <a:lstStyle/>
                    <a:p>
                      <a:pPr algn="l" fontAlgn="b"/>
                      <a:r>
                        <a:rPr lang="fr-FR" sz="1600" b="0" i="0" u="none" strike="noStrike" dirty="0">
                          <a:solidFill>
                            <a:srgbClr val="000000"/>
                          </a:solidFill>
                          <a:effectLst/>
                          <a:latin typeface="Calibri" panose="020F0502020204030204" pitchFamily="34" charset="0"/>
                        </a:rPr>
                        <a:t>Bassin de Pompey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dirty="0">
                          <a:solidFill>
                            <a:srgbClr val="000000"/>
                          </a:solidFill>
                          <a:effectLst/>
                          <a:latin typeface="Calibri" panose="020F0502020204030204" pitchFamily="34" charset="0"/>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9372891"/>
                  </a:ext>
                </a:extLst>
              </a:tr>
              <a:tr h="182880">
                <a:tc>
                  <a:txBody>
                    <a:bodyPr/>
                    <a:lstStyle/>
                    <a:p>
                      <a:pPr algn="l" fontAlgn="b"/>
                      <a:r>
                        <a:rPr lang="fr-FR" sz="1600" b="0" i="0" u="none" strike="noStrike" dirty="0">
                          <a:solidFill>
                            <a:srgbClr val="000000"/>
                          </a:solidFill>
                          <a:effectLst/>
                          <a:latin typeface="Calibri" panose="020F0502020204030204" pitchFamily="34" charset="0"/>
                        </a:rPr>
                        <a:t>Moselle et </a:t>
                      </a:r>
                      <a:r>
                        <a:rPr lang="fr-FR" sz="1600" b="0" i="0" u="none" strike="noStrike" dirty="0" err="1">
                          <a:solidFill>
                            <a:srgbClr val="000000"/>
                          </a:solidFill>
                          <a:effectLst/>
                          <a:latin typeface="Calibri" panose="020F0502020204030204" pitchFamily="34" charset="0"/>
                        </a:rPr>
                        <a:t>Madon</a:t>
                      </a:r>
                      <a:endParaRPr lang="fr-FR" sz="16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dirty="0">
                          <a:solidFill>
                            <a:srgbClr val="000000"/>
                          </a:solidFill>
                          <a:effectLst/>
                          <a:latin typeface="Calibri" panose="020F0502020204030204" pitchFamily="34" charset="0"/>
                        </a:rPr>
                        <a:t>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642125"/>
                  </a:ext>
                </a:extLst>
              </a:tr>
              <a:tr h="182880">
                <a:tc>
                  <a:txBody>
                    <a:bodyPr/>
                    <a:lstStyle/>
                    <a:p>
                      <a:pPr algn="l" fontAlgn="b"/>
                      <a:r>
                        <a:rPr lang="fr-FR" sz="1600" b="0" i="0" u="none" strike="noStrike" dirty="0">
                          <a:solidFill>
                            <a:srgbClr val="000000"/>
                          </a:solidFill>
                          <a:effectLst/>
                          <a:latin typeface="Calibri" panose="020F0502020204030204" pitchFamily="34" charset="0"/>
                        </a:rPr>
                        <a:t>Pays du Sel et du </a:t>
                      </a:r>
                      <a:r>
                        <a:rPr lang="fr-FR" sz="1600" b="0" i="0" u="none" strike="noStrike" dirty="0" err="1">
                          <a:solidFill>
                            <a:srgbClr val="000000"/>
                          </a:solidFill>
                          <a:effectLst/>
                          <a:latin typeface="Calibri" panose="020F0502020204030204" pitchFamily="34" charset="0"/>
                        </a:rPr>
                        <a:t>Vermois</a:t>
                      </a:r>
                      <a:endParaRPr lang="fr-FR" sz="16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dirty="0">
                          <a:solidFill>
                            <a:srgbClr val="000000"/>
                          </a:solidFill>
                          <a:effectLst/>
                          <a:latin typeface="Calibri" panose="020F0502020204030204" pitchFamily="34" charset="0"/>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6714441"/>
                  </a:ext>
                </a:extLst>
              </a:tr>
              <a:tr h="182880">
                <a:tc>
                  <a:txBody>
                    <a:bodyPr/>
                    <a:lstStyle/>
                    <a:p>
                      <a:pPr algn="l" fontAlgn="b"/>
                      <a:r>
                        <a:rPr lang="fr-FR" sz="1600" b="0" i="0" u="none" strike="noStrike" dirty="0">
                          <a:solidFill>
                            <a:srgbClr val="000000"/>
                          </a:solidFill>
                          <a:effectLst/>
                          <a:latin typeface="Calibri" panose="020F0502020204030204" pitchFamily="34" charset="0"/>
                        </a:rPr>
                        <a:t>Terres Touloises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dirty="0">
                          <a:solidFill>
                            <a:srgbClr val="000000"/>
                          </a:solidFill>
                          <a:effectLst/>
                          <a:latin typeface="Calibri" panose="020F0502020204030204" pitchFamily="34" charset="0"/>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6700221"/>
                  </a:ext>
                </a:extLst>
              </a:tr>
              <a:tr h="182880">
                <a:tc>
                  <a:txBody>
                    <a:bodyPr/>
                    <a:lstStyle/>
                    <a:p>
                      <a:pPr algn="l" fontAlgn="b"/>
                      <a:r>
                        <a:rPr lang="fr-FR" sz="1600" b="0" i="0" u="none" strike="noStrike" dirty="0">
                          <a:solidFill>
                            <a:srgbClr val="000000"/>
                          </a:solidFill>
                          <a:effectLst/>
                          <a:latin typeface="Calibri" panose="020F0502020204030204" pitchFamily="34" charset="0"/>
                        </a:rPr>
                        <a:t>Seille et Grand Couronné</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dirty="0">
                          <a:solidFill>
                            <a:srgbClr val="000000"/>
                          </a:solidFill>
                          <a:effectLst/>
                          <a:latin typeface="Calibri" panose="020F0502020204030204" pitchFamily="34" charset="0"/>
                        </a:rPr>
                        <a:t>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7860698"/>
                  </a:ext>
                </a:extLst>
              </a:tr>
              <a:tr h="182880">
                <a:tc>
                  <a:txBody>
                    <a:bodyPr/>
                    <a:lstStyle/>
                    <a:p>
                      <a:pPr algn="l" fontAlgn="b"/>
                      <a:r>
                        <a:rPr lang="fr-FR" sz="16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dirty="0">
                          <a:solidFill>
                            <a:srgbClr val="000000"/>
                          </a:solidFill>
                          <a:effectLst/>
                          <a:latin typeface="Calibri" panose="020F0502020204030204" pitchFamily="34" charset="0"/>
                        </a:rPr>
                        <a:t>106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4018248"/>
                  </a:ext>
                </a:extLst>
              </a:tr>
            </a:tbl>
          </a:graphicData>
        </a:graphic>
      </p:graphicFrame>
      <p:graphicFrame>
        <p:nvGraphicFramePr>
          <p:cNvPr id="9" name="Tableau 8"/>
          <p:cNvGraphicFramePr>
            <a:graphicFrameLocks noGrp="1"/>
          </p:cNvGraphicFramePr>
          <p:nvPr>
            <p:extLst/>
          </p:nvPr>
        </p:nvGraphicFramePr>
        <p:xfrm>
          <a:off x="0" y="3248376"/>
          <a:ext cx="6273800" cy="731520"/>
        </p:xfrm>
        <a:graphic>
          <a:graphicData uri="http://schemas.openxmlformats.org/drawingml/2006/table">
            <a:tbl>
              <a:tblPr>
                <a:tableStyleId>{5940675A-B579-460E-94D1-54222C63F5DA}</a:tableStyleId>
              </a:tblPr>
              <a:tblGrid>
                <a:gridCol w="1625600">
                  <a:extLst>
                    <a:ext uri="{9D8B030D-6E8A-4147-A177-3AD203B41FA5}">
                      <a16:colId xmlns:a16="http://schemas.microsoft.com/office/drawing/2014/main" val="3578255761"/>
                    </a:ext>
                  </a:extLst>
                </a:gridCol>
                <a:gridCol w="711200">
                  <a:extLst>
                    <a:ext uri="{9D8B030D-6E8A-4147-A177-3AD203B41FA5}">
                      <a16:colId xmlns:a16="http://schemas.microsoft.com/office/drawing/2014/main" val="543154042"/>
                    </a:ext>
                  </a:extLst>
                </a:gridCol>
                <a:gridCol w="787400">
                  <a:extLst>
                    <a:ext uri="{9D8B030D-6E8A-4147-A177-3AD203B41FA5}">
                      <a16:colId xmlns:a16="http://schemas.microsoft.com/office/drawing/2014/main" val="4255353366"/>
                    </a:ext>
                  </a:extLst>
                </a:gridCol>
                <a:gridCol w="787400">
                  <a:extLst>
                    <a:ext uri="{9D8B030D-6E8A-4147-A177-3AD203B41FA5}">
                      <a16:colId xmlns:a16="http://schemas.microsoft.com/office/drawing/2014/main" val="3382337271"/>
                    </a:ext>
                  </a:extLst>
                </a:gridCol>
                <a:gridCol w="787400">
                  <a:extLst>
                    <a:ext uri="{9D8B030D-6E8A-4147-A177-3AD203B41FA5}">
                      <a16:colId xmlns:a16="http://schemas.microsoft.com/office/drawing/2014/main" val="2682444160"/>
                    </a:ext>
                  </a:extLst>
                </a:gridCol>
                <a:gridCol w="787400">
                  <a:extLst>
                    <a:ext uri="{9D8B030D-6E8A-4147-A177-3AD203B41FA5}">
                      <a16:colId xmlns:a16="http://schemas.microsoft.com/office/drawing/2014/main" val="2630505368"/>
                    </a:ext>
                  </a:extLst>
                </a:gridCol>
                <a:gridCol w="787400">
                  <a:extLst>
                    <a:ext uri="{9D8B030D-6E8A-4147-A177-3AD203B41FA5}">
                      <a16:colId xmlns:a16="http://schemas.microsoft.com/office/drawing/2014/main" val="840192523"/>
                    </a:ext>
                  </a:extLst>
                </a:gridCol>
              </a:tblGrid>
              <a:tr h="182880">
                <a:tc>
                  <a:txBody>
                    <a:bodyPr/>
                    <a:lstStyle/>
                    <a:p>
                      <a:pPr algn="l" fontAlgn="b"/>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fr-FR" sz="1100" u="none" strike="noStrike">
                          <a:effectLst/>
                        </a:rPr>
                        <a:t>Toutes</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fr-FR" sz="1100" u="none" strike="noStrike">
                          <a:effectLst/>
                        </a:rPr>
                        <a:t>&gt;1 sal</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fr-FR" sz="1100" u="none" strike="noStrike">
                          <a:effectLst/>
                        </a:rPr>
                        <a:t>&gt;3 sal</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fr-FR" sz="1100" u="none" strike="noStrike">
                          <a:effectLst/>
                        </a:rPr>
                        <a:t>&gt;5 sal</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fr-FR" sz="1100" u="none" strike="noStrike">
                          <a:effectLst/>
                        </a:rPr>
                        <a:t>&gt;6 sal</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fr-FR" sz="1100" u="none" strike="noStrike">
                          <a:effectLst/>
                        </a:rPr>
                        <a:t>&gt;10 sal</a:t>
                      </a:r>
                      <a:endParaRPr lang="fr-F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36998015"/>
                  </a:ext>
                </a:extLst>
              </a:tr>
              <a:tr h="182880">
                <a:tc>
                  <a:txBody>
                    <a:bodyPr/>
                    <a:lstStyle/>
                    <a:p>
                      <a:pPr algn="l" fontAlgn="b"/>
                      <a:r>
                        <a:rPr lang="fr-FR" sz="1100" u="none" strike="noStrike">
                          <a:effectLst/>
                        </a:rPr>
                        <a:t>Métropole du Grand Nancy</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dirty="0">
                          <a:effectLst/>
                        </a:rPr>
                        <a:t>4077</a:t>
                      </a:r>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dirty="0">
                          <a:effectLst/>
                        </a:rPr>
                        <a:t>2388</a:t>
                      </a:r>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1679</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1287</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1083</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762</a:t>
                      </a:r>
                      <a:endParaRPr lang="fr-F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42687246"/>
                  </a:ext>
                </a:extLst>
              </a:tr>
              <a:tr h="182880">
                <a:tc>
                  <a:txBody>
                    <a:bodyPr/>
                    <a:lstStyle/>
                    <a:p>
                      <a:pPr algn="l" fontAlgn="b"/>
                      <a:r>
                        <a:rPr lang="fr-FR" sz="1100" u="none" strike="noStrike">
                          <a:effectLst/>
                        </a:rPr>
                        <a:t>Périphérie (86 communes)</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dirty="0">
                          <a:effectLst/>
                        </a:rPr>
                        <a:t>2011</a:t>
                      </a:r>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1211</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817</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597</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513</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353</a:t>
                      </a:r>
                      <a:endParaRPr lang="fr-F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76956701"/>
                  </a:ext>
                </a:extLst>
              </a:tr>
              <a:tr h="182880">
                <a:tc>
                  <a:txBody>
                    <a:bodyPr/>
                    <a:lstStyle/>
                    <a:p>
                      <a:pPr algn="l" fontAlgn="b"/>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6088</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3599</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2496</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1884</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1596</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dirty="0">
                          <a:effectLst/>
                        </a:rPr>
                        <a:t>1115</a:t>
                      </a:r>
                      <a:endParaRPr lang="fr-F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57113094"/>
                  </a:ext>
                </a:extLst>
              </a:tr>
            </a:tbl>
          </a:graphicData>
        </a:graphic>
      </p:graphicFrame>
    </p:spTree>
    <p:extLst>
      <p:ext uri="{BB962C8B-B14F-4D97-AF65-F5344CB8AC3E}">
        <p14:creationId xmlns:p14="http://schemas.microsoft.com/office/powerpoint/2010/main" val="1608292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2"/>
          <a:stretch>
            <a:fillRect/>
          </a:stretch>
        </p:blipFill>
        <p:spPr>
          <a:xfrm>
            <a:off x="17748" y="0"/>
            <a:ext cx="12192000" cy="927909"/>
          </a:xfrm>
          <a:prstGeom prst="rect">
            <a:avLst/>
          </a:prstGeom>
        </p:spPr>
      </p:pic>
      <p:grpSp>
        <p:nvGrpSpPr>
          <p:cNvPr id="10" name="Groupe 9"/>
          <p:cNvGrpSpPr/>
          <p:nvPr/>
        </p:nvGrpSpPr>
        <p:grpSpPr>
          <a:xfrm>
            <a:off x="-1820333" y="6226200"/>
            <a:ext cx="14030081" cy="817589"/>
            <a:chOff x="-17749" y="6078514"/>
            <a:chExt cx="12209748" cy="817589"/>
          </a:xfrm>
        </p:grpSpPr>
        <p:pic>
          <p:nvPicPr>
            <p:cNvPr id="11" name="Image 10"/>
            <p:cNvPicPr>
              <a:picLocks noChangeAspect="1"/>
            </p:cNvPicPr>
            <p:nvPr/>
          </p:nvPicPr>
          <p:blipFill>
            <a:blip r:embed="rId2"/>
            <a:stretch>
              <a:fillRect/>
            </a:stretch>
          </p:blipFill>
          <p:spPr>
            <a:xfrm>
              <a:off x="-17749" y="6078514"/>
              <a:ext cx="12209748" cy="804114"/>
            </a:xfrm>
            <a:prstGeom prst="rect">
              <a:avLst/>
            </a:prstGeom>
          </p:spPr>
        </p:pic>
        <p:pic>
          <p:nvPicPr>
            <p:cNvPr id="12" name="Picture 2" descr="D:\3 - Administration\TEPP 2020\logo TEPP\ROUG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 y="6078514"/>
              <a:ext cx="827325" cy="817589"/>
            </a:xfrm>
            <a:prstGeom prst="rect">
              <a:avLst/>
            </a:prstGeom>
            <a:noFill/>
          </p:spPr>
        </p:pic>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336" y="6209364"/>
              <a:ext cx="591592" cy="591592"/>
            </a:xfrm>
            <a:prstGeom prst="rect">
              <a:avLst/>
            </a:prstGeom>
          </p:spPr>
        </p:pic>
      </p:grpSp>
      <p:sp>
        <p:nvSpPr>
          <p:cNvPr id="2" name="Espace réservé du numéro de diapositive 1"/>
          <p:cNvSpPr>
            <a:spLocks noGrp="1"/>
          </p:cNvSpPr>
          <p:nvPr>
            <p:ph type="sldNum" sz="quarter" idx="12"/>
          </p:nvPr>
        </p:nvSpPr>
        <p:spPr/>
        <p:txBody>
          <a:bodyPr/>
          <a:lstStyle/>
          <a:p>
            <a:fld id="{C3370052-E332-40C3-94EC-6028112DE79A}" type="slidenum">
              <a:rPr lang="fr-FR" smtClean="0"/>
              <a:t>25</a:t>
            </a:fld>
            <a:endParaRPr lang="fr-FR"/>
          </a:p>
        </p:txBody>
      </p:sp>
      <p:sp>
        <p:nvSpPr>
          <p:cNvPr id="16" name="ZoneTexte 15"/>
          <p:cNvSpPr txBox="1"/>
          <p:nvPr/>
        </p:nvSpPr>
        <p:spPr>
          <a:xfrm>
            <a:off x="1745146" y="330383"/>
            <a:ext cx="8420779" cy="400110"/>
          </a:xfrm>
          <a:prstGeom prst="rect">
            <a:avLst/>
          </a:prstGeom>
          <a:noFill/>
        </p:spPr>
        <p:txBody>
          <a:bodyPr wrap="square" rtlCol="0">
            <a:spAutoFit/>
          </a:bodyPr>
          <a:lstStyle/>
          <a:p>
            <a:pPr algn="ctr"/>
            <a:r>
              <a:rPr lang="fr-FR" sz="2000" b="1" dirty="0" smtClean="0"/>
              <a:t>Caractéristiques des entités testées</a:t>
            </a:r>
            <a:endParaRPr lang="fr-FR" sz="2000" b="1" dirty="0"/>
          </a:p>
        </p:txBody>
      </p:sp>
      <p:graphicFrame>
        <p:nvGraphicFramePr>
          <p:cNvPr id="3" name="Tableau 2"/>
          <p:cNvGraphicFramePr>
            <a:graphicFrameLocks noGrp="1"/>
          </p:cNvGraphicFramePr>
          <p:nvPr>
            <p:extLst/>
          </p:nvPr>
        </p:nvGraphicFramePr>
        <p:xfrm>
          <a:off x="767219" y="994981"/>
          <a:ext cx="10520568" cy="5869242"/>
        </p:xfrm>
        <a:graphic>
          <a:graphicData uri="http://schemas.openxmlformats.org/drawingml/2006/table">
            <a:tbl>
              <a:tblPr/>
              <a:tblGrid>
                <a:gridCol w="2881274">
                  <a:extLst>
                    <a:ext uri="{9D8B030D-6E8A-4147-A177-3AD203B41FA5}">
                      <a16:colId xmlns:a16="http://schemas.microsoft.com/office/drawing/2014/main" val="461923792"/>
                    </a:ext>
                  </a:extLst>
                </a:gridCol>
                <a:gridCol w="1263975">
                  <a:extLst>
                    <a:ext uri="{9D8B030D-6E8A-4147-A177-3AD203B41FA5}">
                      <a16:colId xmlns:a16="http://schemas.microsoft.com/office/drawing/2014/main" val="1050495492"/>
                    </a:ext>
                  </a:extLst>
                </a:gridCol>
                <a:gridCol w="80564">
                  <a:extLst>
                    <a:ext uri="{9D8B030D-6E8A-4147-A177-3AD203B41FA5}">
                      <a16:colId xmlns:a16="http://schemas.microsoft.com/office/drawing/2014/main" val="2930268660"/>
                    </a:ext>
                  </a:extLst>
                </a:gridCol>
                <a:gridCol w="1263975">
                  <a:extLst>
                    <a:ext uri="{9D8B030D-6E8A-4147-A177-3AD203B41FA5}">
                      <a16:colId xmlns:a16="http://schemas.microsoft.com/office/drawing/2014/main" val="3628677779"/>
                    </a:ext>
                  </a:extLst>
                </a:gridCol>
                <a:gridCol w="1263975">
                  <a:extLst>
                    <a:ext uri="{9D8B030D-6E8A-4147-A177-3AD203B41FA5}">
                      <a16:colId xmlns:a16="http://schemas.microsoft.com/office/drawing/2014/main" val="2887102788"/>
                    </a:ext>
                  </a:extLst>
                </a:gridCol>
                <a:gridCol w="1263975">
                  <a:extLst>
                    <a:ext uri="{9D8B030D-6E8A-4147-A177-3AD203B41FA5}">
                      <a16:colId xmlns:a16="http://schemas.microsoft.com/office/drawing/2014/main" val="1720735352"/>
                    </a:ext>
                  </a:extLst>
                </a:gridCol>
                <a:gridCol w="1261872">
                  <a:extLst>
                    <a:ext uri="{9D8B030D-6E8A-4147-A177-3AD203B41FA5}">
                      <a16:colId xmlns:a16="http://schemas.microsoft.com/office/drawing/2014/main" val="3485076311"/>
                    </a:ext>
                  </a:extLst>
                </a:gridCol>
                <a:gridCol w="1240958">
                  <a:extLst>
                    <a:ext uri="{9D8B030D-6E8A-4147-A177-3AD203B41FA5}">
                      <a16:colId xmlns:a16="http://schemas.microsoft.com/office/drawing/2014/main" val="1939224844"/>
                    </a:ext>
                  </a:extLst>
                </a:gridCol>
              </a:tblGrid>
              <a:tr h="155072">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fr-FR"/>
                    </a:p>
                  </a:txBody>
                  <a:tcPr/>
                </a:tc>
                <a:tc>
                  <a:txBody>
                    <a:bodyPr/>
                    <a:lstStyle/>
                    <a:p>
                      <a:pPr algn="ct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65205699"/>
                  </a:ext>
                </a:extLst>
              </a:tr>
              <a:tr h="155072">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Moyenne/%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 </a:t>
                      </a:r>
                      <a:r>
                        <a:rPr lang="fr-FR" sz="1600" dirty="0" err="1">
                          <a:effectLst/>
                          <a:latin typeface="Calibri" panose="020F0502020204030204" pitchFamily="34" charset="0"/>
                          <a:ea typeface="Calibri" panose="020F0502020204030204" pitchFamily="34" charset="0"/>
                          <a:cs typeface="Calibri" panose="020F0502020204030204" pitchFamily="34" charset="0"/>
                        </a:rPr>
                        <a:t>Rep</a:t>
                      </a:r>
                      <a:r>
                        <a:rPr lang="fr-FR" sz="1600" dirty="0">
                          <a:effectLst/>
                          <a:latin typeface="Calibri" panose="020F0502020204030204" pitchFamily="34" charset="0"/>
                          <a:ea typeface="Calibri" panose="020F0502020204030204" pitchFamily="34" charset="0"/>
                          <a:cs typeface="Calibri" panose="020F0502020204030204" pitchFamily="34" charset="0"/>
                        </a:rPr>
                        <a: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Rep. Pos.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femme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magh.</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QPV</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5075258"/>
                  </a:ext>
                </a:extLst>
              </a:tr>
              <a:tr h="155072">
                <a:tc>
                  <a:txBody>
                    <a:bodyPr/>
                    <a:lstStyle/>
                    <a:p>
                      <a:pPr>
                        <a:lnSpc>
                          <a:spcPct val="115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fr-FR"/>
                    </a:p>
                  </a:txBody>
                  <a:tcPr/>
                </a:tc>
                <a:tc>
                  <a:txBody>
                    <a:bodyPr/>
                    <a:lstStyle/>
                    <a:p>
                      <a:pPr algn="ct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78159619"/>
                  </a:ext>
                </a:extLst>
              </a:tr>
              <a:tr h="155072">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Réponse au courriel</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a:noFill/>
                    </a:lnB>
                  </a:tcPr>
                </a:tc>
                <a:tc gridSpan="2">
                  <a:txBody>
                    <a:bodyPr/>
                    <a:lstStyle/>
                    <a:p>
                      <a:pPr algn="ctr">
                        <a:lnSpc>
                          <a:spcPct val="107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4</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hMerge="1">
                  <a:txBody>
                    <a:bodyPr/>
                    <a:lstStyle/>
                    <a:p>
                      <a:endParaRPr lang="fr-FR"/>
                    </a:p>
                  </a:txBody>
                  <a:tcPr/>
                </a:tc>
                <a:tc>
                  <a:txBody>
                    <a:bodyPr/>
                    <a:lstStyle/>
                    <a:p>
                      <a:pPr algn="ctr">
                        <a:lnSpc>
                          <a:spcPct val="107000"/>
                        </a:lnSpc>
                        <a:spcAft>
                          <a:spcPts val="0"/>
                        </a:spcAft>
                      </a:pPr>
                      <a:r>
                        <a:rPr lang="fr-FR" sz="1600" dirty="0">
                          <a:effectLst/>
                          <a:latin typeface="Calibri" panose="020F0502020204030204" pitchFamily="34" charset="0"/>
                          <a:ea typeface="Times New Roman" panose="02020603050405020304" pitchFamily="18" charset="0"/>
                          <a:cs typeface="Calibri" panose="020F0502020204030204" pitchFamily="34"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07000"/>
                        </a:lnSpc>
                        <a:spcAft>
                          <a:spcPts val="0"/>
                        </a:spcAft>
                      </a:pPr>
                      <a:r>
                        <a:rPr lang="fr-FR" sz="1600">
                          <a:effectLst/>
                          <a:latin typeface="Calibri" panose="020F0502020204030204" pitchFamily="34" charset="0"/>
                          <a:ea typeface="Times New Roman" panose="02020603050405020304" pitchFamily="18" charset="0"/>
                          <a:cs typeface="Calibri" panose="020F0502020204030204" pitchFamily="34" charset="0"/>
                        </a:rPr>
                        <a:t> </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07000"/>
                        </a:lnSpc>
                        <a:spcAft>
                          <a:spcPts val="0"/>
                        </a:spcAft>
                      </a:pPr>
                      <a:r>
                        <a:rPr lang="fr-FR" sz="1600">
                          <a:effectLst/>
                          <a:latin typeface="Calibri" panose="020F0502020204030204" pitchFamily="34" charset="0"/>
                          <a:ea typeface="Times New Roman" panose="02020603050405020304" pitchFamily="18" charset="0"/>
                          <a:cs typeface="Calibri" panose="020F0502020204030204" pitchFamily="34" charset="0"/>
                        </a:rPr>
                        <a:t> </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extLst>
                  <a:ext uri="{0D108BD9-81ED-4DB2-BD59-A6C34878D82A}">
                    <a16:rowId xmlns:a16="http://schemas.microsoft.com/office/drawing/2014/main" val="3039367327"/>
                  </a:ext>
                </a:extLst>
              </a:tr>
              <a:tr h="155072">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Chiffre d’affaires (en milliers d’euros)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a:noFill/>
                    </a:lnB>
                  </a:tcPr>
                </a:tc>
                <a:tc gridSpan="2">
                  <a:txBody>
                    <a:bodyPr/>
                    <a:lstStyle/>
                    <a:p>
                      <a:pPr algn="ctr">
                        <a:lnSpc>
                          <a:spcPct val="107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4213</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hMerge="1">
                  <a:txBody>
                    <a:bodyPr/>
                    <a:lstStyle/>
                    <a:p>
                      <a:endParaRPr lang="fr-FR"/>
                    </a:p>
                  </a:txBody>
                  <a:tcPr/>
                </a:tc>
                <a:tc>
                  <a:txBody>
                    <a:bodyPr/>
                    <a:lstStyle/>
                    <a:p>
                      <a:pPr algn="ctr">
                        <a:lnSpc>
                          <a:spcPct val="107000"/>
                        </a:lnSpc>
                        <a:spcAft>
                          <a:spcPts val="0"/>
                        </a:spcAft>
                      </a:pPr>
                      <a:r>
                        <a:rPr lang="fr-FR" sz="1600" dirty="0">
                          <a:effectLst/>
                          <a:latin typeface="Calibri" panose="020F0502020204030204" pitchFamily="34" charset="0"/>
                          <a:ea typeface="Times New Roman" panose="02020603050405020304" pitchFamily="18" charset="0"/>
                          <a:cs typeface="Calibri" panose="020F0502020204030204" pitchFamily="34"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07000"/>
                        </a:lnSpc>
                        <a:spcAft>
                          <a:spcPts val="0"/>
                        </a:spcAft>
                      </a:pPr>
                      <a:r>
                        <a:rPr lang="fr-FR" sz="1600">
                          <a:effectLst/>
                          <a:latin typeface="Calibri" panose="020F0502020204030204" pitchFamily="34" charset="0"/>
                          <a:ea typeface="Times New Roman" panose="02020603050405020304" pitchFamily="18" charset="0"/>
                          <a:cs typeface="Calibri" panose="020F0502020204030204" pitchFamily="34" charset="0"/>
                        </a:rPr>
                        <a:t> </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07000"/>
                        </a:lnSpc>
                        <a:spcAft>
                          <a:spcPts val="0"/>
                        </a:spcAft>
                      </a:pPr>
                      <a:r>
                        <a:rPr lang="fr-FR" sz="1600">
                          <a:effectLst/>
                          <a:latin typeface="Calibri" panose="020F0502020204030204" pitchFamily="34" charset="0"/>
                          <a:ea typeface="Times New Roman" panose="02020603050405020304" pitchFamily="18" charset="0"/>
                          <a:cs typeface="Calibri" panose="020F0502020204030204" pitchFamily="34" charset="0"/>
                        </a:rPr>
                        <a:t> </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extLst>
                  <a:ext uri="{0D108BD9-81ED-4DB2-BD59-A6C34878D82A}">
                    <a16:rowId xmlns:a16="http://schemas.microsoft.com/office/drawing/2014/main" val="247317680"/>
                  </a:ext>
                </a:extLst>
              </a:tr>
              <a:tr h="155072">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a:noFill/>
                    </a:lnB>
                  </a:tcPr>
                </a:tc>
                <a:tc gridSpan="2">
                  <a:txBody>
                    <a:bodyPr/>
                    <a:lstStyle/>
                    <a:p>
                      <a:pPr algn="ctr">
                        <a:lnSpc>
                          <a:spcPct val="107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[34847]</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hMerge="1">
                  <a:txBody>
                    <a:bodyPr/>
                    <a:lstStyle/>
                    <a:p>
                      <a:endParaRPr lang="fr-FR"/>
                    </a:p>
                  </a:txBody>
                  <a:tcPr/>
                </a:tc>
                <a:tc>
                  <a:txBody>
                    <a:bodyPr/>
                    <a:lstStyle/>
                    <a:p>
                      <a:pPr algn="ctr">
                        <a:lnSpc>
                          <a:spcPct val="107000"/>
                        </a:lnSpc>
                        <a:spcAft>
                          <a:spcPts val="0"/>
                        </a:spcAft>
                      </a:pPr>
                      <a:r>
                        <a:rPr lang="fr-FR" sz="1600" dirty="0">
                          <a:effectLst/>
                          <a:latin typeface="Calibri" panose="020F0502020204030204" pitchFamily="34" charset="0"/>
                          <a:ea typeface="Times New Roman" panose="02020603050405020304" pitchFamily="18" charset="0"/>
                          <a:cs typeface="Calibri" panose="020F0502020204030204" pitchFamily="34"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07000"/>
                        </a:lnSpc>
                        <a:spcAft>
                          <a:spcPts val="0"/>
                        </a:spcAft>
                      </a:pPr>
                      <a:r>
                        <a:rPr lang="fr-FR" sz="1600">
                          <a:effectLst/>
                          <a:latin typeface="Calibri" panose="020F0502020204030204" pitchFamily="34" charset="0"/>
                          <a:ea typeface="Times New Roman" panose="02020603050405020304" pitchFamily="18" charset="0"/>
                          <a:cs typeface="Calibri" panose="020F0502020204030204" pitchFamily="34" charset="0"/>
                        </a:rPr>
                        <a:t> </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07000"/>
                        </a:lnSpc>
                        <a:spcAft>
                          <a:spcPts val="0"/>
                        </a:spcAft>
                      </a:pPr>
                      <a:r>
                        <a:rPr lang="fr-FR" sz="1600">
                          <a:effectLst/>
                          <a:latin typeface="Calibri" panose="020F0502020204030204" pitchFamily="34" charset="0"/>
                          <a:ea typeface="Times New Roman" panose="02020603050405020304" pitchFamily="18" charset="0"/>
                          <a:cs typeface="Calibri" panose="020F0502020204030204" pitchFamily="34" charset="0"/>
                        </a:rPr>
                        <a:t> </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extLst>
                  <a:ext uri="{0D108BD9-81ED-4DB2-BD59-A6C34878D82A}">
                    <a16:rowId xmlns:a16="http://schemas.microsoft.com/office/drawing/2014/main" val="2649530175"/>
                  </a:ext>
                </a:extLst>
              </a:tr>
              <a:tr h="155072">
                <a:tc>
                  <a:txBody>
                    <a:bodyPr/>
                    <a:lstStyle/>
                    <a:p>
                      <a:pPr>
                        <a:lnSpc>
                          <a:spcPct val="115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a:noFill/>
                    </a:lnB>
                  </a:tcPr>
                </a:tc>
                <a:tc gridSpan="2">
                  <a:txBody>
                    <a:bodyPr/>
                    <a:lstStyle/>
                    <a:p>
                      <a:pPr algn="ctr">
                        <a:lnSpc>
                          <a:spcPct val="107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hMerge="1">
                  <a:txBody>
                    <a:bodyPr/>
                    <a:lstStyle/>
                    <a:p>
                      <a:endParaRPr lang="fr-FR"/>
                    </a:p>
                  </a:txBody>
                  <a:tcPr/>
                </a:tc>
                <a:tc>
                  <a:txBody>
                    <a:bodyPr/>
                    <a:lstStyle/>
                    <a:p>
                      <a:pPr algn="ctr">
                        <a:lnSpc>
                          <a:spcPct val="107000"/>
                        </a:lnSpc>
                        <a:spcAft>
                          <a:spcPts val="0"/>
                        </a:spcAft>
                      </a:pPr>
                      <a:r>
                        <a:rPr lang="fr-FR" sz="1600" dirty="0">
                          <a:effectLst/>
                          <a:latin typeface="Calibri" panose="020F0502020204030204" pitchFamily="34" charset="0"/>
                          <a:ea typeface="Times New Roman" panose="02020603050405020304" pitchFamily="18" charset="0"/>
                          <a:cs typeface="Calibri" panose="020F0502020204030204" pitchFamily="34"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07000"/>
                        </a:lnSpc>
                        <a:spcAft>
                          <a:spcPts val="0"/>
                        </a:spcAft>
                      </a:pPr>
                      <a:r>
                        <a:rPr lang="fr-FR" sz="1600">
                          <a:effectLst/>
                          <a:latin typeface="Calibri" panose="020F0502020204030204" pitchFamily="34" charset="0"/>
                          <a:ea typeface="Times New Roman" panose="02020603050405020304" pitchFamily="18" charset="0"/>
                          <a:cs typeface="Calibri" panose="020F0502020204030204" pitchFamily="34" charset="0"/>
                        </a:rPr>
                        <a:t> </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07000"/>
                        </a:lnSpc>
                        <a:spcAft>
                          <a:spcPts val="0"/>
                        </a:spcAft>
                      </a:pPr>
                      <a:r>
                        <a:rPr lang="fr-FR" sz="1600">
                          <a:effectLst/>
                          <a:latin typeface="Calibri" panose="020F0502020204030204" pitchFamily="34" charset="0"/>
                          <a:ea typeface="Times New Roman" panose="02020603050405020304" pitchFamily="18" charset="0"/>
                          <a:cs typeface="Calibri" panose="020F0502020204030204" pitchFamily="34" charset="0"/>
                        </a:rPr>
                        <a:t> </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extLst>
                  <a:ext uri="{0D108BD9-81ED-4DB2-BD59-A6C34878D82A}">
                    <a16:rowId xmlns:a16="http://schemas.microsoft.com/office/drawing/2014/main" val="1897979633"/>
                  </a:ext>
                </a:extLst>
              </a:tr>
              <a:tr h="155072">
                <a:tc>
                  <a:txBody>
                    <a:bodyPr/>
                    <a:lstStyle/>
                    <a:p>
                      <a:pPr>
                        <a:lnSpc>
                          <a:spcPct val="115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Forme juridique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a:noFill/>
                    </a:lnB>
                  </a:tcPr>
                </a:tc>
                <a:tc gridSpan="2">
                  <a:txBody>
                    <a:bodyPr/>
                    <a:lstStyle/>
                    <a:p>
                      <a:pPr algn="ctr">
                        <a:lnSpc>
                          <a:spcPct val="107000"/>
                        </a:lnSpc>
                        <a:spcAft>
                          <a:spcPts val="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hMerge="1">
                  <a:txBody>
                    <a:bodyPr/>
                    <a:lstStyle/>
                    <a:p>
                      <a:endParaRPr lang="fr-FR"/>
                    </a:p>
                  </a:txBody>
                  <a:tcPr/>
                </a:tc>
                <a:tc>
                  <a:txBody>
                    <a:bodyPr/>
                    <a:lstStyle/>
                    <a:p>
                      <a:pPr algn="ctr">
                        <a:lnSpc>
                          <a:spcPct val="107000"/>
                        </a:lnSpc>
                        <a:spcAft>
                          <a:spcPts val="0"/>
                        </a:spcAft>
                      </a:pPr>
                      <a:r>
                        <a:rPr lang="fr-FR" sz="1600" dirty="0">
                          <a:effectLst/>
                          <a:latin typeface="Calibri" panose="020F0502020204030204" pitchFamily="34" charset="0"/>
                          <a:ea typeface="Times New Roman" panose="02020603050405020304" pitchFamily="18" charset="0"/>
                          <a:cs typeface="Calibri" panose="020F0502020204030204" pitchFamily="34"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07000"/>
                        </a:lnSpc>
                        <a:spcAft>
                          <a:spcPts val="0"/>
                        </a:spcAft>
                      </a:pPr>
                      <a:r>
                        <a:rPr lang="fr-FR" sz="1600">
                          <a:effectLst/>
                          <a:latin typeface="Calibri" panose="020F0502020204030204" pitchFamily="34" charset="0"/>
                          <a:ea typeface="Times New Roman" panose="02020603050405020304" pitchFamily="18" charset="0"/>
                          <a:cs typeface="Calibri" panose="020F0502020204030204" pitchFamily="34" charset="0"/>
                        </a:rPr>
                        <a:t> </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07000"/>
                        </a:lnSpc>
                        <a:spcAft>
                          <a:spcPts val="0"/>
                        </a:spcAft>
                      </a:pPr>
                      <a:r>
                        <a:rPr lang="fr-FR" sz="1600">
                          <a:effectLst/>
                          <a:latin typeface="Calibri" panose="020F0502020204030204" pitchFamily="34" charset="0"/>
                          <a:ea typeface="Times New Roman" panose="02020603050405020304" pitchFamily="18" charset="0"/>
                          <a:cs typeface="Calibri" panose="020F0502020204030204" pitchFamily="34" charset="0"/>
                        </a:rPr>
                        <a:t> </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07000"/>
                        </a:lnSpc>
                        <a:spcAft>
                          <a:spcPts val="0"/>
                        </a:spcAft>
                      </a:pPr>
                      <a:r>
                        <a:rPr lang="fr-FR" sz="1600">
                          <a:effectLst/>
                          <a:latin typeface="Calibri" panose="020F0502020204030204" pitchFamily="34" charset="0"/>
                          <a:ea typeface="Times New Roman" panose="02020603050405020304" pitchFamily="18" charset="0"/>
                          <a:cs typeface="Calibri" panose="020F0502020204030204" pitchFamily="34" charset="0"/>
                        </a:rPr>
                        <a:t> </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extLst>
                  <a:ext uri="{0D108BD9-81ED-4DB2-BD59-A6C34878D82A}">
                    <a16:rowId xmlns:a16="http://schemas.microsoft.com/office/drawing/2014/main" val="1691493602"/>
                  </a:ext>
                </a:extLst>
              </a:tr>
              <a:tr h="155072">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Association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a:noFill/>
                    </a:lnB>
                  </a:tcPr>
                </a:tc>
                <a:tc gridSpan="2">
                  <a:txBody>
                    <a:bodyPr/>
                    <a:lstStyle/>
                    <a:p>
                      <a:pPr algn="ctr">
                        <a:lnSpc>
                          <a:spcPct val="107000"/>
                        </a:lnSpc>
                        <a:spcAft>
                          <a:spcPts val="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hMerge="1">
                  <a:txBody>
                    <a:bodyPr/>
                    <a:lstStyle/>
                    <a:p>
                      <a:endParaRPr lang="fr-FR"/>
                    </a:p>
                  </a:txBody>
                  <a:tcPr/>
                </a:tc>
                <a:tc>
                  <a:txBody>
                    <a:bodyPr/>
                    <a:lstStyle/>
                    <a:p>
                      <a:pPr algn="ctr">
                        <a:lnSpc>
                          <a:spcPct val="107000"/>
                        </a:lnSpc>
                        <a:spcAft>
                          <a:spcPts val="0"/>
                        </a:spcAft>
                      </a:pPr>
                      <a:r>
                        <a:rPr lang="fr-FR" sz="1600" dirty="0">
                          <a:effectLst/>
                          <a:latin typeface="Calibri" panose="020F0502020204030204" pitchFamily="34" charset="0"/>
                          <a:ea typeface="Times New Roman" panose="02020603050405020304" pitchFamily="18" charset="0"/>
                          <a:cs typeface="Calibri" panose="020F0502020204030204" pitchFamily="34" charset="0"/>
                        </a:rPr>
                        <a:t>20</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nchor="b">
                    <a:lnL>
                      <a:noFill/>
                    </a:lnL>
                    <a:lnR>
                      <a:noFill/>
                    </a:lnR>
                    <a:lnT>
                      <a:noFill/>
                    </a:lnT>
                    <a:lnB>
                      <a:noFill/>
                    </a:lnB>
                  </a:tcPr>
                </a:tc>
                <a:tc>
                  <a:txBody>
                    <a:bodyPr/>
                    <a:lstStyle/>
                    <a:p>
                      <a:pPr algn="ctr">
                        <a:lnSpc>
                          <a:spcPct val="107000"/>
                        </a:lnSpc>
                        <a:spcAft>
                          <a:spcPts val="0"/>
                        </a:spcAft>
                      </a:pPr>
                      <a:r>
                        <a:rPr lang="fr-FR" sz="1600">
                          <a:effectLst/>
                          <a:latin typeface="Calibri" panose="020F0502020204030204" pitchFamily="34" charset="0"/>
                          <a:ea typeface="Times New Roman" panose="02020603050405020304" pitchFamily="18" charset="0"/>
                          <a:cs typeface="Calibri" panose="020F0502020204030204" pitchFamily="34" charset="0"/>
                        </a:rPr>
                        <a:t>6</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nchor="b">
                    <a:lnL>
                      <a:noFill/>
                    </a:lnL>
                    <a:lnR>
                      <a:noFill/>
                    </a:lnR>
                    <a:lnT>
                      <a:noFill/>
                    </a:lnT>
                    <a:lnB>
                      <a:noFill/>
                    </a:lnB>
                  </a:tcPr>
                </a:tc>
                <a:tc>
                  <a:txBody>
                    <a:bodyPr/>
                    <a:lstStyle/>
                    <a:p>
                      <a:pPr algn="ctr">
                        <a:lnSpc>
                          <a:spcPct val="107000"/>
                        </a:lnSpc>
                        <a:spcAft>
                          <a:spcPts val="0"/>
                        </a:spcAft>
                      </a:pPr>
                      <a:r>
                        <a:rPr lang="fr-FR" sz="1600">
                          <a:effectLst/>
                          <a:latin typeface="Calibri" panose="020F0502020204030204" pitchFamily="34" charset="0"/>
                          <a:ea typeface="Times New Roman" panose="02020603050405020304" pitchFamily="18" charset="0"/>
                          <a:cs typeface="Calibri" panose="020F0502020204030204" pitchFamily="34" charset="0"/>
                        </a:rPr>
                        <a:t>51</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nchor="b">
                    <a:lnL>
                      <a:noFill/>
                    </a:lnL>
                    <a:lnR>
                      <a:noFill/>
                    </a:lnR>
                    <a:lnT>
                      <a:noFill/>
                    </a:lnT>
                    <a:lnB>
                      <a:noFill/>
                    </a:lnB>
                  </a:tcPr>
                </a:tc>
                <a:tc>
                  <a:txBody>
                    <a:bodyPr/>
                    <a:lstStyle/>
                    <a:p>
                      <a:pPr algn="ctr">
                        <a:lnSpc>
                          <a:spcPct val="107000"/>
                        </a:lnSpc>
                        <a:spcAft>
                          <a:spcPts val="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nchor="b">
                    <a:lnL>
                      <a:noFill/>
                    </a:lnL>
                    <a:lnR>
                      <a:noFill/>
                    </a:lnR>
                    <a:lnT>
                      <a:noFill/>
                    </a:lnT>
                    <a:lnB>
                      <a:noFill/>
                    </a:lnB>
                  </a:tcPr>
                </a:tc>
                <a:tc>
                  <a:txBody>
                    <a:bodyPr/>
                    <a:lstStyle/>
                    <a:p>
                      <a:pPr algn="ctr">
                        <a:lnSpc>
                          <a:spcPct val="107000"/>
                        </a:lnSpc>
                        <a:spcAft>
                          <a:spcPts val="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nchor="b">
                    <a:lnL>
                      <a:noFill/>
                    </a:lnL>
                    <a:lnR>
                      <a:noFill/>
                    </a:lnR>
                    <a:lnT>
                      <a:noFill/>
                    </a:lnT>
                    <a:lnB>
                      <a:noFill/>
                    </a:lnB>
                  </a:tcPr>
                </a:tc>
                <a:extLst>
                  <a:ext uri="{0D108BD9-81ED-4DB2-BD59-A6C34878D82A}">
                    <a16:rowId xmlns:a16="http://schemas.microsoft.com/office/drawing/2014/main" val="3174504932"/>
                  </a:ext>
                </a:extLst>
              </a:tr>
              <a:tr h="155072">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SARL</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a:noFill/>
                    </a:lnB>
                  </a:tcPr>
                </a:tc>
                <a:tc gridSpan="2">
                  <a:txBody>
                    <a:bodyPr/>
                    <a:lstStyle/>
                    <a:p>
                      <a:pPr algn="ctr">
                        <a:lnSpc>
                          <a:spcPct val="107000"/>
                        </a:lnSpc>
                        <a:spcAft>
                          <a:spcPts val="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nchor="b">
                    <a:lnL>
                      <a:noFill/>
                    </a:lnL>
                    <a:lnR>
                      <a:noFill/>
                    </a:lnR>
                    <a:lnT>
                      <a:noFill/>
                    </a:lnT>
                    <a:lnB>
                      <a:noFill/>
                    </a:lnB>
                  </a:tcPr>
                </a:tc>
                <a:tc hMerge="1">
                  <a:txBody>
                    <a:bodyPr/>
                    <a:lstStyle/>
                    <a:p>
                      <a:endParaRPr lang="fr-FR"/>
                    </a:p>
                  </a:txBody>
                  <a:tcPr/>
                </a:tc>
                <a:tc>
                  <a:txBody>
                    <a:bodyPr/>
                    <a:lstStyle/>
                    <a:p>
                      <a:pPr algn="ctr">
                        <a:lnSpc>
                          <a:spcPct val="107000"/>
                        </a:lnSpc>
                        <a:spcAft>
                          <a:spcPts val="0"/>
                        </a:spcAft>
                      </a:pPr>
                      <a:r>
                        <a:rPr lang="fr-F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nchor="b">
                    <a:lnL>
                      <a:noFill/>
                    </a:lnL>
                    <a:lnR>
                      <a:noFill/>
                    </a:lnR>
                    <a:lnT>
                      <a:noFill/>
                    </a:lnT>
                    <a:lnB>
                      <a:noFill/>
                    </a:lnB>
                  </a:tcPr>
                </a:tc>
                <a:tc>
                  <a:txBody>
                    <a:bodyPr/>
                    <a:lstStyle/>
                    <a:p>
                      <a:pPr algn="ctr">
                        <a:lnSpc>
                          <a:spcPct val="107000"/>
                        </a:lnSpc>
                        <a:spcAft>
                          <a:spcPts val="0"/>
                        </a:spcAft>
                      </a:pPr>
                      <a:r>
                        <a:rPr lang="fr-FR" sz="1600">
                          <a:effectLst/>
                          <a:latin typeface="Calibri" panose="020F0502020204030204" pitchFamily="34" charset="0"/>
                          <a:ea typeface="Times New Roman" panose="02020603050405020304" pitchFamily="18" charset="0"/>
                          <a:cs typeface="Calibri" panose="020F0502020204030204" pitchFamily="34" charset="0"/>
                        </a:rPr>
                        <a:t>3</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nchor="b">
                    <a:lnL>
                      <a:noFill/>
                    </a:lnL>
                    <a:lnR>
                      <a:noFill/>
                    </a:lnR>
                    <a:lnT>
                      <a:noFill/>
                    </a:lnT>
                    <a:lnB>
                      <a:noFill/>
                    </a:lnB>
                  </a:tcPr>
                </a:tc>
                <a:tc>
                  <a:txBody>
                    <a:bodyPr/>
                    <a:lstStyle/>
                    <a:p>
                      <a:pPr algn="ctr">
                        <a:lnSpc>
                          <a:spcPct val="107000"/>
                        </a:lnSpc>
                        <a:spcAft>
                          <a:spcPts val="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nchor="b">
                    <a:lnL>
                      <a:noFill/>
                    </a:lnL>
                    <a:lnR>
                      <a:noFill/>
                    </a:lnR>
                    <a:lnT>
                      <a:noFill/>
                    </a:lnT>
                    <a:lnB>
                      <a:noFill/>
                    </a:lnB>
                  </a:tcPr>
                </a:tc>
                <a:tc>
                  <a:txBody>
                    <a:bodyPr/>
                    <a:lstStyle/>
                    <a:p>
                      <a:pPr algn="ctr">
                        <a:lnSpc>
                          <a:spcPct val="107000"/>
                        </a:lnSpc>
                        <a:spcAft>
                          <a:spcPts val="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nchor="b">
                    <a:lnL>
                      <a:noFill/>
                    </a:lnL>
                    <a:lnR>
                      <a:noFill/>
                    </a:lnR>
                    <a:lnT>
                      <a:noFill/>
                    </a:lnT>
                    <a:lnB>
                      <a:noFill/>
                    </a:lnB>
                  </a:tcPr>
                </a:tc>
                <a:tc>
                  <a:txBody>
                    <a:bodyPr/>
                    <a:lstStyle/>
                    <a:p>
                      <a:pPr algn="ctr">
                        <a:lnSpc>
                          <a:spcPct val="107000"/>
                        </a:lnSpc>
                        <a:spcAft>
                          <a:spcPts val="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nchor="b">
                    <a:lnL>
                      <a:noFill/>
                    </a:lnL>
                    <a:lnR>
                      <a:noFill/>
                    </a:lnR>
                    <a:lnT>
                      <a:noFill/>
                    </a:lnT>
                    <a:lnB>
                      <a:noFill/>
                    </a:lnB>
                  </a:tcPr>
                </a:tc>
                <a:extLst>
                  <a:ext uri="{0D108BD9-81ED-4DB2-BD59-A6C34878D82A}">
                    <a16:rowId xmlns:a16="http://schemas.microsoft.com/office/drawing/2014/main" val="4211919587"/>
                  </a:ext>
                </a:extLst>
              </a:tr>
              <a:tr h="155072">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SAS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a:noFill/>
                    </a:lnB>
                  </a:tcPr>
                </a:tc>
                <a:tc gridSpan="2">
                  <a:txBody>
                    <a:bodyPr/>
                    <a:lstStyle/>
                    <a:p>
                      <a:pPr algn="ctr">
                        <a:lnSpc>
                          <a:spcPct val="107000"/>
                        </a:lnSpc>
                        <a:spcAft>
                          <a:spcPts val="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nchor="b">
                    <a:lnL>
                      <a:noFill/>
                    </a:lnL>
                    <a:lnR>
                      <a:noFill/>
                    </a:lnR>
                    <a:lnT>
                      <a:noFill/>
                    </a:lnT>
                    <a:lnB>
                      <a:noFill/>
                    </a:lnB>
                  </a:tcPr>
                </a:tc>
                <a:tc hMerge="1">
                  <a:txBody>
                    <a:bodyPr/>
                    <a:lstStyle/>
                    <a:p>
                      <a:endParaRPr lang="fr-FR"/>
                    </a:p>
                  </a:txBody>
                  <a:tcPr/>
                </a:tc>
                <a:tc>
                  <a:txBody>
                    <a:bodyPr/>
                    <a:lstStyle/>
                    <a:p>
                      <a:pPr algn="ctr">
                        <a:lnSpc>
                          <a:spcPct val="107000"/>
                        </a:lnSpc>
                        <a:spcAft>
                          <a:spcPts val="0"/>
                        </a:spcAft>
                      </a:pPr>
                      <a:r>
                        <a:rPr lang="fr-F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nchor="b">
                    <a:lnL>
                      <a:noFill/>
                    </a:lnL>
                    <a:lnR>
                      <a:noFill/>
                    </a:lnR>
                    <a:lnT>
                      <a:noFill/>
                    </a:lnT>
                    <a:lnB>
                      <a:noFill/>
                    </a:lnB>
                  </a:tcPr>
                </a:tc>
                <a:tc>
                  <a:txBody>
                    <a:bodyPr/>
                    <a:lstStyle/>
                    <a:p>
                      <a:pPr algn="ctr">
                        <a:lnSpc>
                          <a:spcPct val="107000"/>
                        </a:lnSpc>
                        <a:spcAft>
                          <a:spcPts val="0"/>
                        </a:spcAft>
                      </a:pPr>
                      <a:r>
                        <a:rPr lang="fr-FR" sz="1600">
                          <a:effectLst/>
                          <a:latin typeface="Calibri" panose="020F0502020204030204" pitchFamily="34" charset="0"/>
                          <a:ea typeface="Times New Roman" panose="02020603050405020304" pitchFamily="18" charset="0"/>
                          <a:cs typeface="Calibri" panose="020F0502020204030204" pitchFamily="34" charset="0"/>
                        </a:rPr>
                        <a:t>4</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nchor="b">
                    <a:lnL>
                      <a:noFill/>
                    </a:lnL>
                    <a:lnR>
                      <a:noFill/>
                    </a:lnR>
                    <a:lnT>
                      <a:noFill/>
                    </a:lnT>
                    <a:lnB>
                      <a:noFill/>
                    </a:lnB>
                  </a:tcPr>
                </a:tc>
                <a:tc>
                  <a:txBody>
                    <a:bodyPr/>
                    <a:lstStyle/>
                    <a:p>
                      <a:pPr algn="ctr">
                        <a:lnSpc>
                          <a:spcPct val="107000"/>
                        </a:lnSpc>
                        <a:spcAft>
                          <a:spcPts val="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nchor="b">
                    <a:lnL>
                      <a:noFill/>
                    </a:lnL>
                    <a:lnR>
                      <a:noFill/>
                    </a:lnR>
                    <a:lnT>
                      <a:noFill/>
                    </a:lnT>
                    <a:lnB>
                      <a:noFill/>
                    </a:lnB>
                  </a:tcPr>
                </a:tc>
                <a:tc>
                  <a:txBody>
                    <a:bodyPr/>
                    <a:lstStyle/>
                    <a:p>
                      <a:pPr algn="ctr">
                        <a:lnSpc>
                          <a:spcPct val="107000"/>
                        </a:lnSpc>
                        <a:spcAft>
                          <a:spcPts val="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nchor="b">
                    <a:lnL>
                      <a:noFill/>
                    </a:lnL>
                    <a:lnR>
                      <a:noFill/>
                    </a:lnR>
                    <a:lnT>
                      <a:noFill/>
                    </a:lnT>
                    <a:lnB>
                      <a:noFill/>
                    </a:lnB>
                  </a:tcPr>
                </a:tc>
                <a:tc>
                  <a:txBody>
                    <a:bodyPr/>
                    <a:lstStyle/>
                    <a:p>
                      <a:pPr algn="ctr">
                        <a:lnSpc>
                          <a:spcPct val="107000"/>
                        </a:lnSpc>
                        <a:spcAft>
                          <a:spcPts val="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nchor="b">
                    <a:lnL>
                      <a:noFill/>
                    </a:lnL>
                    <a:lnR>
                      <a:noFill/>
                    </a:lnR>
                    <a:lnT>
                      <a:noFill/>
                    </a:lnT>
                    <a:lnB>
                      <a:noFill/>
                    </a:lnB>
                  </a:tcPr>
                </a:tc>
                <a:extLst>
                  <a:ext uri="{0D108BD9-81ED-4DB2-BD59-A6C34878D82A}">
                    <a16:rowId xmlns:a16="http://schemas.microsoft.com/office/drawing/2014/main" val="1275252677"/>
                  </a:ext>
                </a:extLst>
              </a:tr>
              <a:tr h="144295">
                <a:tc>
                  <a:txBody>
                    <a:bodyPr/>
                    <a:lstStyle/>
                    <a:p>
                      <a:pPr>
                        <a:lnSpc>
                          <a:spcPct val="107000"/>
                        </a:lnSpc>
                        <a:spcAft>
                          <a:spcPts val="0"/>
                        </a:spcAft>
                      </a:pPr>
                      <a:r>
                        <a:rPr lang="fr-FR" sz="1600" dirty="0">
                          <a:effectLst/>
                          <a:latin typeface="Calibri" panose="020F0502020204030204" pitchFamily="34" charset="0"/>
                          <a:ea typeface="Times New Roman" panose="02020603050405020304" pitchFamily="18" charset="0"/>
                          <a:cs typeface="Calibri" panose="020F0502020204030204" pitchFamily="34" charset="0"/>
                        </a:rPr>
                        <a:t>Autre</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gridSpan="2">
                  <a:txBody>
                    <a:bodyPr/>
                    <a:lstStyle/>
                    <a:p>
                      <a:pPr algn="ctr">
                        <a:lnSpc>
                          <a:spcPct val="107000"/>
                        </a:lnSpc>
                        <a:spcAft>
                          <a:spcPts val="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hMerge="1">
                  <a:txBody>
                    <a:bodyPr/>
                    <a:lstStyle/>
                    <a:p>
                      <a:endParaRPr lang="fr-FR"/>
                    </a:p>
                  </a:txBody>
                  <a:tcPr/>
                </a:tc>
                <a:tc>
                  <a:txBody>
                    <a:bodyPr/>
                    <a:lstStyle/>
                    <a:p>
                      <a:pPr algn="ctr">
                        <a:lnSpc>
                          <a:spcPct val="107000"/>
                        </a:lnSpc>
                        <a:spcAft>
                          <a:spcPts val="0"/>
                        </a:spcAft>
                      </a:pPr>
                      <a:r>
                        <a:rPr lang="fr-F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nchor="b">
                    <a:lnL>
                      <a:noFill/>
                    </a:lnL>
                    <a:lnR>
                      <a:noFill/>
                    </a:lnR>
                    <a:lnT>
                      <a:noFill/>
                    </a:lnT>
                    <a:lnB>
                      <a:noFill/>
                    </a:lnB>
                  </a:tcPr>
                </a:tc>
                <a:tc>
                  <a:txBody>
                    <a:bodyPr/>
                    <a:lstStyle/>
                    <a:p>
                      <a:pPr algn="ctr">
                        <a:lnSpc>
                          <a:spcPct val="107000"/>
                        </a:lnSpc>
                        <a:spcAft>
                          <a:spcPts val="0"/>
                        </a:spcAft>
                      </a:pPr>
                      <a:r>
                        <a:rPr lang="fr-FR" sz="1600">
                          <a:effectLst/>
                          <a:latin typeface="Calibri" panose="020F0502020204030204" pitchFamily="34" charset="0"/>
                          <a:ea typeface="Times New Roman" panose="02020603050405020304" pitchFamily="18" charset="0"/>
                          <a:cs typeface="Calibri" panose="020F0502020204030204" pitchFamily="34" charset="0"/>
                        </a:rPr>
                        <a:t>6</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nchor="b">
                    <a:lnL>
                      <a:noFill/>
                    </a:lnL>
                    <a:lnR>
                      <a:noFill/>
                    </a:lnR>
                    <a:lnT>
                      <a:noFill/>
                    </a:lnT>
                    <a:lnB>
                      <a:noFill/>
                    </a:lnB>
                  </a:tcPr>
                </a:tc>
                <a:tc>
                  <a:txBody>
                    <a:bodyPr/>
                    <a:lstStyle/>
                    <a:p>
                      <a:pPr algn="ctr">
                        <a:lnSpc>
                          <a:spcPct val="107000"/>
                        </a:lnSpc>
                        <a:spcAft>
                          <a:spcPts val="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nchor="b">
                    <a:lnL>
                      <a:noFill/>
                    </a:lnL>
                    <a:lnR>
                      <a:noFill/>
                    </a:lnR>
                    <a:lnT>
                      <a:noFill/>
                    </a:lnT>
                    <a:lnB>
                      <a:noFill/>
                    </a:lnB>
                  </a:tcPr>
                </a:tc>
                <a:tc>
                  <a:txBody>
                    <a:bodyPr/>
                    <a:lstStyle/>
                    <a:p>
                      <a:pPr algn="ctr">
                        <a:lnSpc>
                          <a:spcPct val="107000"/>
                        </a:lnSpc>
                        <a:spcAft>
                          <a:spcPts val="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nchor="b">
                    <a:lnL>
                      <a:noFill/>
                    </a:lnL>
                    <a:lnR>
                      <a:noFill/>
                    </a:lnR>
                    <a:lnT>
                      <a:noFill/>
                    </a:lnT>
                    <a:lnB>
                      <a:noFill/>
                    </a:lnB>
                  </a:tcPr>
                </a:tc>
                <a:tc>
                  <a:txBody>
                    <a:bodyPr/>
                    <a:lstStyle/>
                    <a:p>
                      <a:pPr algn="ctr">
                        <a:lnSpc>
                          <a:spcPct val="107000"/>
                        </a:lnSpc>
                        <a:spcAft>
                          <a:spcPts val="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nchor="b">
                    <a:lnL>
                      <a:noFill/>
                    </a:lnL>
                    <a:lnR>
                      <a:noFill/>
                    </a:lnR>
                    <a:lnT>
                      <a:noFill/>
                    </a:lnT>
                    <a:lnB>
                      <a:noFill/>
                    </a:lnB>
                  </a:tcPr>
                </a:tc>
                <a:extLst>
                  <a:ext uri="{0D108BD9-81ED-4DB2-BD59-A6C34878D82A}">
                    <a16:rowId xmlns:a16="http://schemas.microsoft.com/office/drawing/2014/main" val="1730154672"/>
                  </a:ext>
                </a:extLst>
              </a:tr>
              <a:tr h="155072">
                <a:tc>
                  <a:txBody>
                    <a:bodyPr/>
                    <a:lstStyle/>
                    <a:p>
                      <a:pPr>
                        <a:lnSpc>
                          <a:spcPct val="115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a:noFill/>
                    </a:lnB>
                  </a:tcPr>
                </a:tc>
                <a:tc gridSpan="2">
                  <a:txBody>
                    <a:bodyPr/>
                    <a:lstStyle/>
                    <a:p>
                      <a:pPr algn="ctr">
                        <a:lnSpc>
                          <a:spcPct val="107000"/>
                        </a:lnSpc>
                        <a:spcAft>
                          <a:spcPts val="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hMerge="1">
                  <a:txBody>
                    <a:bodyPr/>
                    <a:lstStyle/>
                    <a:p>
                      <a:endParaRPr lang="fr-FR"/>
                    </a:p>
                  </a:txBody>
                  <a:tcPr/>
                </a:tc>
                <a:tc>
                  <a:txBody>
                    <a:bodyPr/>
                    <a:lstStyle/>
                    <a:p>
                      <a:pPr algn="ctr">
                        <a:lnSpc>
                          <a:spcPct val="107000"/>
                        </a:lnSpc>
                        <a:spcAft>
                          <a:spcPts val="0"/>
                        </a:spcAft>
                      </a:pPr>
                      <a:r>
                        <a:rPr lang="fr-FR" sz="1600" dirty="0">
                          <a:effectLst/>
                          <a:latin typeface="Calibri" panose="020F0502020204030204" pitchFamily="34" charset="0"/>
                          <a:ea typeface="Times New Roman" panose="02020603050405020304" pitchFamily="18" charset="0"/>
                          <a:cs typeface="Calibri" panose="020F0502020204030204" pitchFamily="34"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07000"/>
                        </a:lnSpc>
                        <a:spcAft>
                          <a:spcPts val="0"/>
                        </a:spcAft>
                      </a:pPr>
                      <a:r>
                        <a:rPr lang="fr-FR" sz="1600">
                          <a:effectLst/>
                          <a:latin typeface="Calibri" panose="020F0502020204030204" pitchFamily="34" charset="0"/>
                          <a:ea typeface="Times New Roman" panose="02020603050405020304" pitchFamily="18" charset="0"/>
                          <a:cs typeface="Calibri" panose="020F0502020204030204" pitchFamily="34" charset="0"/>
                        </a:rPr>
                        <a:t> </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07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07000"/>
                        </a:lnSpc>
                        <a:spcAft>
                          <a:spcPts val="0"/>
                        </a:spcAft>
                      </a:pPr>
                      <a:r>
                        <a:rPr lang="fr-FR" sz="1600">
                          <a:effectLst/>
                          <a:latin typeface="Calibri" panose="020F0502020204030204" pitchFamily="34" charset="0"/>
                          <a:ea typeface="Times New Roman" panose="02020603050405020304" pitchFamily="18" charset="0"/>
                          <a:cs typeface="Calibri" panose="020F0502020204030204" pitchFamily="34" charset="0"/>
                        </a:rPr>
                        <a:t> </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extLst>
                  <a:ext uri="{0D108BD9-81ED-4DB2-BD59-A6C34878D82A}">
                    <a16:rowId xmlns:a16="http://schemas.microsoft.com/office/drawing/2014/main" val="2380292605"/>
                  </a:ext>
                </a:extLst>
              </a:tr>
              <a:tr h="155072">
                <a:tc>
                  <a:txBody>
                    <a:bodyPr/>
                    <a:lstStyle/>
                    <a:p>
                      <a:pPr>
                        <a:lnSpc>
                          <a:spcPct val="115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Nombre de salariés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a:noFill/>
                    </a:lnB>
                  </a:tcPr>
                </a:tc>
                <a:tc gridSpan="2">
                  <a:txBody>
                    <a:bodyPr/>
                    <a:lstStyle/>
                    <a:p>
                      <a:pPr algn="ctr">
                        <a:lnSpc>
                          <a:spcPct val="107000"/>
                        </a:lnSpc>
                        <a:spcAft>
                          <a:spcPts val="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hMerge="1">
                  <a:txBody>
                    <a:bodyPr/>
                    <a:lstStyle/>
                    <a:p>
                      <a:endParaRPr lang="fr-FR"/>
                    </a:p>
                  </a:txBody>
                  <a:tcPr/>
                </a:tc>
                <a:tc>
                  <a:txBody>
                    <a:bodyPr/>
                    <a:lstStyle/>
                    <a:p>
                      <a:pPr algn="ctr">
                        <a:lnSpc>
                          <a:spcPct val="107000"/>
                        </a:lnSpc>
                        <a:spcAft>
                          <a:spcPts val="0"/>
                        </a:spcAft>
                      </a:pPr>
                      <a:r>
                        <a:rPr lang="fr-FR" sz="1600" dirty="0">
                          <a:effectLst/>
                          <a:latin typeface="Calibri" panose="020F0502020204030204" pitchFamily="34" charset="0"/>
                          <a:ea typeface="Times New Roman" panose="02020603050405020304" pitchFamily="18" charset="0"/>
                          <a:cs typeface="Calibri" panose="020F0502020204030204" pitchFamily="34"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07000"/>
                        </a:lnSpc>
                        <a:spcAft>
                          <a:spcPts val="0"/>
                        </a:spcAft>
                      </a:pPr>
                      <a:r>
                        <a:rPr lang="fr-FR" sz="1600">
                          <a:effectLst/>
                          <a:latin typeface="Calibri" panose="020F0502020204030204" pitchFamily="34" charset="0"/>
                          <a:ea typeface="Times New Roman" panose="02020603050405020304" pitchFamily="18" charset="0"/>
                          <a:cs typeface="Calibri" panose="020F0502020204030204" pitchFamily="34" charset="0"/>
                        </a:rPr>
                        <a:t> </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07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07000"/>
                        </a:lnSpc>
                        <a:spcAft>
                          <a:spcPts val="0"/>
                        </a:spcAft>
                      </a:pPr>
                      <a:r>
                        <a:rPr lang="fr-FR" sz="1600">
                          <a:effectLst/>
                          <a:latin typeface="Calibri" panose="020F0502020204030204" pitchFamily="34" charset="0"/>
                          <a:ea typeface="Times New Roman" panose="02020603050405020304" pitchFamily="18" charset="0"/>
                          <a:cs typeface="Calibri" panose="020F0502020204030204" pitchFamily="34" charset="0"/>
                        </a:rPr>
                        <a:t> </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extLst>
                  <a:ext uri="{0D108BD9-81ED-4DB2-BD59-A6C34878D82A}">
                    <a16:rowId xmlns:a16="http://schemas.microsoft.com/office/drawing/2014/main" val="1664808690"/>
                  </a:ext>
                </a:extLst>
              </a:tr>
              <a:tr h="155072">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0 ou 1 salarié</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a:noFill/>
                    </a:lnB>
                  </a:tcPr>
                </a:tc>
                <a:tc gridSpan="2">
                  <a:txBody>
                    <a:bodyPr/>
                    <a:lstStyle/>
                    <a:p>
                      <a:pPr algn="ctr">
                        <a:lnSpc>
                          <a:spcPct val="107000"/>
                        </a:lnSpc>
                        <a:spcAft>
                          <a:spcPts val="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hMerge="1">
                  <a:txBody>
                    <a:bodyPr/>
                    <a:lstStyle/>
                    <a:p>
                      <a:endParaRPr lang="fr-FR"/>
                    </a:p>
                  </a:txBody>
                  <a:tcPr/>
                </a:tc>
                <a:tc>
                  <a:txBody>
                    <a:bodyPr/>
                    <a:lstStyle/>
                    <a:p>
                      <a:pPr algn="ctr">
                        <a:lnSpc>
                          <a:spcPct val="107000"/>
                        </a:lnSpc>
                        <a:spcAft>
                          <a:spcPts val="0"/>
                        </a:spcAft>
                      </a:pPr>
                      <a:r>
                        <a:rPr lang="fr-FR" sz="1600" dirty="0">
                          <a:effectLst/>
                          <a:latin typeface="Calibri" panose="020F0502020204030204" pitchFamily="34" charset="0"/>
                          <a:ea typeface="Times New Roman" panose="02020603050405020304" pitchFamily="18" charset="0"/>
                          <a:cs typeface="Calibri" panose="020F0502020204030204" pitchFamily="34" charset="0"/>
                        </a:rPr>
                        <a:t>15</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07000"/>
                        </a:lnSpc>
                        <a:spcAft>
                          <a:spcPts val="0"/>
                        </a:spcAft>
                      </a:pPr>
                      <a:r>
                        <a:rPr lang="fr-FR" sz="1600">
                          <a:effectLst/>
                          <a:latin typeface="Calibri" panose="020F0502020204030204" pitchFamily="34" charset="0"/>
                          <a:ea typeface="Times New Roman" panose="02020603050405020304" pitchFamily="18" charset="0"/>
                          <a:cs typeface="Calibri" panose="020F0502020204030204" pitchFamily="34" charset="0"/>
                        </a:rPr>
                        <a:t>2</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07000"/>
                        </a:lnSpc>
                        <a:spcAft>
                          <a:spcPts val="0"/>
                        </a:spcAft>
                      </a:pPr>
                      <a:r>
                        <a:rPr lang="fr-FR" sz="1600">
                          <a:effectLst/>
                          <a:latin typeface="Calibri" panose="020F0502020204030204" pitchFamily="34" charset="0"/>
                          <a:ea typeface="Times New Roman" panose="02020603050405020304" pitchFamily="18" charset="0"/>
                          <a:cs typeface="Calibri" panose="020F0502020204030204" pitchFamily="34" charset="0"/>
                        </a:rPr>
                        <a:t>52</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07000"/>
                        </a:lnSpc>
                        <a:spcAft>
                          <a:spcPts val="0"/>
                        </a:spcAft>
                      </a:pPr>
                      <a:r>
                        <a:rPr lang="fr-FR" sz="1600">
                          <a:effectLst/>
                          <a:latin typeface="Calibri" panose="020F0502020204030204" pitchFamily="34" charset="0"/>
                          <a:ea typeface="Times New Roman" panose="02020603050405020304" pitchFamily="18" charset="0"/>
                          <a:cs typeface="Calibri" panose="020F0502020204030204" pitchFamily="34" charset="0"/>
                        </a:rPr>
                        <a:t>33</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07000"/>
                        </a:lnSpc>
                        <a:spcAft>
                          <a:spcPts val="0"/>
                        </a:spcAft>
                      </a:pPr>
                      <a:r>
                        <a:rPr lang="fr-FR" sz="1600">
                          <a:effectLst/>
                          <a:latin typeface="Calibri" panose="020F0502020204030204" pitchFamily="34" charset="0"/>
                          <a:ea typeface="Times New Roman" panose="02020603050405020304" pitchFamily="18" charset="0"/>
                          <a:cs typeface="Calibri" panose="020F0502020204030204" pitchFamily="34" charset="0"/>
                        </a:rPr>
                        <a:t>33</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extLst>
                  <a:ext uri="{0D108BD9-81ED-4DB2-BD59-A6C34878D82A}">
                    <a16:rowId xmlns:a16="http://schemas.microsoft.com/office/drawing/2014/main" val="3576450529"/>
                  </a:ext>
                </a:extLst>
              </a:tr>
              <a:tr h="155072">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2-10 salariés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a:noFill/>
                    </a:lnB>
                  </a:tcPr>
                </a:tc>
                <a:tc gridSpan="2">
                  <a:txBody>
                    <a:bodyPr/>
                    <a:lstStyle/>
                    <a:p>
                      <a:pPr algn="ctr">
                        <a:lnSpc>
                          <a:spcPct val="107000"/>
                        </a:lnSpc>
                        <a:spcAft>
                          <a:spcPts val="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hMerge="1">
                  <a:txBody>
                    <a:bodyPr/>
                    <a:lstStyle/>
                    <a:p>
                      <a:endParaRPr lang="fr-FR"/>
                    </a:p>
                  </a:txBody>
                  <a:tcPr/>
                </a:tc>
                <a:tc>
                  <a:txBody>
                    <a:bodyPr/>
                    <a:lstStyle/>
                    <a:p>
                      <a:pPr algn="ctr">
                        <a:lnSpc>
                          <a:spcPct val="107000"/>
                        </a:lnSpc>
                        <a:spcAft>
                          <a:spcPts val="0"/>
                        </a:spcAft>
                      </a:pPr>
                      <a:r>
                        <a:rPr lang="fr-FR" sz="1600" dirty="0">
                          <a:effectLst/>
                          <a:latin typeface="Calibri" panose="020F0502020204030204" pitchFamily="34" charset="0"/>
                          <a:ea typeface="Times New Roman" panose="02020603050405020304" pitchFamily="18" charset="0"/>
                          <a:cs typeface="Calibri" panose="020F0502020204030204" pitchFamily="34" charset="0"/>
                        </a:rPr>
                        <a:t>20</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07000"/>
                        </a:lnSpc>
                        <a:spcAft>
                          <a:spcPts val="0"/>
                        </a:spcAft>
                      </a:pPr>
                      <a:r>
                        <a:rPr lang="fr-FR" sz="1600">
                          <a:effectLst/>
                          <a:latin typeface="Calibri" panose="020F0502020204030204" pitchFamily="34" charset="0"/>
                          <a:ea typeface="Times New Roman" panose="02020603050405020304" pitchFamily="18" charset="0"/>
                          <a:cs typeface="Calibri" panose="020F0502020204030204" pitchFamily="34" charset="0"/>
                        </a:rPr>
                        <a:t>4</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07000"/>
                        </a:lnSpc>
                        <a:spcAft>
                          <a:spcPts val="0"/>
                        </a:spcAft>
                      </a:pPr>
                      <a:r>
                        <a:rPr lang="fr-FR" sz="1600">
                          <a:effectLst/>
                          <a:latin typeface="Calibri" panose="020F0502020204030204" pitchFamily="34" charset="0"/>
                          <a:ea typeface="Times New Roman" panose="02020603050405020304" pitchFamily="18" charset="0"/>
                          <a:cs typeface="Calibri" panose="020F0502020204030204" pitchFamily="34" charset="0"/>
                        </a:rPr>
                        <a:t>48</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07000"/>
                        </a:lnSpc>
                        <a:spcAft>
                          <a:spcPts val="0"/>
                        </a:spcAft>
                      </a:pPr>
                      <a:r>
                        <a:rPr lang="fr-FR" sz="1600">
                          <a:effectLst/>
                          <a:latin typeface="Calibri" panose="020F0502020204030204" pitchFamily="34" charset="0"/>
                          <a:ea typeface="Times New Roman" panose="02020603050405020304" pitchFamily="18" charset="0"/>
                          <a:cs typeface="Calibri" panose="020F0502020204030204" pitchFamily="34" charset="0"/>
                        </a:rPr>
                        <a:t>33</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07000"/>
                        </a:lnSpc>
                        <a:spcAft>
                          <a:spcPts val="0"/>
                        </a:spcAft>
                      </a:pPr>
                      <a:r>
                        <a:rPr lang="fr-FR" sz="1600">
                          <a:effectLst/>
                          <a:latin typeface="Calibri" panose="020F0502020204030204" pitchFamily="34" charset="0"/>
                          <a:ea typeface="Times New Roman" panose="02020603050405020304" pitchFamily="18" charset="0"/>
                          <a:cs typeface="Calibri" panose="020F0502020204030204" pitchFamily="34" charset="0"/>
                        </a:rPr>
                        <a:t>34</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extLst>
                  <a:ext uri="{0D108BD9-81ED-4DB2-BD59-A6C34878D82A}">
                    <a16:rowId xmlns:a16="http://schemas.microsoft.com/office/drawing/2014/main" val="1849296490"/>
                  </a:ext>
                </a:extLst>
              </a:tr>
              <a:tr h="155072">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11-50 salariés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a:noFill/>
                    </a:lnB>
                  </a:tcPr>
                </a:tc>
                <a:tc gridSpan="2">
                  <a:txBody>
                    <a:bodyPr/>
                    <a:lstStyle/>
                    <a:p>
                      <a:pPr algn="ctr">
                        <a:lnSpc>
                          <a:spcPct val="107000"/>
                        </a:lnSpc>
                        <a:spcAft>
                          <a:spcPts val="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hMerge="1">
                  <a:txBody>
                    <a:bodyPr/>
                    <a:lstStyle/>
                    <a:p>
                      <a:endParaRPr lang="fr-FR"/>
                    </a:p>
                  </a:txBody>
                  <a:tcPr/>
                </a:tc>
                <a:tc>
                  <a:txBody>
                    <a:bodyPr/>
                    <a:lstStyle/>
                    <a:p>
                      <a:pPr algn="ctr">
                        <a:lnSpc>
                          <a:spcPct val="107000"/>
                        </a:lnSpc>
                        <a:spcAft>
                          <a:spcPts val="0"/>
                        </a:spcAft>
                      </a:pPr>
                      <a:r>
                        <a:rPr lang="fr-FR" sz="1600" dirty="0">
                          <a:effectLst/>
                          <a:latin typeface="Calibri" panose="020F0502020204030204" pitchFamily="34" charset="0"/>
                          <a:ea typeface="Times New Roman" panose="02020603050405020304" pitchFamily="18" charset="0"/>
                          <a:cs typeface="Calibri" panose="020F0502020204030204" pitchFamily="34" charset="0"/>
                        </a:rPr>
                        <a:t>17</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07000"/>
                        </a:lnSpc>
                        <a:spcAft>
                          <a:spcPts val="0"/>
                        </a:spcAft>
                      </a:pPr>
                      <a:r>
                        <a:rPr lang="fr-FR" sz="1600">
                          <a:effectLst/>
                          <a:latin typeface="Calibri" panose="020F0502020204030204" pitchFamily="34" charset="0"/>
                          <a:ea typeface="Times New Roman" panose="02020603050405020304" pitchFamily="18" charset="0"/>
                          <a:cs typeface="Calibri" panose="020F0502020204030204" pitchFamily="34" charset="0"/>
                        </a:rPr>
                        <a:t>6</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07000"/>
                        </a:lnSpc>
                        <a:spcAft>
                          <a:spcPts val="0"/>
                        </a:spcAft>
                      </a:pPr>
                      <a:r>
                        <a:rPr lang="fr-FR" sz="1600">
                          <a:effectLst/>
                          <a:latin typeface="Calibri" panose="020F0502020204030204" pitchFamily="34" charset="0"/>
                          <a:ea typeface="Times New Roman" panose="02020603050405020304" pitchFamily="18" charset="0"/>
                          <a:cs typeface="Calibri" panose="020F0502020204030204" pitchFamily="34" charset="0"/>
                        </a:rPr>
                        <a:t>53</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07000"/>
                        </a:lnSpc>
                        <a:spcAft>
                          <a:spcPts val="0"/>
                        </a:spcAft>
                      </a:pPr>
                      <a:r>
                        <a:rPr lang="fr-FR" sz="1600">
                          <a:effectLst/>
                          <a:latin typeface="Calibri" panose="020F0502020204030204" pitchFamily="34" charset="0"/>
                          <a:ea typeface="Times New Roman" panose="02020603050405020304" pitchFamily="18" charset="0"/>
                          <a:cs typeface="Calibri" panose="020F0502020204030204" pitchFamily="34" charset="0"/>
                        </a:rPr>
                        <a:t>33</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07000"/>
                        </a:lnSpc>
                        <a:spcAft>
                          <a:spcPts val="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extLst>
                  <a:ext uri="{0D108BD9-81ED-4DB2-BD59-A6C34878D82A}">
                    <a16:rowId xmlns:a16="http://schemas.microsoft.com/office/drawing/2014/main" val="3237790973"/>
                  </a:ext>
                </a:extLst>
              </a:tr>
              <a:tr h="155072">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Plus de 50 salariés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a:noFill/>
                    </a:lnB>
                  </a:tcPr>
                </a:tc>
                <a:tc gridSpan="2">
                  <a:txBody>
                    <a:bodyPr/>
                    <a:lstStyle/>
                    <a:p>
                      <a:pPr algn="ctr">
                        <a:lnSpc>
                          <a:spcPct val="107000"/>
                        </a:lnSpc>
                        <a:spcAft>
                          <a:spcPts val="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hMerge="1">
                  <a:txBody>
                    <a:bodyPr/>
                    <a:lstStyle/>
                    <a:p>
                      <a:endParaRPr lang="fr-FR"/>
                    </a:p>
                  </a:txBody>
                  <a:tcPr/>
                </a:tc>
                <a:tc>
                  <a:txBody>
                    <a:bodyPr/>
                    <a:lstStyle/>
                    <a:p>
                      <a:pPr algn="ctr">
                        <a:lnSpc>
                          <a:spcPct val="107000"/>
                        </a:lnSpc>
                        <a:spcAft>
                          <a:spcPts val="0"/>
                        </a:spcAft>
                      </a:pPr>
                      <a:r>
                        <a:rPr lang="fr-FR" sz="1600" dirty="0">
                          <a:effectLst/>
                          <a:latin typeface="Calibri" panose="020F0502020204030204" pitchFamily="34" charset="0"/>
                          <a:ea typeface="Times New Roman" panose="02020603050405020304" pitchFamily="18" charset="0"/>
                          <a:cs typeface="Calibri" panose="020F0502020204030204" pitchFamily="34" charset="0"/>
                        </a:rPr>
                        <a:t>18</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07000"/>
                        </a:lnSpc>
                        <a:spcAft>
                          <a:spcPts val="0"/>
                        </a:spcAft>
                      </a:pPr>
                      <a:r>
                        <a:rPr lang="fr-FR" sz="1600">
                          <a:effectLst/>
                          <a:latin typeface="Calibri" panose="020F0502020204030204" pitchFamily="34" charset="0"/>
                          <a:ea typeface="Times New Roman" panose="02020603050405020304" pitchFamily="18" charset="0"/>
                          <a:cs typeface="Calibri" panose="020F0502020204030204" pitchFamily="34" charset="0"/>
                        </a:rPr>
                        <a:t>13</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07000"/>
                        </a:lnSpc>
                        <a:spcAft>
                          <a:spcPts val="0"/>
                        </a:spcAft>
                      </a:pPr>
                      <a:r>
                        <a:rPr lang="fr-FR" sz="1600">
                          <a:effectLst/>
                          <a:latin typeface="Calibri" panose="020F0502020204030204" pitchFamily="34" charset="0"/>
                          <a:ea typeface="Times New Roman" panose="02020603050405020304" pitchFamily="18" charset="0"/>
                          <a:cs typeface="Calibri" panose="020F0502020204030204" pitchFamily="34" charset="0"/>
                        </a:rPr>
                        <a:t>47</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07000"/>
                        </a:lnSpc>
                        <a:spcAft>
                          <a:spcPts val="0"/>
                        </a:spcAft>
                      </a:pPr>
                      <a:r>
                        <a:rPr lang="fr-FR" sz="1600">
                          <a:effectLst/>
                          <a:latin typeface="Calibri" panose="020F0502020204030204" pitchFamily="34" charset="0"/>
                          <a:ea typeface="Times New Roman" panose="02020603050405020304" pitchFamily="18" charset="0"/>
                          <a:cs typeface="Calibri" panose="020F0502020204030204" pitchFamily="34" charset="0"/>
                        </a:rPr>
                        <a:t>35</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tc>
                  <a:txBody>
                    <a:bodyPr/>
                    <a:lstStyle/>
                    <a:p>
                      <a:pPr algn="ctr">
                        <a:lnSpc>
                          <a:spcPct val="107000"/>
                        </a:lnSpc>
                        <a:spcAft>
                          <a:spcPts val="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5164" marR="55164" marT="0" marB="0">
                    <a:lnL>
                      <a:noFill/>
                    </a:lnL>
                    <a:lnR>
                      <a:noFill/>
                    </a:lnR>
                    <a:lnT>
                      <a:noFill/>
                    </a:lnT>
                    <a:lnB>
                      <a:noFill/>
                    </a:lnB>
                  </a:tcPr>
                </a:tc>
                <a:extLst>
                  <a:ext uri="{0D108BD9-81ED-4DB2-BD59-A6C34878D82A}">
                    <a16:rowId xmlns:a16="http://schemas.microsoft.com/office/drawing/2014/main" val="3669544685"/>
                  </a:ext>
                </a:extLst>
              </a:tr>
              <a:tr h="155072">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3588430"/>
                  </a:ext>
                </a:extLst>
              </a:tr>
              <a:tr h="155072">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Observations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6 000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64" marR="5516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744633481"/>
                  </a:ext>
                </a:extLst>
              </a:tr>
            </a:tbl>
          </a:graphicData>
        </a:graphic>
      </p:graphicFrame>
    </p:spTree>
    <p:extLst>
      <p:ext uri="{BB962C8B-B14F-4D97-AF65-F5344CB8AC3E}">
        <p14:creationId xmlns:p14="http://schemas.microsoft.com/office/powerpoint/2010/main" val="33425831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2"/>
          <a:stretch>
            <a:fillRect/>
          </a:stretch>
        </p:blipFill>
        <p:spPr>
          <a:xfrm>
            <a:off x="17748" y="0"/>
            <a:ext cx="12192000" cy="927909"/>
          </a:xfrm>
          <a:prstGeom prst="rect">
            <a:avLst/>
          </a:prstGeom>
        </p:spPr>
      </p:pic>
      <p:grpSp>
        <p:nvGrpSpPr>
          <p:cNvPr id="10" name="Groupe 9"/>
          <p:cNvGrpSpPr/>
          <p:nvPr/>
        </p:nvGrpSpPr>
        <p:grpSpPr>
          <a:xfrm>
            <a:off x="-1803400" y="6105884"/>
            <a:ext cx="14013148" cy="817589"/>
            <a:chOff x="-17749" y="6078514"/>
            <a:chExt cx="12209748" cy="817589"/>
          </a:xfrm>
        </p:grpSpPr>
        <p:pic>
          <p:nvPicPr>
            <p:cNvPr id="11" name="Image 10"/>
            <p:cNvPicPr>
              <a:picLocks noChangeAspect="1"/>
            </p:cNvPicPr>
            <p:nvPr/>
          </p:nvPicPr>
          <p:blipFill>
            <a:blip r:embed="rId2"/>
            <a:stretch>
              <a:fillRect/>
            </a:stretch>
          </p:blipFill>
          <p:spPr>
            <a:xfrm>
              <a:off x="-17749" y="6078514"/>
              <a:ext cx="12209748" cy="804114"/>
            </a:xfrm>
            <a:prstGeom prst="rect">
              <a:avLst/>
            </a:prstGeom>
          </p:spPr>
        </p:pic>
        <p:pic>
          <p:nvPicPr>
            <p:cNvPr id="12" name="Picture 2" descr="D:\3 - Administration\TEPP 2020\logo TEPP\ROUG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 y="6078514"/>
              <a:ext cx="827325" cy="817589"/>
            </a:xfrm>
            <a:prstGeom prst="rect">
              <a:avLst/>
            </a:prstGeom>
            <a:noFill/>
          </p:spPr>
        </p:pic>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336" y="6209364"/>
              <a:ext cx="591592" cy="591592"/>
            </a:xfrm>
            <a:prstGeom prst="rect">
              <a:avLst/>
            </a:prstGeom>
          </p:spPr>
        </p:pic>
      </p:grpSp>
      <p:sp>
        <p:nvSpPr>
          <p:cNvPr id="2" name="Espace réservé du numéro de diapositive 1"/>
          <p:cNvSpPr>
            <a:spLocks noGrp="1"/>
          </p:cNvSpPr>
          <p:nvPr>
            <p:ph type="sldNum" sz="quarter" idx="12"/>
          </p:nvPr>
        </p:nvSpPr>
        <p:spPr/>
        <p:txBody>
          <a:bodyPr/>
          <a:lstStyle/>
          <a:p>
            <a:fld id="{C3370052-E332-40C3-94EC-6028112DE79A}" type="slidenum">
              <a:rPr lang="fr-FR" smtClean="0"/>
              <a:t>26</a:t>
            </a:fld>
            <a:endParaRPr lang="fr-FR"/>
          </a:p>
        </p:txBody>
      </p:sp>
      <p:sp>
        <p:nvSpPr>
          <p:cNvPr id="16" name="ZoneTexte 15"/>
          <p:cNvSpPr txBox="1"/>
          <p:nvPr/>
        </p:nvSpPr>
        <p:spPr>
          <a:xfrm>
            <a:off x="1622061" y="259160"/>
            <a:ext cx="8983373" cy="400110"/>
          </a:xfrm>
          <a:prstGeom prst="rect">
            <a:avLst/>
          </a:prstGeom>
          <a:noFill/>
        </p:spPr>
        <p:txBody>
          <a:bodyPr wrap="square" rtlCol="0">
            <a:spAutoFit/>
          </a:bodyPr>
          <a:lstStyle/>
          <a:p>
            <a:pPr algn="ctr"/>
            <a:r>
              <a:rPr lang="fr-FR" sz="2000" b="1" dirty="0" smtClean="0"/>
              <a:t>Résultats bruts : Taux de réponses positives sur l’ensemble des tests</a:t>
            </a:r>
            <a:endParaRPr lang="fr-FR" sz="2000" b="1" dirty="0"/>
          </a:p>
        </p:txBody>
      </p:sp>
      <p:sp>
        <p:nvSpPr>
          <p:cNvPr id="5" name="ZoneTexte 4"/>
          <p:cNvSpPr txBox="1"/>
          <p:nvPr/>
        </p:nvSpPr>
        <p:spPr>
          <a:xfrm>
            <a:off x="372611" y="1229282"/>
            <a:ext cx="4692875" cy="4801314"/>
          </a:xfrm>
          <a:prstGeom prst="rect">
            <a:avLst/>
          </a:prstGeom>
          <a:noFill/>
        </p:spPr>
        <p:txBody>
          <a:bodyPr wrap="square" rtlCol="0">
            <a:spAutoFit/>
          </a:bodyPr>
          <a:lstStyle/>
          <a:p>
            <a:pPr marL="285750" indent="-285750">
              <a:buFont typeface="Wingdings" panose="05000000000000000000" pitchFamily="2" charset="2"/>
              <a:buChar char="q"/>
            </a:pPr>
            <a:r>
              <a:rPr lang="fr-FR" dirty="0">
                <a:sym typeface="Wingdings" panose="05000000000000000000" pitchFamily="2" charset="2"/>
              </a:rPr>
              <a:t>Les femmes n’apparaissent pas </a:t>
            </a:r>
            <a:r>
              <a:rPr lang="fr-FR" dirty="0" smtClean="0">
                <a:sym typeface="Wingdings" panose="05000000000000000000" pitchFamily="2" charset="2"/>
              </a:rPr>
              <a:t>globalement pénalisées relativement aux hommes</a:t>
            </a:r>
          </a:p>
          <a:p>
            <a:pPr marL="285750" indent="-285750">
              <a:buFont typeface="Wingdings" panose="05000000000000000000" pitchFamily="2" charset="2"/>
              <a:buChar char="q"/>
            </a:pPr>
            <a:endParaRPr lang="fr-FR" dirty="0" smtClean="0">
              <a:sym typeface="Wingdings" panose="05000000000000000000" pitchFamily="2" charset="2"/>
            </a:endParaRPr>
          </a:p>
          <a:p>
            <a:pPr marL="285750" indent="-285750">
              <a:buFont typeface="Wingdings" panose="05000000000000000000" pitchFamily="2" charset="2"/>
              <a:buChar char="q"/>
            </a:pPr>
            <a:r>
              <a:rPr lang="fr-FR" dirty="0" smtClean="0">
                <a:sym typeface="Wingdings" panose="05000000000000000000" pitchFamily="2" charset="2"/>
              </a:rPr>
              <a:t>L’effet origine est très apparent pour les hommes</a:t>
            </a:r>
          </a:p>
          <a:p>
            <a:pPr marL="285750" indent="-285750">
              <a:buFont typeface="Wingdings" panose="05000000000000000000" pitchFamily="2" charset="2"/>
              <a:buChar char="q"/>
            </a:pPr>
            <a:endParaRPr lang="fr-FR" dirty="0" smtClean="0">
              <a:sym typeface="Wingdings" panose="05000000000000000000" pitchFamily="2" charset="2"/>
            </a:endParaRPr>
          </a:p>
          <a:p>
            <a:pPr marL="285750" indent="-285750">
              <a:buFont typeface="Wingdings" panose="05000000000000000000" pitchFamily="2" charset="2"/>
              <a:buChar char="q"/>
            </a:pPr>
            <a:r>
              <a:rPr lang="fr-FR" dirty="0" smtClean="0">
                <a:sym typeface="Wingdings" panose="05000000000000000000" pitchFamily="2" charset="2"/>
              </a:rPr>
              <a:t>Le profil le plus pénalisé est celui des candidats qui portent un nom d’origine maghrébine, sans mention de quartier pour les femmes, en QP pour les hommes</a:t>
            </a:r>
          </a:p>
          <a:p>
            <a:pPr marL="285750" indent="-285750">
              <a:buFont typeface="Wingdings" panose="05000000000000000000" pitchFamily="2" charset="2"/>
              <a:buChar char="q"/>
            </a:pPr>
            <a:endParaRPr lang="fr-FR" dirty="0">
              <a:sym typeface="Wingdings" panose="05000000000000000000" pitchFamily="2" charset="2"/>
            </a:endParaRPr>
          </a:p>
          <a:p>
            <a:pPr marL="285750" indent="-285750">
              <a:buFont typeface="Wingdings" panose="05000000000000000000" pitchFamily="2" charset="2"/>
              <a:buChar char="q"/>
            </a:pPr>
            <a:r>
              <a:rPr lang="fr-FR" dirty="0" smtClean="0">
                <a:sym typeface="Wingdings" panose="05000000000000000000" pitchFamily="2" charset="2"/>
              </a:rPr>
              <a:t>L’effet du quartier apparait plutôt faiblement pénalisant</a:t>
            </a:r>
          </a:p>
          <a:p>
            <a:pPr marL="285750" indent="-285750">
              <a:buFont typeface="Wingdings" panose="05000000000000000000" pitchFamily="2" charset="2"/>
              <a:buChar char="q"/>
            </a:pPr>
            <a:endParaRPr lang="fr-FR" dirty="0">
              <a:sym typeface="Wingdings" panose="05000000000000000000" pitchFamily="2" charset="2"/>
            </a:endParaRPr>
          </a:p>
          <a:p>
            <a:r>
              <a:rPr lang="fr-FR" dirty="0" smtClean="0">
                <a:sym typeface="Wingdings" panose="05000000000000000000" pitchFamily="2" charset="2"/>
              </a:rPr>
              <a:t>Il importe de tester statistiquement ces différences pour vérifier si elles ne sont pas dues au hasard…</a:t>
            </a:r>
            <a:endParaRPr lang="fr-FR" dirty="0">
              <a:sym typeface="Wingdings" panose="05000000000000000000" pitchFamily="2" charset="2"/>
            </a:endParaRPr>
          </a:p>
        </p:txBody>
      </p:sp>
      <p:pic>
        <p:nvPicPr>
          <p:cNvPr id="17" name="Image 1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9685" y="963849"/>
            <a:ext cx="6728619" cy="4953512"/>
          </a:xfrm>
          <a:prstGeom prst="rect">
            <a:avLst/>
          </a:prstGeom>
          <a:noFill/>
          <a:ln>
            <a:noFill/>
          </a:ln>
        </p:spPr>
      </p:pic>
    </p:spTree>
    <p:extLst>
      <p:ext uri="{BB962C8B-B14F-4D97-AF65-F5344CB8AC3E}">
        <p14:creationId xmlns:p14="http://schemas.microsoft.com/office/powerpoint/2010/main" val="6960992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2"/>
          <a:stretch>
            <a:fillRect/>
          </a:stretch>
        </p:blipFill>
        <p:spPr>
          <a:xfrm>
            <a:off x="17748" y="0"/>
            <a:ext cx="12192000" cy="927909"/>
          </a:xfrm>
          <a:prstGeom prst="rect">
            <a:avLst/>
          </a:prstGeom>
        </p:spPr>
      </p:pic>
      <p:grpSp>
        <p:nvGrpSpPr>
          <p:cNvPr id="10" name="Groupe 9"/>
          <p:cNvGrpSpPr/>
          <p:nvPr/>
        </p:nvGrpSpPr>
        <p:grpSpPr>
          <a:xfrm>
            <a:off x="-1969477" y="6141053"/>
            <a:ext cx="14179225" cy="817589"/>
            <a:chOff x="-17749" y="6078514"/>
            <a:chExt cx="12209748" cy="817589"/>
          </a:xfrm>
        </p:grpSpPr>
        <p:pic>
          <p:nvPicPr>
            <p:cNvPr id="11" name="Image 10"/>
            <p:cNvPicPr>
              <a:picLocks noChangeAspect="1"/>
            </p:cNvPicPr>
            <p:nvPr/>
          </p:nvPicPr>
          <p:blipFill>
            <a:blip r:embed="rId2"/>
            <a:stretch>
              <a:fillRect/>
            </a:stretch>
          </p:blipFill>
          <p:spPr>
            <a:xfrm>
              <a:off x="-17749" y="6078514"/>
              <a:ext cx="12209748" cy="804114"/>
            </a:xfrm>
            <a:prstGeom prst="rect">
              <a:avLst/>
            </a:prstGeom>
          </p:spPr>
        </p:pic>
        <p:pic>
          <p:nvPicPr>
            <p:cNvPr id="12" name="Picture 2" descr="D:\3 - Administration\TEPP 2020\logo TEPP\ROUG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 y="6078514"/>
              <a:ext cx="827325" cy="817589"/>
            </a:xfrm>
            <a:prstGeom prst="rect">
              <a:avLst/>
            </a:prstGeom>
            <a:noFill/>
          </p:spPr>
        </p:pic>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336" y="6209364"/>
              <a:ext cx="591592" cy="591592"/>
            </a:xfrm>
            <a:prstGeom prst="rect">
              <a:avLst/>
            </a:prstGeom>
          </p:spPr>
        </p:pic>
      </p:grpSp>
      <p:sp>
        <p:nvSpPr>
          <p:cNvPr id="2" name="Espace réservé du numéro de diapositive 1"/>
          <p:cNvSpPr>
            <a:spLocks noGrp="1"/>
          </p:cNvSpPr>
          <p:nvPr>
            <p:ph type="sldNum" sz="quarter" idx="12"/>
          </p:nvPr>
        </p:nvSpPr>
        <p:spPr/>
        <p:txBody>
          <a:bodyPr/>
          <a:lstStyle/>
          <a:p>
            <a:fld id="{C3370052-E332-40C3-94EC-6028112DE79A}" type="slidenum">
              <a:rPr lang="fr-FR" smtClean="0"/>
              <a:t>27</a:t>
            </a:fld>
            <a:endParaRPr lang="fr-FR"/>
          </a:p>
        </p:txBody>
      </p:sp>
      <p:sp>
        <p:nvSpPr>
          <p:cNvPr id="16" name="ZoneTexte 15"/>
          <p:cNvSpPr txBox="1"/>
          <p:nvPr/>
        </p:nvSpPr>
        <p:spPr>
          <a:xfrm>
            <a:off x="1388979" y="283534"/>
            <a:ext cx="8983373" cy="400110"/>
          </a:xfrm>
          <a:prstGeom prst="rect">
            <a:avLst/>
          </a:prstGeom>
          <a:noFill/>
        </p:spPr>
        <p:txBody>
          <a:bodyPr wrap="square" rtlCol="0">
            <a:spAutoFit/>
          </a:bodyPr>
          <a:lstStyle/>
          <a:p>
            <a:pPr algn="ctr"/>
            <a:r>
              <a:rPr lang="fr-FR" sz="2000" b="1" dirty="0" smtClean="0"/>
              <a:t>Tests statistiques</a:t>
            </a:r>
            <a:endParaRPr lang="fr-FR" sz="2000" b="1" dirty="0"/>
          </a:p>
        </p:txBody>
      </p:sp>
      <p:sp>
        <p:nvSpPr>
          <p:cNvPr id="5" name="ZoneTexte 4"/>
          <p:cNvSpPr txBox="1"/>
          <p:nvPr/>
        </p:nvSpPr>
        <p:spPr>
          <a:xfrm>
            <a:off x="606177" y="1143206"/>
            <a:ext cx="11906055" cy="1477328"/>
          </a:xfrm>
          <a:prstGeom prst="rect">
            <a:avLst/>
          </a:prstGeom>
          <a:noFill/>
        </p:spPr>
        <p:txBody>
          <a:bodyPr wrap="square" rtlCol="0">
            <a:spAutoFit/>
          </a:bodyPr>
          <a:lstStyle/>
          <a:p>
            <a:r>
              <a:rPr lang="fr-FR" dirty="0" smtClean="0"/>
              <a:t>Les tests confirment la pénalité selon l’origine, uniquement pour les hommes, quel que soit le lieu de résidence.</a:t>
            </a:r>
          </a:p>
          <a:p>
            <a:r>
              <a:rPr lang="fr-FR" dirty="0" smtClean="0"/>
              <a:t>La pénalité est de 2,05 pp, soit 42,3 % en termes relatifs</a:t>
            </a:r>
          </a:p>
          <a:p>
            <a:pPr marL="285750" indent="-285750">
              <a:buFont typeface="Wingdings" panose="05000000000000000000" pitchFamily="2" charset="2"/>
              <a:buChar char="ó"/>
            </a:pPr>
            <a:r>
              <a:rPr lang="fr-FR" dirty="0" smtClean="0">
                <a:sym typeface="Wingdings" panose="05000000000000000000" pitchFamily="2" charset="2"/>
              </a:rPr>
              <a:t>Nicolas doit envoyer 21 candidatures pour recevoir une réponse positive, contre 42 pour Youssef Ali</a:t>
            </a:r>
          </a:p>
          <a:p>
            <a:pPr marL="285750" indent="-285750">
              <a:buFont typeface="Wingdings" panose="05000000000000000000" pitchFamily="2" charset="2"/>
              <a:buChar char="ó"/>
            </a:pPr>
            <a:endParaRPr lang="fr-FR" dirty="0">
              <a:sym typeface="Wingdings" panose="05000000000000000000" pitchFamily="2" charset="2"/>
            </a:endParaRPr>
          </a:p>
          <a:p>
            <a:r>
              <a:rPr lang="fr-FR" dirty="0" smtClean="0">
                <a:sym typeface="Wingdings" panose="05000000000000000000" pitchFamily="2" charset="2"/>
              </a:rPr>
              <a:t>La pénalité associée à l’adresse en QP n’est pas significative.</a:t>
            </a:r>
            <a:endParaRPr lang="fr-FR" dirty="0"/>
          </a:p>
        </p:txBody>
      </p:sp>
      <p:graphicFrame>
        <p:nvGraphicFramePr>
          <p:cNvPr id="4" name="Tableau 3"/>
          <p:cNvGraphicFramePr>
            <a:graphicFrameLocks noGrp="1"/>
          </p:cNvGraphicFramePr>
          <p:nvPr>
            <p:extLst/>
          </p:nvPr>
        </p:nvGraphicFramePr>
        <p:xfrm>
          <a:off x="-1" y="3092628"/>
          <a:ext cx="5804222" cy="2523744"/>
        </p:xfrm>
        <a:graphic>
          <a:graphicData uri="http://schemas.openxmlformats.org/drawingml/2006/table">
            <a:tbl>
              <a:tblPr firstRow="1" firstCol="1" bandRow="1"/>
              <a:tblGrid>
                <a:gridCol w="1655181">
                  <a:extLst>
                    <a:ext uri="{9D8B030D-6E8A-4147-A177-3AD203B41FA5}">
                      <a16:colId xmlns:a16="http://schemas.microsoft.com/office/drawing/2014/main" val="3600141701"/>
                    </a:ext>
                  </a:extLst>
                </a:gridCol>
                <a:gridCol w="1242552">
                  <a:extLst>
                    <a:ext uri="{9D8B030D-6E8A-4147-A177-3AD203B41FA5}">
                      <a16:colId xmlns:a16="http://schemas.microsoft.com/office/drawing/2014/main" val="1771527795"/>
                    </a:ext>
                  </a:extLst>
                </a:gridCol>
                <a:gridCol w="1474197">
                  <a:extLst>
                    <a:ext uri="{9D8B030D-6E8A-4147-A177-3AD203B41FA5}">
                      <a16:colId xmlns:a16="http://schemas.microsoft.com/office/drawing/2014/main" val="3875650980"/>
                    </a:ext>
                  </a:extLst>
                </a:gridCol>
                <a:gridCol w="1432292">
                  <a:extLst>
                    <a:ext uri="{9D8B030D-6E8A-4147-A177-3AD203B41FA5}">
                      <a16:colId xmlns:a16="http://schemas.microsoft.com/office/drawing/2014/main" val="3690720832"/>
                    </a:ext>
                  </a:extLst>
                </a:gridCol>
              </a:tblGrid>
              <a:tr h="182880">
                <a:tc rowSpan="2">
                  <a:txBody>
                    <a:bodyPr/>
                    <a:lstStyle/>
                    <a:p>
                      <a:pPr>
                        <a:lnSpc>
                          <a:spcPct val="115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 </a:t>
                      </a:r>
                      <a:r>
                        <a:rPr lang="fr-FR" sz="1600" dirty="0">
                          <a:effectLst/>
                          <a:latin typeface="Calibri" panose="020F0502020204030204" pitchFamily="34" charset="0"/>
                          <a:ea typeface="Calibri" panose="020F0502020204030204" pitchFamily="34" charset="0"/>
                          <a:cs typeface="Calibri" panose="020F0502020204030204" pitchFamily="34" charset="0"/>
                        </a:rPr>
                        <a:t>Type de test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Taux de réponses positives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Ecart entre les deux candidats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1761682"/>
                  </a:ext>
                </a:extLst>
              </a:tr>
              <a:tr h="182880">
                <a:tc vMerge="1">
                  <a:txBody>
                    <a:bodyPr/>
                    <a:lstStyle/>
                    <a:p>
                      <a:endParaRPr lang="fr-FR"/>
                    </a:p>
                  </a:txBody>
                  <a:tcPr/>
                </a:tc>
                <a:tc>
                  <a:txBody>
                    <a:bodyPr/>
                    <a:lstStyle/>
                    <a:p>
                      <a:pP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Candidat d’origine française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Candidat d’origine maghrébine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Ecart</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1319719"/>
                  </a:ext>
                </a:extLst>
              </a:tr>
              <a:tr h="182880">
                <a:tc>
                  <a:txBody>
                    <a:bodyPr/>
                    <a:lstStyle/>
                    <a:p>
                      <a:pPr>
                        <a:lnSpc>
                          <a:spcPct val="115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Homme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4,85</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2,8</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-2,05***</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85446495"/>
                  </a:ext>
                </a:extLst>
              </a:tr>
              <a:tr h="182880">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Quartier neutre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4,93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-1,93*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82831887"/>
                  </a:ext>
                </a:extLst>
              </a:tr>
              <a:tr h="182880">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QPV</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4,6</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2,6</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-2*</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405652514"/>
                  </a:ext>
                </a:extLst>
              </a:tr>
              <a:tr h="182880">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Ecart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-0,33</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-0,4</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-0,07</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7254490"/>
                  </a:ext>
                </a:extLst>
              </a:tr>
            </a:tbl>
          </a:graphicData>
        </a:graphic>
      </p:graphicFrame>
      <p:graphicFrame>
        <p:nvGraphicFramePr>
          <p:cNvPr id="6" name="Tableau 5"/>
          <p:cNvGraphicFramePr>
            <a:graphicFrameLocks noGrp="1"/>
          </p:cNvGraphicFramePr>
          <p:nvPr>
            <p:extLst/>
          </p:nvPr>
        </p:nvGraphicFramePr>
        <p:xfrm>
          <a:off x="5969573" y="3094022"/>
          <a:ext cx="6021798" cy="2523744"/>
        </p:xfrm>
        <a:graphic>
          <a:graphicData uri="http://schemas.openxmlformats.org/drawingml/2006/table">
            <a:tbl>
              <a:tblPr firstRow="1" firstCol="1" bandRow="1"/>
              <a:tblGrid>
                <a:gridCol w="1618560">
                  <a:extLst>
                    <a:ext uri="{9D8B030D-6E8A-4147-A177-3AD203B41FA5}">
                      <a16:colId xmlns:a16="http://schemas.microsoft.com/office/drawing/2014/main" val="3404333088"/>
                    </a:ext>
                  </a:extLst>
                </a:gridCol>
                <a:gridCol w="1467746">
                  <a:extLst>
                    <a:ext uri="{9D8B030D-6E8A-4147-A177-3AD203B41FA5}">
                      <a16:colId xmlns:a16="http://schemas.microsoft.com/office/drawing/2014/main" val="3230924394"/>
                    </a:ext>
                  </a:extLst>
                </a:gridCol>
                <a:gridCol w="1467746">
                  <a:extLst>
                    <a:ext uri="{9D8B030D-6E8A-4147-A177-3AD203B41FA5}">
                      <a16:colId xmlns:a16="http://schemas.microsoft.com/office/drawing/2014/main" val="1667186928"/>
                    </a:ext>
                  </a:extLst>
                </a:gridCol>
                <a:gridCol w="1467746">
                  <a:extLst>
                    <a:ext uri="{9D8B030D-6E8A-4147-A177-3AD203B41FA5}">
                      <a16:colId xmlns:a16="http://schemas.microsoft.com/office/drawing/2014/main" val="220423929"/>
                    </a:ext>
                  </a:extLst>
                </a:gridCol>
              </a:tblGrid>
              <a:tr h="182880">
                <a:tc rowSpan="2">
                  <a:txBody>
                    <a:bodyPr/>
                    <a:lstStyle/>
                    <a:p>
                      <a:pPr>
                        <a:lnSpc>
                          <a:spcPct val="115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 </a:t>
                      </a:r>
                      <a:r>
                        <a:rPr lang="fr-FR" sz="1600" dirty="0">
                          <a:effectLst/>
                          <a:latin typeface="Calibri" panose="020F0502020204030204" pitchFamily="34" charset="0"/>
                          <a:ea typeface="Calibri" panose="020F0502020204030204" pitchFamily="34" charset="0"/>
                          <a:cs typeface="Calibri" panose="020F0502020204030204" pitchFamily="34" charset="0"/>
                        </a:rPr>
                        <a:t>Type de test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Taux de réponses positives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Ecart entre les deux candidats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2311085"/>
                  </a:ext>
                </a:extLst>
              </a:tr>
              <a:tr h="182880">
                <a:tc vMerge="1">
                  <a:txBody>
                    <a:bodyPr/>
                    <a:lstStyle/>
                    <a:p>
                      <a:endParaRPr lang="fr-FR"/>
                    </a:p>
                  </a:txBody>
                  <a:tcPr/>
                </a:tc>
                <a:tc>
                  <a:txBody>
                    <a:bodyPr/>
                    <a:lstStyle/>
                    <a:p>
                      <a:pP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Candidate d’origine française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Candidate d’origine maghrébine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Ecart</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2581344"/>
                  </a:ext>
                </a:extLst>
              </a:tr>
              <a:tr h="182880">
                <a:tc>
                  <a:txBody>
                    <a:bodyPr/>
                    <a:lstStyle/>
                    <a:p>
                      <a:pPr>
                        <a:lnSpc>
                          <a:spcPct val="115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Femme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4,95</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4,5</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-0,45</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66656466"/>
                  </a:ext>
                </a:extLst>
              </a:tr>
              <a:tr h="182880">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Quartier neutre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5,2</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4</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-1,2</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650140361"/>
                  </a:ext>
                </a:extLst>
              </a:tr>
              <a:tr h="182880">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QPV</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4,2</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5</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0,8</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694631675"/>
                  </a:ext>
                </a:extLst>
              </a:tr>
              <a:tr h="182880">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Ecart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-1</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1</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2</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8222358"/>
                  </a:ext>
                </a:extLst>
              </a:tr>
            </a:tbl>
          </a:graphicData>
        </a:graphic>
      </p:graphicFrame>
    </p:spTree>
    <p:extLst>
      <p:ext uri="{BB962C8B-B14F-4D97-AF65-F5344CB8AC3E}">
        <p14:creationId xmlns:p14="http://schemas.microsoft.com/office/powerpoint/2010/main" val="20968706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2"/>
          <a:stretch>
            <a:fillRect/>
          </a:stretch>
        </p:blipFill>
        <p:spPr>
          <a:xfrm>
            <a:off x="17748" y="0"/>
            <a:ext cx="12192000" cy="927909"/>
          </a:xfrm>
          <a:prstGeom prst="rect">
            <a:avLst/>
          </a:prstGeom>
        </p:spPr>
      </p:pic>
      <p:grpSp>
        <p:nvGrpSpPr>
          <p:cNvPr id="10" name="Groupe 9"/>
          <p:cNvGrpSpPr/>
          <p:nvPr/>
        </p:nvGrpSpPr>
        <p:grpSpPr>
          <a:xfrm>
            <a:off x="-1969477" y="6141053"/>
            <a:ext cx="14179225" cy="817589"/>
            <a:chOff x="-17749" y="6078514"/>
            <a:chExt cx="12209748" cy="817589"/>
          </a:xfrm>
        </p:grpSpPr>
        <p:pic>
          <p:nvPicPr>
            <p:cNvPr id="11" name="Image 10"/>
            <p:cNvPicPr>
              <a:picLocks noChangeAspect="1"/>
            </p:cNvPicPr>
            <p:nvPr/>
          </p:nvPicPr>
          <p:blipFill>
            <a:blip r:embed="rId2"/>
            <a:stretch>
              <a:fillRect/>
            </a:stretch>
          </p:blipFill>
          <p:spPr>
            <a:xfrm>
              <a:off x="-17749" y="6078514"/>
              <a:ext cx="12209748" cy="804114"/>
            </a:xfrm>
            <a:prstGeom prst="rect">
              <a:avLst/>
            </a:prstGeom>
          </p:spPr>
        </p:pic>
        <p:pic>
          <p:nvPicPr>
            <p:cNvPr id="12" name="Picture 2" descr="D:\3 - Administration\TEPP 2020\logo TEPP\ROUG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 y="6078514"/>
              <a:ext cx="827325" cy="817589"/>
            </a:xfrm>
            <a:prstGeom prst="rect">
              <a:avLst/>
            </a:prstGeom>
            <a:noFill/>
          </p:spPr>
        </p:pic>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336" y="6209364"/>
              <a:ext cx="591592" cy="591592"/>
            </a:xfrm>
            <a:prstGeom prst="rect">
              <a:avLst/>
            </a:prstGeom>
          </p:spPr>
        </p:pic>
      </p:grpSp>
      <p:sp>
        <p:nvSpPr>
          <p:cNvPr id="2" name="Espace réservé du numéro de diapositive 1"/>
          <p:cNvSpPr>
            <a:spLocks noGrp="1"/>
          </p:cNvSpPr>
          <p:nvPr>
            <p:ph type="sldNum" sz="quarter" idx="12"/>
          </p:nvPr>
        </p:nvSpPr>
        <p:spPr/>
        <p:txBody>
          <a:bodyPr/>
          <a:lstStyle/>
          <a:p>
            <a:fld id="{C3370052-E332-40C3-94EC-6028112DE79A}" type="slidenum">
              <a:rPr lang="fr-FR" smtClean="0"/>
              <a:t>28</a:t>
            </a:fld>
            <a:endParaRPr lang="fr-FR"/>
          </a:p>
        </p:txBody>
      </p:sp>
      <p:sp>
        <p:nvSpPr>
          <p:cNvPr id="16" name="ZoneTexte 15"/>
          <p:cNvSpPr txBox="1"/>
          <p:nvPr/>
        </p:nvSpPr>
        <p:spPr>
          <a:xfrm>
            <a:off x="1388979" y="283534"/>
            <a:ext cx="8983373" cy="400110"/>
          </a:xfrm>
          <a:prstGeom prst="rect">
            <a:avLst/>
          </a:prstGeom>
          <a:noFill/>
        </p:spPr>
        <p:txBody>
          <a:bodyPr wrap="square" rtlCol="0">
            <a:spAutoFit/>
          </a:bodyPr>
          <a:lstStyle/>
          <a:p>
            <a:pPr algn="ctr"/>
            <a:r>
              <a:rPr lang="fr-FR" sz="2000" b="1" dirty="0" smtClean="0"/>
              <a:t>Géographie des discriminations : la métropole et sa périphérie </a:t>
            </a:r>
            <a:endParaRPr lang="fr-FR" sz="2000" b="1" dirty="0"/>
          </a:p>
        </p:txBody>
      </p:sp>
      <p:sp>
        <p:nvSpPr>
          <p:cNvPr id="5" name="ZoneTexte 4"/>
          <p:cNvSpPr txBox="1"/>
          <p:nvPr/>
        </p:nvSpPr>
        <p:spPr>
          <a:xfrm>
            <a:off x="1568757" y="1168537"/>
            <a:ext cx="11906055" cy="369332"/>
          </a:xfrm>
          <a:prstGeom prst="rect">
            <a:avLst/>
          </a:prstGeom>
          <a:noFill/>
        </p:spPr>
        <p:txBody>
          <a:bodyPr wrap="square" rtlCol="0">
            <a:spAutoFit/>
          </a:bodyPr>
          <a:lstStyle/>
          <a:p>
            <a:r>
              <a:rPr lang="fr-FR" b="1" dirty="0" err="1" smtClean="0">
                <a:sym typeface="Wingdings" panose="05000000000000000000" pitchFamily="2" charset="2"/>
              </a:rPr>
              <a:t>GrandNancy</a:t>
            </a:r>
            <a:r>
              <a:rPr lang="fr-FR" b="1" dirty="0" smtClean="0">
                <a:sym typeface="Wingdings" panose="05000000000000000000" pitchFamily="2" charset="2"/>
              </a:rPr>
              <a:t>							Périphérie</a:t>
            </a:r>
            <a:endParaRPr lang="fr-FR" b="1" dirty="0"/>
          </a:p>
        </p:txBody>
      </p:sp>
      <p:graphicFrame>
        <p:nvGraphicFramePr>
          <p:cNvPr id="7" name="Tableau 6"/>
          <p:cNvGraphicFramePr>
            <a:graphicFrameLocks noGrp="1"/>
          </p:cNvGraphicFramePr>
          <p:nvPr>
            <p:extLst/>
          </p:nvPr>
        </p:nvGraphicFramePr>
        <p:xfrm>
          <a:off x="-5787" y="1576895"/>
          <a:ext cx="5717894" cy="2243328"/>
        </p:xfrm>
        <a:graphic>
          <a:graphicData uri="http://schemas.openxmlformats.org/drawingml/2006/table">
            <a:tbl>
              <a:tblPr firstRow="1" firstCol="1" bandRow="1"/>
              <a:tblGrid>
                <a:gridCol w="1623126">
                  <a:extLst>
                    <a:ext uri="{9D8B030D-6E8A-4147-A177-3AD203B41FA5}">
                      <a16:colId xmlns:a16="http://schemas.microsoft.com/office/drawing/2014/main" val="2433551932"/>
                    </a:ext>
                  </a:extLst>
                </a:gridCol>
                <a:gridCol w="1230893">
                  <a:extLst>
                    <a:ext uri="{9D8B030D-6E8A-4147-A177-3AD203B41FA5}">
                      <a16:colId xmlns:a16="http://schemas.microsoft.com/office/drawing/2014/main" val="642305311"/>
                    </a:ext>
                  </a:extLst>
                </a:gridCol>
                <a:gridCol w="1452575">
                  <a:extLst>
                    <a:ext uri="{9D8B030D-6E8A-4147-A177-3AD203B41FA5}">
                      <a16:colId xmlns:a16="http://schemas.microsoft.com/office/drawing/2014/main" val="9840672"/>
                    </a:ext>
                  </a:extLst>
                </a:gridCol>
                <a:gridCol w="1411300">
                  <a:extLst>
                    <a:ext uri="{9D8B030D-6E8A-4147-A177-3AD203B41FA5}">
                      <a16:colId xmlns:a16="http://schemas.microsoft.com/office/drawing/2014/main" val="509804232"/>
                    </a:ext>
                  </a:extLst>
                </a:gridCol>
              </a:tblGrid>
              <a:tr h="182880">
                <a:tc rowSpan="2">
                  <a:txBody>
                    <a:bodyPr/>
                    <a:lstStyle/>
                    <a:p>
                      <a:pPr>
                        <a:lnSpc>
                          <a:spcPct val="115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 </a:t>
                      </a:r>
                      <a:r>
                        <a:rPr lang="fr-FR" sz="1600" dirty="0">
                          <a:effectLst/>
                          <a:latin typeface="Calibri" panose="020F0502020204030204" pitchFamily="34" charset="0"/>
                          <a:ea typeface="Calibri" panose="020F0502020204030204" pitchFamily="34" charset="0"/>
                          <a:cs typeface="Calibri" panose="020F0502020204030204" pitchFamily="34" charset="0"/>
                        </a:rPr>
                        <a:t>Type de test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Taux de réponses positives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Ecart entre les deux candidats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5483128"/>
                  </a:ext>
                </a:extLst>
              </a:tr>
              <a:tr h="182880">
                <a:tc vMerge="1">
                  <a:txBody>
                    <a:bodyPr/>
                    <a:lstStyle/>
                    <a:p>
                      <a:endParaRPr lang="fr-FR"/>
                    </a:p>
                  </a:txBody>
                  <a:tcPr/>
                </a:tc>
                <a:tc>
                  <a:txBody>
                    <a:bodyPr/>
                    <a:lstStyle/>
                    <a:p>
                      <a:pPr>
                        <a:lnSpc>
                          <a:spcPct val="115000"/>
                        </a:lnSpc>
                        <a:spcAft>
                          <a:spcPts val="0"/>
                        </a:spcAft>
                      </a:pPr>
                      <a:r>
                        <a:rPr lang="fr-FR" sz="1600" dirty="0" smtClean="0">
                          <a:effectLst/>
                          <a:latin typeface="Calibri" panose="020F0502020204030204" pitchFamily="34" charset="0"/>
                          <a:ea typeface="Calibri" panose="020F0502020204030204" pitchFamily="34" charset="0"/>
                          <a:cs typeface="Calibri" panose="020F0502020204030204" pitchFamily="34" charset="0"/>
                        </a:rPr>
                        <a:t>origine </a:t>
                      </a:r>
                      <a:r>
                        <a:rPr lang="fr-FR" sz="1600" dirty="0">
                          <a:effectLst/>
                          <a:latin typeface="Calibri" panose="020F0502020204030204" pitchFamily="34" charset="0"/>
                          <a:ea typeface="Calibri" panose="020F0502020204030204" pitchFamily="34" charset="0"/>
                          <a:cs typeface="Calibri" panose="020F0502020204030204" pitchFamily="34" charset="0"/>
                        </a:rPr>
                        <a:t>française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smtClean="0">
                          <a:effectLst/>
                          <a:latin typeface="Calibri" panose="020F0502020204030204" pitchFamily="34" charset="0"/>
                          <a:ea typeface="Calibri" panose="020F0502020204030204" pitchFamily="34" charset="0"/>
                          <a:cs typeface="Calibri" panose="020F0502020204030204" pitchFamily="34" charset="0"/>
                        </a:rPr>
                        <a:t>origine </a:t>
                      </a:r>
                      <a:r>
                        <a:rPr lang="fr-FR" sz="1600" dirty="0">
                          <a:effectLst/>
                          <a:latin typeface="Calibri" panose="020F0502020204030204" pitchFamily="34" charset="0"/>
                          <a:ea typeface="Calibri" panose="020F0502020204030204" pitchFamily="34" charset="0"/>
                          <a:cs typeface="Calibri" panose="020F0502020204030204" pitchFamily="34" charset="0"/>
                        </a:rPr>
                        <a:t>maghrébine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Ecart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2849472"/>
                  </a:ext>
                </a:extLst>
              </a:tr>
              <a:tr h="182880">
                <a:tc>
                  <a:txBody>
                    <a:bodyPr/>
                    <a:lstStyle/>
                    <a:p>
                      <a:pPr>
                        <a:lnSpc>
                          <a:spcPct val="115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Homme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5,17</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2,8</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-2,37**</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07275799"/>
                  </a:ext>
                </a:extLst>
              </a:tr>
              <a:tr h="182880">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Quartier neutre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5,22</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2,65</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-2,57*</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463304798"/>
                  </a:ext>
                </a:extLst>
              </a:tr>
              <a:tr h="182880">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QPV</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5,03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2,95</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-2,08</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4263970205"/>
                  </a:ext>
                </a:extLst>
              </a:tr>
              <a:tr h="182880">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Ecart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-0,19</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0,3</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0,49</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7629301"/>
                  </a:ext>
                </a:extLst>
              </a:tr>
            </a:tbl>
          </a:graphicData>
        </a:graphic>
      </p:graphicFrame>
      <p:graphicFrame>
        <p:nvGraphicFramePr>
          <p:cNvPr id="9" name="Tableau 8"/>
          <p:cNvGraphicFramePr>
            <a:graphicFrameLocks noGrp="1"/>
          </p:cNvGraphicFramePr>
          <p:nvPr>
            <p:extLst/>
          </p:nvPr>
        </p:nvGraphicFramePr>
        <p:xfrm>
          <a:off x="17748" y="3914235"/>
          <a:ext cx="5717893" cy="2243328"/>
        </p:xfrm>
        <a:graphic>
          <a:graphicData uri="http://schemas.openxmlformats.org/drawingml/2006/table">
            <a:tbl>
              <a:tblPr firstRow="1" firstCol="1" bandRow="1"/>
              <a:tblGrid>
                <a:gridCol w="1536874">
                  <a:extLst>
                    <a:ext uri="{9D8B030D-6E8A-4147-A177-3AD203B41FA5}">
                      <a16:colId xmlns:a16="http://schemas.microsoft.com/office/drawing/2014/main" val="4058315587"/>
                    </a:ext>
                  </a:extLst>
                </a:gridCol>
                <a:gridCol w="1393673">
                  <a:extLst>
                    <a:ext uri="{9D8B030D-6E8A-4147-A177-3AD203B41FA5}">
                      <a16:colId xmlns:a16="http://schemas.microsoft.com/office/drawing/2014/main" val="4145476882"/>
                    </a:ext>
                  </a:extLst>
                </a:gridCol>
                <a:gridCol w="1393673">
                  <a:extLst>
                    <a:ext uri="{9D8B030D-6E8A-4147-A177-3AD203B41FA5}">
                      <a16:colId xmlns:a16="http://schemas.microsoft.com/office/drawing/2014/main" val="2965319259"/>
                    </a:ext>
                  </a:extLst>
                </a:gridCol>
                <a:gridCol w="1393673">
                  <a:extLst>
                    <a:ext uri="{9D8B030D-6E8A-4147-A177-3AD203B41FA5}">
                      <a16:colId xmlns:a16="http://schemas.microsoft.com/office/drawing/2014/main" val="2067954778"/>
                    </a:ext>
                  </a:extLst>
                </a:gridCol>
              </a:tblGrid>
              <a:tr h="182880">
                <a:tc rowSpan="2">
                  <a:txBody>
                    <a:bodyPr/>
                    <a:lstStyle/>
                    <a:p>
                      <a:pPr>
                        <a:lnSpc>
                          <a:spcPct val="115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 </a:t>
                      </a:r>
                      <a:r>
                        <a:rPr lang="fr-FR" sz="1600" dirty="0">
                          <a:effectLst/>
                          <a:latin typeface="Calibri" panose="020F0502020204030204" pitchFamily="34" charset="0"/>
                          <a:ea typeface="Calibri" panose="020F0502020204030204" pitchFamily="34" charset="0"/>
                          <a:cs typeface="Calibri" panose="020F0502020204030204" pitchFamily="34" charset="0"/>
                        </a:rPr>
                        <a:t>Type de test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Taux de réponses positives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Ecart entre les deux candidats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3238726"/>
                  </a:ext>
                </a:extLst>
              </a:tr>
              <a:tr h="182880">
                <a:tc vMerge="1">
                  <a:txBody>
                    <a:bodyPr/>
                    <a:lstStyle/>
                    <a:p>
                      <a:endParaRPr lang="fr-FR"/>
                    </a:p>
                  </a:txBody>
                  <a:tcPr/>
                </a:tc>
                <a:tc>
                  <a:txBody>
                    <a:bodyPr/>
                    <a:lstStyle/>
                    <a:p>
                      <a:pPr>
                        <a:lnSpc>
                          <a:spcPct val="115000"/>
                        </a:lnSpc>
                        <a:spcAft>
                          <a:spcPts val="0"/>
                        </a:spcAft>
                      </a:pPr>
                      <a:r>
                        <a:rPr lang="fr-FR" sz="1600" dirty="0" smtClean="0">
                          <a:effectLst/>
                          <a:latin typeface="Calibri" panose="020F0502020204030204" pitchFamily="34" charset="0"/>
                          <a:ea typeface="Calibri" panose="020F0502020204030204" pitchFamily="34" charset="0"/>
                          <a:cs typeface="Calibri" panose="020F0502020204030204" pitchFamily="34" charset="0"/>
                        </a:rPr>
                        <a:t>origine </a:t>
                      </a:r>
                      <a:r>
                        <a:rPr lang="fr-FR" sz="1600" dirty="0">
                          <a:effectLst/>
                          <a:latin typeface="Calibri" panose="020F0502020204030204" pitchFamily="34" charset="0"/>
                          <a:ea typeface="Calibri" panose="020F0502020204030204" pitchFamily="34" charset="0"/>
                          <a:cs typeface="Calibri" panose="020F0502020204030204" pitchFamily="34" charset="0"/>
                        </a:rPr>
                        <a:t>française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smtClean="0">
                          <a:effectLst/>
                          <a:latin typeface="Calibri" panose="020F0502020204030204" pitchFamily="34" charset="0"/>
                          <a:ea typeface="Calibri" panose="020F0502020204030204" pitchFamily="34" charset="0"/>
                          <a:cs typeface="Calibri" panose="020F0502020204030204" pitchFamily="34" charset="0"/>
                        </a:rPr>
                        <a:t>origine </a:t>
                      </a:r>
                      <a:r>
                        <a:rPr lang="fr-FR" sz="1600" dirty="0">
                          <a:effectLst/>
                          <a:latin typeface="Calibri" panose="020F0502020204030204" pitchFamily="34" charset="0"/>
                          <a:ea typeface="Calibri" panose="020F0502020204030204" pitchFamily="34" charset="0"/>
                          <a:cs typeface="Calibri" panose="020F0502020204030204" pitchFamily="34" charset="0"/>
                        </a:rPr>
                        <a:t>maghrébine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Ecart</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4427027"/>
                  </a:ext>
                </a:extLst>
              </a:tr>
              <a:tr h="182880">
                <a:tc>
                  <a:txBody>
                    <a:bodyPr/>
                    <a:lstStyle/>
                    <a:p>
                      <a:pPr>
                        <a:lnSpc>
                          <a:spcPct val="115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Femme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4,65</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4,29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-0,36</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68419628"/>
                  </a:ext>
                </a:extLst>
              </a:tr>
              <a:tr h="182880">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Quartier neutre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4,93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3,55</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-1,38</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79185304"/>
                  </a:ext>
                </a:extLst>
              </a:tr>
              <a:tr h="182880">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QPV</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3,83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5,03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1,2</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989781095"/>
                  </a:ext>
                </a:extLst>
              </a:tr>
              <a:tr h="182880">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Ecart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-1,1</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1,48</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2,58</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8068828"/>
                  </a:ext>
                </a:extLst>
              </a:tr>
            </a:tbl>
          </a:graphicData>
        </a:graphic>
      </p:graphicFrame>
      <p:graphicFrame>
        <p:nvGraphicFramePr>
          <p:cNvPr id="17" name="Tableau 16"/>
          <p:cNvGraphicFramePr>
            <a:graphicFrameLocks noGrp="1"/>
          </p:cNvGraphicFramePr>
          <p:nvPr>
            <p:extLst/>
          </p:nvPr>
        </p:nvGraphicFramePr>
        <p:xfrm>
          <a:off x="6113748" y="1585150"/>
          <a:ext cx="5844250" cy="2243328"/>
        </p:xfrm>
        <a:graphic>
          <a:graphicData uri="http://schemas.openxmlformats.org/drawingml/2006/table">
            <a:tbl>
              <a:tblPr firstRow="1" firstCol="1" bandRow="1"/>
              <a:tblGrid>
                <a:gridCol w="1617560">
                  <a:extLst>
                    <a:ext uri="{9D8B030D-6E8A-4147-A177-3AD203B41FA5}">
                      <a16:colId xmlns:a16="http://schemas.microsoft.com/office/drawing/2014/main" val="519400438"/>
                    </a:ext>
                  </a:extLst>
                </a:gridCol>
                <a:gridCol w="1299528">
                  <a:extLst>
                    <a:ext uri="{9D8B030D-6E8A-4147-A177-3AD203B41FA5}">
                      <a16:colId xmlns:a16="http://schemas.microsoft.com/office/drawing/2014/main" val="2106603925"/>
                    </a:ext>
                  </a:extLst>
                </a:gridCol>
                <a:gridCol w="1484674">
                  <a:extLst>
                    <a:ext uri="{9D8B030D-6E8A-4147-A177-3AD203B41FA5}">
                      <a16:colId xmlns:a16="http://schemas.microsoft.com/office/drawing/2014/main" val="1206815934"/>
                    </a:ext>
                  </a:extLst>
                </a:gridCol>
                <a:gridCol w="1442488">
                  <a:extLst>
                    <a:ext uri="{9D8B030D-6E8A-4147-A177-3AD203B41FA5}">
                      <a16:colId xmlns:a16="http://schemas.microsoft.com/office/drawing/2014/main" val="819175437"/>
                    </a:ext>
                  </a:extLst>
                </a:gridCol>
              </a:tblGrid>
              <a:tr h="182880">
                <a:tc rowSpan="2">
                  <a:txBody>
                    <a:bodyPr/>
                    <a:lstStyle/>
                    <a:p>
                      <a:pPr>
                        <a:lnSpc>
                          <a:spcPct val="115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 </a:t>
                      </a:r>
                      <a:r>
                        <a:rPr lang="fr-FR" sz="1600" dirty="0">
                          <a:effectLst/>
                          <a:latin typeface="Calibri" panose="020F0502020204030204" pitchFamily="34" charset="0"/>
                          <a:ea typeface="Calibri" panose="020F0502020204030204" pitchFamily="34" charset="0"/>
                          <a:cs typeface="Calibri" panose="020F0502020204030204" pitchFamily="34" charset="0"/>
                        </a:rPr>
                        <a:t>Type de test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Taux de réponses positives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Ecart entre les deux candidats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3570770"/>
                  </a:ext>
                </a:extLst>
              </a:tr>
              <a:tr h="182880">
                <a:tc vMerge="1">
                  <a:txBody>
                    <a:bodyPr/>
                    <a:lstStyle/>
                    <a:p>
                      <a:endParaRPr lang="fr-FR"/>
                    </a:p>
                  </a:txBody>
                  <a:tcPr/>
                </a:tc>
                <a:tc>
                  <a:txBody>
                    <a:bodyPr/>
                    <a:lstStyle/>
                    <a:p>
                      <a:pPr algn="ctr">
                        <a:lnSpc>
                          <a:spcPct val="115000"/>
                        </a:lnSpc>
                        <a:spcAft>
                          <a:spcPts val="0"/>
                        </a:spcAft>
                      </a:pPr>
                      <a:r>
                        <a:rPr lang="fr-FR" sz="1600" dirty="0" smtClean="0">
                          <a:effectLst/>
                          <a:latin typeface="Calibri" panose="020F0502020204030204" pitchFamily="34" charset="0"/>
                          <a:ea typeface="Calibri" panose="020F0502020204030204" pitchFamily="34" charset="0"/>
                          <a:cs typeface="Calibri" panose="020F0502020204030204" pitchFamily="34" charset="0"/>
                        </a:rPr>
                        <a:t>origine </a:t>
                      </a:r>
                      <a:r>
                        <a:rPr lang="fr-FR" sz="1600" dirty="0">
                          <a:effectLst/>
                          <a:latin typeface="Calibri" panose="020F0502020204030204" pitchFamily="34" charset="0"/>
                          <a:ea typeface="Calibri" panose="020F0502020204030204" pitchFamily="34" charset="0"/>
                          <a:cs typeface="Calibri" panose="020F0502020204030204" pitchFamily="34" charset="0"/>
                        </a:rPr>
                        <a:t>française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smtClean="0">
                          <a:effectLst/>
                          <a:latin typeface="Calibri" panose="020F0502020204030204" pitchFamily="34" charset="0"/>
                          <a:ea typeface="Calibri" panose="020F0502020204030204" pitchFamily="34" charset="0"/>
                          <a:cs typeface="Calibri" panose="020F0502020204030204" pitchFamily="34" charset="0"/>
                        </a:rPr>
                        <a:t>origine </a:t>
                      </a:r>
                      <a:r>
                        <a:rPr lang="fr-FR" sz="1600" dirty="0">
                          <a:effectLst/>
                          <a:latin typeface="Calibri" panose="020F0502020204030204" pitchFamily="34" charset="0"/>
                          <a:ea typeface="Calibri" panose="020F0502020204030204" pitchFamily="34" charset="0"/>
                          <a:cs typeface="Calibri" panose="020F0502020204030204" pitchFamily="34" charset="0"/>
                        </a:rPr>
                        <a:t>maghrébine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Ecart</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140484"/>
                  </a:ext>
                </a:extLst>
              </a:tr>
              <a:tr h="182880">
                <a:tc>
                  <a:txBody>
                    <a:bodyPr/>
                    <a:lstStyle/>
                    <a:p>
                      <a:pPr>
                        <a:lnSpc>
                          <a:spcPct val="115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Homme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4,18</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2,8</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-1,38</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23036514"/>
                  </a:ext>
                </a:extLst>
              </a:tr>
              <a:tr h="182880">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Quartier neutre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4,34</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3,73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-0,61</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332120478"/>
                  </a:ext>
                </a:extLst>
              </a:tr>
              <a:tr h="182880">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QPV</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3,7</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1,86</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-1,84</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952098443"/>
                  </a:ext>
                </a:extLst>
              </a:tr>
              <a:tr h="182880">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Ecart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-0,64</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-1,87</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-1,23</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5693910"/>
                  </a:ext>
                </a:extLst>
              </a:tr>
            </a:tbl>
          </a:graphicData>
        </a:graphic>
      </p:graphicFrame>
      <p:graphicFrame>
        <p:nvGraphicFramePr>
          <p:cNvPr id="18" name="Tableau 17"/>
          <p:cNvGraphicFramePr>
            <a:graphicFrameLocks noGrp="1"/>
          </p:cNvGraphicFramePr>
          <p:nvPr>
            <p:extLst/>
          </p:nvPr>
        </p:nvGraphicFramePr>
        <p:xfrm>
          <a:off x="6119536" y="3935666"/>
          <a:ext cx="5838462" cy="2243328"/>
        </p:xfrm>
        <a:graphic>
          <a:graphicData uri="http://schemas.openxmlformats.org/drawingml/2006/table">
            <a:tbl>
              <a:tblPr firstRow="1" firstCol="1" bandRow="1"/>
              <a:tblGrid>
                <a:gridCol w="1569282">
                  <a:extLst>
                    <a:ext uri="{9D8B030D-6E8A-4147-A177-3AD203B41FA5}">
                      <a16:colId xmlns:a16="http://schemas.microsoft.com/office/drawing/2014/main" val="355074281"/>
                    </a:ext>
                  </a:extLst>
                </a:gridCol>
                <a:gridCol w="1423060">
                  <a:extLst>
                    <a:ext uri="{9D8B030D-6E8A-4147-A177-3AD203B41FA5}">
                      <a16:colId xmlns:a16="http://schemas.microsoft.com/office/drawing/2014/main" val="1568866669"/>
                    </a:ext>
                  </a:extLst>
                </a:gridCol>
                <a:gridCol w="1423060">
                  <a:extLst>
                    <a:ext uri="{9D8B030D-6E8A-4147-A177-3AD203B41FA5}">
                      <a16:colId xmlns:a16="http://schemas.microsoft.com/office/drawing/2014/main" val="1879290594"/>
                    </a:ext>
                  </a:extLst>
                </a:gridCol>
                <a:gridCol w="1423060">
                  <a:extLst>
                    <a:ext uri="{9D8B030D-6E8A-4147-A177-3AD203B41FA5}">
                      <a16:colId xmlns:a16="http://schemas.microsoft.com/office/drawing/2014/main" val="3137345621"/>
                    </a:ext>
                  </a:extLst>
                </a:gridCol>
              </a:tblGrid>
              <a:tr h="182880">
                <a:tc rowSpan="2">
                  <a:txBody>
                    <a:bodyPr/>
                    <a:lstStyle/>
                    <a:p>
                      <a:pPr>
                        <a:lnSpc>
                          <a:spcPct val="115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 </a:t>
                      </a:r>
                      <a:r>
                        <a:rPr lang="fr-FR" sz="1600" dirty="0">
                          <a:effectLst/>
                          <a:latin typeface="Calibri" panose="020F0502020204030204" pitchFamily="34" charset="0"/>
                          <a:ea typeface="Calibri" panose="020F0502020204030204" pitchFamily="34" charset="0"/>
                          <a:cs typeface="Calibri" panose="020F0502020204030204" pitchFamily="34" charset="0"/>
                        </a:rPr>
                        <a:t>Type de test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Taux de réponses positives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Ecart entre les deux candidats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6168070"/>
                  </a:ext>
                </a:extLst>
              </a:tr>
              <a:tr h="182880">
                <a:tc vMerge="1">
                  <a:txBody>
                    <a:bodyPr/>
                    <a:lstStyle/>
                    <a:p>
                      <a:endParaRPr lang="fr-FR"/>
                    </a:p>
                  </a:txBody>
                  <a:tcPr/>
                </a:tc>
                <a:tc>
                  <a:txBody>
                    <a:bodyPr/>
                    <a:lstStyle/>
                    <a:p>
                      <a:pPr algn="ctr">
                        <a:lnSpc>
                          <a:spcPct val="115000"/>
                        </a:lnSpc>
                        <a:spcAft>
                          <a:spcPts val="0"/>
                        </a:spcAft>
                      </a:pPr>
                      <a:r>
                        <a:rPr lang="fr-FR" sz="1600" dirty="0" smtClean="0">
                          <a:effectLst/>
                          <a:latin typeface="Calibri" panose="020F0502020204030204" pitchFamily="34" charset="0"/>
                          <a:ea typeface="Calibri" panose="020F0502020204030204" pitchFamily="34" charset="0"/>
                          <a:cs typeface="Calibri" panose="020F0502020204030204" pitchFamily="34" charset="0"/>
                        </a:rPr>
                        <a:t>origine </a:t>
                      </a:r>
                      <a:r>
                        <a:rPr lang="fr-FR" sz="1600" dirty="0">
                          <a:effectLst/>
                          <a:latin typeface="Calibri" panose="020F0502020204030204" pitchFamily="34" charset="0"/>
                          <a:ea typeface="Calibri" panose="020F0502020204030204" pitchFamily="34" charset="0"/>
                          <a:cs typeface="Calibri" panose="020F0502020204030204" pitchFamily="34" charset="0"/>
                        </a:rPr>
                        <a:t>française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smtClean="0">
                          <a:effectLst/>
                          <a:latin typeface="Calibri" panose="020F0502020204030204" pitchFamily="34" charset="0"/>
                          <a:ea typeface="Calibri" panose="020F0502020204030204" pitchFamily="34" charset="0"/>
                          <a:cs typeface="Calibri" panose="020F0502020204030204" pitchFamily="34" charset="0"/>
                        </a:rPr>
                        <a:t>origine </a:t>
                      </a:r>
                      <a:r>
                        <a:rPr lang="fr-FR" sz="1600" dirty="0">
                          <a:effectLst/>
                          <a:latin typeface="Calibri" panose="020F0502020204030204" pitchFamily="34" charset="0"/>
                          <a:ea typeface="Calibri" panose="020F0502020204030204" pitchFamily="34" charset="0"/>
                          <a:cs typeface="Calibri" panose="020F0502020204030204" pitchFamily="34" charset="0"/>
                        </a:rPr>
                        <a:t>maghrébine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Ecart</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7068790"/>
                  </a:ext>
                </a:extLst>
              </a:tr>
              <a:tr h="182880">
                <a:tc>
                  <a:txBody>
                    <a:bodyPr/>
                    <a:lstStyle/>
                    <a:p>
                      <a:pPr>
                        <a:lnSpc>
                          <a:spcPct val="115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Femme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5,57</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4,94</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-0,63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4409984"/>
                  </a:ext>
                </a:extLst>
              </a:tr>
              <a:tr h="182880">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Quartier neutre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5,77</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4,94</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-0,83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414351567"/>
                  </a:ext>
                </a:extLst>
              </a:tr>
              <a:tr h="182880">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QPV</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4,97</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4,94</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15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-0,03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811022318"/>
                  </a:ext>
                </a:extLst>
              </a:tr>
              <a:tr h="182880">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Ecart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-0,8</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0,8</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7827934"/>
                  </a:ext>
                </a:extLst>
              </a:tr>
            </a:tbl>
          </a:graphicData>
        </a:graphic>
      </p:graphicFrame>
      <p:sp>
        <p:nvSpPr>
          <p:cNvPr id="19" name="Ellipse 18"/>
          <p:cNvSpPr/>
          <p:nvPr/>
        </p:nvSpPr>
        <p:spPr>
          <a:xfrm>
            <a:off x="4572000" y="2592729"/>
            <a:ext cx="844952" cy="7176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Tree>
    <p:extLst>
      <p:ext uri="{BB962C8B-B14F-4D97-AF65-F5344CB8AC3E}">
        <p14:creationId xmlns:p14="http://schemas.microsoft.com/office/powerpoint/2010/main" val="1931529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llipse 19"/>
          <p:cNvSpPr/>
          <p:nvPr/>
        </p:nvSpPr>
        <p:spPr>
          <a:xfrm>
            <a:off x="11122863" y="1669767"/>
            <a:ext cx="793254" cy="291436"/>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pic>
        <p:nvPicPr>
          <p:cNvPr id="15" name="Image 14"/>
          <p:cNvPicPr>
            <a:picLocks noChangeAspect="1"/>
          </p:cNvPicPr>
          <p:nvPr/>
        </p:nvPicPr>
        <p:blipFill>
          <a:blip r:embed="rId2"/>
          <a:stretch>
            <a:fillRect/>
          </a:stretch>
        </p:blipFill>
        <p:spPr>
          <a:xfrm>
            <a:off x="0" y="0"/>
            <a:ext cx="12192000" cy="927909"/>
          </a:xfrm>
          <a:prstGeom prst="rect">
            <a:avLst/>
          </a:prstGeom>
        </p:spPr>
      </p:pic>
      <p:grpSp>
        <p:nvGrpSpPr>
          <p:cNvPr id="10" name="Groupe 9"/>
          <p:cNvGrpSpPr/>
          <p:nvPr/>
        </p:nvGrpSpPr>
        <p:grpSpPr>
          <a:xfrm>
            <a:off x="0" y="6105884"/>
            <a:ext cx="12209748" cy="817589"/>
            <a:chOff x="-17749" y="6078514"/>
            <a:chExt cx="12209748" cy="817589"/>
          </a:xfrm>
        </p:grpSpPr>
        <p:pic>
          <p:nvPicPr>
            <p:cNvPr id="11" name="Image 10"/>
            <p:cNvPicPr>
              <a:picLocks noChangeAspect="1"/>
            </p:cNvPicPr>
            <p:nvPr/>
          </p:nvPicPr>
          <p:blipFill>
            <a:blip r:embed="rId2"/>
            <a:stretch>
              <a:fillRect/>
            </a:stretch>
          </p:blipFill>
          <p:spPr>
            <a:xfrm>
              <a:off x="-17749" y="6078514"/>
              <a:ext cx="12209748" cy="804114"/>
            </a:xfrm>
            <a:prstGeom prst="rect">
              <a:avLst/>
            </a:prstGeom>
          </p:spPr>
        </p:pic>
        <p:pic>
          <p:nvPicPr>
            <p:cNvPr id="12" name="Picture 2" descr="D:\3 - Administration\TEPP 2020\logo TEPP\ROUG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 y="6078514"/>
              <a:ext cx="827325" cy="817589"/>
            </a:xfrm>
            <a:prstGeom prst="rect">
              <a:avLst/>
            </a:prstGeom>
            <a:noFill/>
          </p:spPr>
        </p:pic>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336" y="6209364"/>
              <a:ext cx="591592" cy="591592"/>
            </a:xfrm>
            <a:prstGeom prst="rect">
              <a:avLst/>
            </a:prstGeom>
          </p:spPr>
        </p:pic>
      </p:grpSp>
      <p:sp>
        <p:nvSpPr>
          <p:cNvPr id="16" name="ZoneTexte 15"/>
          <p:cNvSpPr txBox="1"/>
          <p:nvPr/>
        </p:nvSpPr>
        <p:spPr>
          <a:xfrm>
            <a:off x="3484606" y="233421"/>
            <a:ext cx="5032285" cy="400110"/>
          </a:xfrm>
          <a:prstGeom prst="rect">
            <a:avLst/>
          </a:prstGeom>
          <a:noFill/>
        </p:spPr>
        <p:txBody>
          <a:bodyPr wrap="square" rtlCol="0">
            <a:spAutoFit/>
          </a:bodyPr>
          <a:lstStyle/>
          <a:p>
            <a:pPr algn="ctr"/>
            <a:r>
              <a:rPr lang="fr-FR" sz="2000" b="1" dirty="0" smtClean="0"/>
              <a:t>Confirmation économétrique</a:t>
            </a:r>
            <a:endParaRPr lang="fr-FR" sz="2000" b="1" dirty="0"/>
          </a:p>
        </p:txBody>
      </p:sp>
      <p:sp>
        <p:nvSpPr>
          <p:cNvPr id="2" name="Espace réservé du numéro de diapositive 1"/>
          <p:cNvSpPr>
            <a:spLocks noGrp="1"/>
          </p:cNvSpPr>
          <p:nvPr>
            <p:ph type="sldNum" sz="quarter" idx="12"/>
          </p:nvPr>
        </p:nvSpPr>
        <p:spPr/>
        <p:txBody>
          <a:bodyPr/>
          <a:lstStyle/>
          <a:p>
            <a:fld id="{C3370052-E332-40C3-94EC-6028112DE79A}" type="slidenum">
              <a:rPr lang="fr-FR" smtClean="0"/>
              <a:t>29</a:t>
            </a:fld>
            <a:endParaRPr lang="fr-FR"/>
          </a:p>
        </p:txBody>
      </p:sp>
      <p:pic>
        <p:nvPicPr>
          <p:cNvPr id="14" name="Image 13"/>
          <p:cNvPicPr>
            <a:picLocks noChangeAspect="1"/>
          </p:cNvPicPr>
          <p:nvPr/>
        </p:nvPicPr>
        <p:blipFill>
          <a:blip r:embed="rId5"/>
          <a:stretch>
            <a:fillRect/>
          </a:stretch>
        </p:blipFill>
        <p:spPr>
          <a:xfrm>
            <a:off x="-722466" y="6114122"/>
            <a:ext cx="2344591" cy="779406"/>
          </a:xfrm>
          <a:prstGeom prst="rect">
            <a:avLst/>
          </a:prstGeom>
        </p:spPr>
      </p:pic>
      <p:sp>
        <p:nvSpPr>
          <p:cNvPr id="6" name="Rectangle 5"/>
          <p:cNvSpPr/>
          <p:nvPr/>
        </p:nvSpPr>
        <p:spPr>
          <a:xfrm>
            <a:off x="54552" y="1050521"/>
            <a:ext cx="5272337" cy="4801314"/>
          </a:xfrm>
          <a:prstGeom prst="rect">
            <a:avLst/>
          </a:prstGeom>
        </p:spPr>
        <p:txBody>
          <a:bodyPr wrap="square">
            <a:spAutoFit/>
          </a:bodyPr>
          <a:lstStyle/>
          <a:p>
            <a:r>
              <a:rPr lang="fr-FR" dirty="0" smtClean="0"/>
              <a:t>La seule pénalité qui ressort est associée à l’origine et uniquement pour les hommes.</a:t>
            </a:r>
          </a:p>
          <a:p>
            <a:r>
              <a:rPr lang="fr-FR" dirty="0" smtClean="0"/>
              <a:t>Après contrôle, la pénalité absolue est de 2,8 pp, soit 57,7 % de chances en moins d’obtenir une réponse positive pour le candidat d’origine maghrébine. </a:t>
            </a:r>
          </a:p>
          <a:p>
            <a:endParaRPr lang="fr-FR" dirty="0" smtClean="0"/>
          </a:p>
          <a:p>
            <a:r>
              <a:rPr lang="fr-FR" dirty="0" smtClean="0"/>
              <a:t>Pour obtenir une réponse positive, les hommes présumés d’origine maghrébine doivent effectuer 48 demandes, contre 21 pour les candidats franco-français.  </a:t>
            </a:r>
          </a:p>
          <a:p>
            <a:endParaRPr lang="fr-FR" dirty="0" smtClean="0"/>
          </a:p>
          <a:p>
            <a:r>
              <a:rPr lang="fr-FR" dirty="0" smtClean="0"/>
              <a:t>On observe une interaction </a:t>
            </a:r>
            <a:r>
              <a:rPr lang="fr-FR" dirty="0"/>
              <a:t>significative entre genre et origine, </a:t>
            </a:r>
            <a:r>
              <a:rPr lang="fr-FR" dirty="0" smtClean="0"/>
              <a:t>signalant que la pénalité ne concerne que les hommes. </a:t>
            </a:r>
          </a:p>
          <a:p>
            <a:endParaRPr lang="fr-FR" dirty="0"/>
          </a:p>
          <a:p>
            <a:r>
              <a:rPr lang="fr-FR" dirty="0" smtClean="0"/>
              <a:t>Après contrôle, les résultats sont peu différents dans les communes du Grand Nancy et de la périphérie.</a:t>
            </a:r>
          </a:p>
        </p:txBody>
      </p:sp>
      <mc:AlternateContent xmlns:mc="http://schemas.openxmlformats.org/markup-compatibility/2006" xmlns:a14="http://schemas.microsoft.com/office/drawing/2010/main">
        <mc:Choice Requires="a14">
          <p:sp>
            <p:nvSpPr>
              <p:cNvPr id="7" name="Rectangle 6"/>
              <p:cNvSpPr/>
              <p:nvPr/>
            </p:nvSpPr>
            <p:spPr>
              <a:xfrm>
                <a:off x="1823077" y="636823"/>
                <a:ext cx="856359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𝑅𝐸𝑃</m:t>
                          </m:r>
                        </m:e>
                        <m:sub>
                          <m:r>
                            <a:rPr lang="fr-FR" i="1">
                              <a:latin typeface="Cambria Math" panose="02040503050406030204" pitchFamily="18" charset="0"/>
                            </a:rPr>
                            <m:t>𝑖𝑟</m:t>
                          </m:r>
                        </m:sub>
                      </m:sSub>
                      <m:r>
                        <a:rPr lang="fr-FR" i="0">
                          <a:latin typeface="Cambria Math" panose="02040503050406030204" pitchFamily="18" charset="0"/>
                        </a:rPr>
                        <m:t>= </m:t>
                      </m:r>
                      <m:r>
                        <a:rPr lang="fr-FR" i="1">
                          <a:latin typeface="Cambria Math" panose="02040503050406030204" pitchFamily="18" charset="0"/>
                        </a:rPr>
                        <m:t>𝛼</m:t>
                      </m:r>
                      <m:r>
                        <a:rPr lang="fr-FR" i="0">
                          <a:latin typeface="Cambria Math" panose="02040503050406030204" pitchFamily="18" charset="0"/>
                        </a:rPr>
                        <m:t>+ </m:t>
                      </m:r>
                      <m:r>
                        <a:rPr lang="fr-FR" i="1">
                          <a:latin typeface="Cambria Math" panose="02040503050406030204" pitchFamily="18" charset="0"/>
                        </a:rPr>
                        <m:t>𝛽</m:t>
                      </m:r>
                      <m:r>
                        <a:rPr lang="fr-FR" i="0">
                          <a:latin typeface="Cambria Math" panose="02040503050406030204" pitchFamily="18" charset="0"/>
                        </a:rPr>
                        <m:t> </m:t>
                      </m:r>
                      <m:sSub>
                        <m:sSubPr>
                          <m:ctrlPr>
                            <a:rPr lang="fr-FR" i="1">
                              <a:latin typeface="Cambria Math" panose="02040503050406030204" pitchFamily="18" charset="0"/>
                            </a:rPr>
                          </m:ctrlPr>
                        </m:sSubPr>
                        <m:e>
                          <m:r>
                            <a:rPr lang="fr-FR" i="1">
                              <a:latin typeface="Cambria Math" panose="02040503050406030204" pitchFamily="18" charset="0"/>
                            </a:rPr>
                            <m:t>𝑀𝑎𝑔h</m:t>
                          </m:r>
                        </m:e>
                        <m:sub>
                          <m:r>
                            <a:rPr lang="fr-FR" i="1">
                              <a:latin typeface="Cambria Math" panose="02040503050406030204" pitchFamily="18" charset="0"/>
                            </a:rPr>
                            <m:t>𝑖</m:t>
                          </m:r>
                        </m:sub>
                      </m:sSub>
                      <m:r>
                        <a:rPr lang="fr-FR" i="0">
                          <a:latin typeface="Cambria Math" panose="02040503050406030204" pitchFamily="18" charset="0"/>
                        </a:rPr>
                        <m:t>+</m:t>
                      </m:r>
                      <m:r>
                        <a:rPr lang="fr-FR" i="1">
                          <a:latin typeface="Cambria Math" panose="02040503050406030204" pitchFamily="18" charset="0"/>
                        </a:rPr>
                        <m:t>𝛾</m:t>
                      </m:r>
                      <m:r>
                        <a:rPr lang="fr-FR" i="0">
                          <a:latin typeface="Cambria Math" panose="02040503050406030204" pitchFamily="18" charset="0"/>
                        </a:rPr>
                        <m:t> </m:t>
                      </m:r>
                      <m:sSub>
                        <m:sSubPr>
                          <m:ctrlPr>
                            <a:rPr lang="fr-FR" i="1">
                              <a:latin typeface="Cambria Math" panose="02040503050406030204" pitchFamily="18" charset="0"/>
                            </a:rPr>
                          </m:ctrlPr>
                        </m:sSubPr>
                        <m:e>
                          <m:r>
                            <a:rPr lang="fr-FR" i="1">
                              <a:latin typeface="Cambria Math" panose="02040503050406030204" pitchFamily="18" charset="0"/>
                            </a:rPr>
                            <m:t>𝑄𝑃𝑉</m:t>
                          </m:r>
                          <m:r>
                            <a:rPr lang="fr-FR" i="0">
                              <a:latin typeface="Cambria Math" panose="02040503050406030204" pitchFamily="18" charset="0"/>
                            </a:rPr>
                            <m:t> </m:t>
                          </m:r>
                        </m:e>
                        <m:sub>
                          <m:r>
                            <a:rPr lang="fr-FR" i="1">
                              <a:latin typeface="Cambria Math" panose="02040503050406030204" pitchFamily="18" charset="0"/>
                            </a:rPr>
                            <m:t>𝑖</m:t>
                          </m:r>
                        </m:sub>
                      </m:sSub>
                      <m:r>
                        <a:rPr lang="fr-FR" i="0">
                          <a:latin typeface="Cambria Math" panose="02040503050406030204" pitchFamily="18" charset="0"/>
                        </a:rPr>
                        <m:t>+</m:t>
                      </m:r>
                      <m:r>
                        <a:rPr lang="fr-FR" i="1">
                          <a:latin typeface="Cambria Math" panose="02040503050406030204" pitchFamily="18" charset="0"/>
                        </a:rPr>
                        <m:t>𝜋</m:t>
                      </m:r>
                      <m:r>
                        <a:rPr lang="fr-FR" i="0">
                          <a:latin typeface="Cambria Math" panose="02040503050406030204" pitchFamily="18" charset="0"/>
                        </a:rPr>
                        <m:t> </m:t>
                      </m:r>
                      <m:sSub>
                        <m:sSubPr>
                          <m:ctrlPr>
                            <a:rPr lang="fr-FR" i="1">
                              <a:latin typeface="Cambria Math" panose="02040503050406030204" pitchFamily="18" charset="0"/>
                            </a:rPr>
                          </m:ctrlPr>
                        </m:sSubPr>
                        <m:e>
                          <m:r>
                            <a:rPr lang="fr-FR" i="1">
                              <a:latin typeface="Cambria Math" panose="02040503050406030204" pitchFamily="18" charset="0"/>
                            </a:rPr>
                            <m:t>𝐹𝑒𝑚𝑚𝑒</m:t>
                          </m:r>
                        </m:e>
                        <m:sub>
                          <m:r>
                            <a:rPr lang="fr-FR" i="1">
                              <a:latin typeface="Cambria Math" panose="02040503050406030204" pitchFamily="18" charset="0"/>
                            </a:rPr>
                            <m:t>𝑖</m:t>
                          </m:r>
                        </m:sub>
                      </m:sSub>
                      <m:r>
                        <a:rPr lang="fr-FR" i="0">
                          <a:latin typeface="Cambria Math" panose="02040503050406030204" pitchFamily="18" charset="0"/>
                        </a:rPr>
                        <m:t>+</m:t>
                      </m:r>
                      <m:r>
                        <a:rPr lang="fr-FR" i="1">
                          <a:latin typeface="Cambria Math" panose="02040503050406030204" pitchFamily="18" charset="0"/>
                        </a:rPr>
                        <m:t>𝜏</m:t>
                      </m:r>
                      <m:r>
                        <a:rPr lang="fr-FR" i="0">
                          <a:latin typeface="Cambria Math" panose="02040503050406030204" pitchFamily="18" charset="0"/>
                        </a:rPr>
                        <m:t> </m:t>
                      </m:r>
                      <m:sSub>
                        <m:sSubPr>
                          <m:ctrlPr>
                            <a:rPr lang="fr-FR" i="1">
                              <a:latin typeface="Cambria Math" panose="02040503050406030204" pitchFamily="18" charset="0"/>
                            </a:rPr>
                          </m:ctrlPr>
                        </m:sSubPr>
                        <m:e>
                          <m:r>
                            <a:rPr lang="fr-FR" i="1">
                              <a:latin typeface="Cambria Math" panose="02040503050406030204" pitchFamily="18" charset="0"/>
                            </a:rPr>
                            <m:t>𝐸</m:t>
                          </m:r>
                        </m:e>
                        <m:sub>
                          <m:r>
                            <a:rPr lang="fr-FR" i="1">
                              <a:latin typeface="Cambria Math" panose="02040503050406030204" pitchFamily="18" charset="0"/>
                            </a:rPr>
                            <m:t>𝑖𝑟</m:t>
                          </m:r>
                        </m:sub>
                      </m:sSub>
                      <m:r>
                        <a:rPr lang="fr-FR" i="0">
                          <a:latin typeface="Cambria Math" panose="02040503050406030204" pitchFamily="18" charset="0"/>
                        </a:rPr>
                        <m:t> +</m:t>
                      </m:r>
                      <m:r>
                        <a:rPr lang="fr-FR" i="1">
                          <a:latin typeface="Cambria Math" panose="02040503050406030204" pitchFamily="18" charset="0"/>
                        </a:rPr>
                        <m:t>𝛿</m:t>
                      </m:r>
                      <m:r>
                        <a:rPr lang="fr-FR" i="0">
                          <a:latin typeface="Cambria Math" panose="02040503050406030204" pitchFamily="18" charset="0"/>
                        </a:rPr>
                        <m:t> </m:t>
                      </m:r>
                      <m:sSub>
                        <m:sSubPr>
                          <m:ctrlPr>
                            <a:rPr lang="fr-FR" i="1">
                              <a:latin typeface="Cambria Math" panose="02040503050406030204" pitchFamily="18" charset="0"/>
                            </a:rPr>
                          </m:ctrlPr>
                        </m:sSubPr>
                        <m:e>
                          <m:r>
                            <a:rPr lang="fr-FR" i="1">
                              <a:latin typeface="Cambria Math" panose="02040503050406030204" pitchFamily="18" charset="0"/>
                            </a:rPr>
                            <m:t>𝑂</m:t>
                          </m:r>
                        </m:e>
                        <m:sub>
                          <m:r>
                            <a:rPr lang="fr-FR" i="1">
                              <a:latin typeface="Cambria Math" panose="02040503050406030204" pitchFamily="18" charset="0"/>
                            </a:rPr>
                            <m:t>𝑟</m:t>
                          </m:r>
                        </m:sub>
                      </m:sSub>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𝜙</m:t>
                          </m:r>
                        </m:e>
                        <m:sub>
                          <m:r>
                            <a:rPr lang="fr-FR" i="1">
                              <a:latin typeface="Cambria Math" panose="02040503050406030204" pitchFamily="18" charset="0"/>
                            </a:rPr>
                            <m:t>𝑟</m:t>
                          </m:r>
                        </m:sub>
                      </m:sSub>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𝜀</m:t>
                          </m:r>
                        </m:e>
                        <m:sub>
                          <m:r>
                            <a:rPr lang="fr-FR" i="1">
                              <a:latin typeface="Cambria Math" panose="02040503050406030204" pitchFamily="18" charset="0"/>
                            </a:rPr>
                            <m:t>𝑖𝑟</m:t>
                          </m:r>
                        </m:sub>
                      </m:sSub>
                    </m:oMath>
                  </m:oMathPara>
                </a14:m>
                <a:endParaRPr lang="fr-FR" dirty="0"/>
              </a:p>
            </p:txBody>
          </p:sp>
        </mc:Choice>
        <mc:Fallback xmlns="">
          <p:sp>
            <p:nvSpPr>
              <p:cNvPr id="7" name="Rectangle 6"/>
              <p:cNvSpPr>
                <a:spLocks noRot="1" noChangeAspect="1" noMove="1" noResize="1" noEditPoints="1" noAdjustHandles="1" noChangeArrowheads="1" noChangeShapeType="1" noTextEdit="1"/>
              </p:cNvSpPr>
              <p:nvPr/>
            </p:nvSpPr>
            <p:spPr>
              <a:xfrm>
                <a:off x="1823077" y="636823"/>
                <a:ext cx="8563594" cy="369332"/>
              </a:xfrm>
              <a:prstGeom prst="rect">
                <a:avLst/>
              </a:prstGeom>
              <a:blipFill>
                <a:blip r:embed="rId6"/>
                <a:stretch>
                  <a:fillRect b="-13115"/>
                </a:stretch>
              </a:blipFill>
            </p:spPr>
            <p:txBody>
              <a:bodyPr/>
              <a:lstStyle/>
              <a:p>
                <a:r>
                  <a:rPr lang="fr-FR">
                    <a:noFill/>
                  </a:rPr>
                  <a:t> </a:t>
                </a:r>
              </a:p>
            </p:txBody>
          </p:sp>
        </mc:Fallback>
      </mc:AlternateContent>
      <p:graphicFrame>
        <p:nvGraphicFramePr>
          <p:cNvPr id="3" name="Tableau 2"/>
          <p:cNvGraphicFramePr>
            <a:graphicFrameLocks noGrp="1"/>
          </p:cNvGraphicFramePr>
          <p:nvPr>
            <p:extLst/>
          </p:nvPr>
        </p:nvGraphicFramePr>
        <p:xfrm>
          <a:off x="6000748" y="982327"/>
          <a:ext cx="6035040" cy="5398008"/>
        </p:xfrm>
        <a:graphic>
          <a:graphicData uri="http://schemas.openxmlformats.org/drawingml/2006/table">
            <a:tbl>
              <a:tblPr/>
              <a:tblGrid>
                <a:gridCol w="1566020">
                  <a:extLst>
                    <a:ext uri="{9D8B030D-6E8A-4147-A177-3AD203B41FA5}">
                      <a16:colId xmlns:a16="http://schemas.microsoft.com/office/drawing/2014/main" val="1066861548"/>
                    </a:ext>
                  </a:extLst>
                </a:gridCol>
                <a:gridCol w="893804">
                  <a:extLst>
                    <a:ext uri="{9D8B030D-6E8A-4147-A177-3AD203B41FA5}">
                      <a16:colId xmlns:a16="http://schemas.microsoft.com/office/drawing/2014/main" val="3132414632"/>
                    </a:ext>
                  </a:extLst>
                </a:gridCol>
                <a:gridCol w="893804">
                  <a:extLst>
                    <a:ext uri="{9D8B030D-6E8A-4147-A177-3AD203B41FA5}">
                      <a16:colId xmlns:a16="http://schemas.microsoft.com/office/drawing/2014/main" val="1019348465"/>
                    </a:ext>
                  </a:extLst>
                </a:gridCol>
                <a:gridCol w="893804">
                  <a:extLst>
                    <a:ext uri="{9D8B030D-6E8A-4147-A177-3AD203B41FA5}">
                      <a16:colId xmlns:a16="http://schemas.microsoft.com/office/drawing/2014/main" val="1413501648"/>
                    </a:ext>
                  </a:extLst>
                </a:gridCol>
                <a:gridCol w="893804">
                  <a:extLst>
                    <a:ext uri="{9D8B030D-6E8A-4147-A177-3AD203B41FA5}">
                      <a16:colId xmlns:a16="http://schemas.microsoft.com/office/drawing/2014/main" val="2591612207"/>
                    </a:ext>
                  </a:extLst>
                </a:gridCol>
                <a:gridCol w="893804">
                  <a:extLst>
                    <a:ext uri="{9D8B030D-6E8A-4147-A177-3AD203B41FA5}">
                      <a16:colId xmlns:a16="http://schemas.microsoft.com/office/drawing/2014/main" val="1360393940"/>
                    </a:ext>
                  </a:extLst>
                </a:gridCol>
              </a:tblGrid>
              <a:tr h="188444">
                <a:tc>
                  <a:txBody>
                    <a:bodyPr/>
                    <a:lstStyle/>
                    <a:p>
                      <a:pPr>
                        <a:lnSpc>
                          <a:spcPct val="115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(1)</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(2)</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(3)</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(4)</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(5)</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41713560"/>
                  </a:ext>
                </a:extLst>
              </a:tr>
              <a:tr h="188444">
                <a:tc>
                  <a:txBody>
                    <a:bodyPr/>
                    <a:lstStyle/>
                    <a:p>
                      <a:pPr>
                        <a:lnSpc>
                          <a:spcPct val="115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7359451"/>
                  </a:ext>
                </a:extLst>
              </a:tr>
              <a:tr h="188444">
                <a:tc>
                  <a:txBody>
                    <a:bodyPr/>
                    <a:lstStyle/>
                    <a:p>
                      <a:pPr>
                        <a:lnSpc>
                          <a:spcPct val="115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06291431"/>
                  </a:ext>
                </a:extLst>
              </a:tr>
              <a:tr h="205575">
                <a:tc>
                  <a:txBody>
                    <a:bodyPr/>
                    <a:lstStyle/>
                    <a:p>
                      <a:pPr>
                        <a:lnSpc>
                          <a:spcPct val="115000"/>
                        </a:lnSpc>
                        <a:spcAft>
                          <a:spcPts val="0"/>
                        </a:spcAft>
                      </a:pPr>
                      <a:r>
                        <a:rPr lang="fr-FR" sz="1400" dirty="0" err="1">
                          <a:effectLst/>
                          <a:latin typeface="Calibri" panose="020F0502020204030204" pitchFamily="34" charset="0"/>
                          <a:ea typeface="Calibri" panose="020F0502020204030204" pitchFamily="34" charset="0"/>
                          <a:cs typeface="Calibri" panose="020F0502020204030204" pitchFamily="34" charset="0"/>
                        </a:rPr>
                        <a:t>Orig</a:t>
                      </a:r>
                      <a:r>
                        <a:rPr lang="fr-FR" sz="1400" dirty="0">
                          <a:effectLst/>
                          <a:latin typeface="Calibri" panose="020F0502020204030204" pitchFamily="34" charset="0"/>
                          <a:ea typeface="Calibri" panose="020F0502020204030204" pitchFamily="34" charset="0"/>
                          <a:cs typeface="Calibri" panose="020F0502020204030204" pitchFamily="34" charset="0"/>
                        </a:rPr>
                        <a:t>. Maghrébine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-0,012**</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-0,011**</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-0,012**</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-0,015***</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-0,028***</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extLst>
                  <a:ext uri="{0D108BD9-81ED-4DB2-BD59-A6C34878D82A}">
                    <a16:rowId xmlns:a16="http://schemas.microsoft.com/office/drawing/2014/main" val="1344533631"/>
                  </a:ext>
                </a:extLst>
              </a:tr>
              <a:tr h="205575">
                <a:tc>
                  <a:txBody>
                    <a:bodyPr/>
                    <a:lstStyle/>
                    <a:p>
                      <a:pPr>
                        <a:lnSpc>
                          <a:spcPct val="115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(0,005)</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(0,005)</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(0,005)</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(0,005)</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(0,007)</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extLst>
                  <a:ext uri="{0D108BD9-81ED-4DB2-BD59-A6C34878D82A}">
                    <a16:rowId xmlns:a16="http://schemas.microsoft.com/office/drawing/2014/main" val="1050474300"/>
                  </a:ext>
                </a:extLst>
              </a:tr>
              <a:tr h="205575">
                <a:tc>
                  <a:txBody>
                    <a:bodyPr/>
                    <a:lstStyle/>
                    <a:p>
                      <a:pPr>
                        <a:lnSpc>
                          <a:spcPct val="115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QPV</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-0,003</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-0,002</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-0,002</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-0,004</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-0,003</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extLst>
                  <a:ext uri="{0D108BD9-81ED-4DB2-BD59-A6C34878D82A}">
                    <a16:rowId xmlns:a16="http://schemas.microsoft.com/office/drawing/2014/main" val="2406631210"/>
                  </a:ext>
                </a:extLst>
              </a:tr>
              <a:tr h="205575">
                <a:tc>
                  <a:txBody>
                    <a:bodyPr/>
                    <a:lstStyle/>
                    <a:p>
                      <a:pPr>
                        <a:lnSpc>
                          <a:spcPct val="115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(0,005)</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(0,005)</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(0,005)</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(0,005)</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(0,007)</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extLst>
                  <a:ext uri="{0D108BD9-81ED-4DB2-BD59-A6C34878D82A}">
                    <a16:rowId xmlns:a16="http://schemas.microsoft.com/office/drawing/2014/main" val="4174883194"/>
                  </a:ext>
                </a:extLst>
              </a:tr>
              <a:tr h="205575">
                <a:tc>
                  <a:txBody>
                    <a:bodyPr/>
                    <a:lstStyle/>
                    <a:p>
                      <a:pPr>
                        <a:lnSpc>
                          <a:spcPct val="115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Femme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0,006</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0,006</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0,005</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extLst>
                  <a:ext uri="{0D108BD9-81ED-4DB2-BD59-A6C34878D82A}">
                    <a16:rowId xmlns:a16="http://schemas.microsoft.com/office/drawing/2014/main" val="2010260120"/>
                  </a:ext>
                </a:extLst>
              </a:tr>
              <a:tr h="205575">
                <a:tc>
                  <a:txBody>
                    <a:bodyPr/>
                    <a:lstStyle/>
                    <a:p>
                      <a:pPr>
                        <a:lnSpc>
                          <a:spcPct val="115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(0,006)</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(0,006)</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(0,006)</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extLst>
                  <a:ext uri="{0D108BD9-81ED-4DB2-BD59-A6C34878D82A}">
                    <a16:rowId xmlns:a16="http://schemas.microsoft.com/office/drawing/2014/main" val="791406145"/>
                  </a:ext>
                </a:extLst>
              </a:tr>
              <a:tr h="205575">
                <a:tc>
                  <a:txBody>
                    <a:bodyPr/>
                    <a:lstStyle/>
                    <a:p>
                      <a:pPr>
                        <a:lnSpc>
                          <a:spcPct val="115000"/>
                        </a:lnSpc>
                        <a:spcAft>
                          <a:spcPts val="0"/>
                        </a:spcAft>
                      </a:pPr>
                      <a:r>
                        <a:rPr lang="fr-FR" sz="1400" dirty="0" err="1">
                          <a:effectLst/>
                          <a:latin typeface="Calibri" panose="020F0502020204030204" pitchFamily="34" charset="0"/>
                          <a:ea typeface="Calibri" panose="020F0502020204030204" pitchFamily="34" charset="0"/>
                          <a:cs typeface="Calibri" panose="020F0502020204030204" pitchFamily="34" charset="0"/>
                        </a:rPr>
                        <a:t>Orig</a:t>
                      </a:r>
                      <a:r>
                        <a:rPr lang="fr-FR" sz="1400" dirty="0">
                          <a:effectLst/>
                          <a:latin typeface="Calibri" panose="020F0502020204030204" pitchFamily="34" charset="0"/>
                          <a:ea typeface="Calibri" panose="020F0502020204030204" pitchFamily="34" charset="0"/>
                          <a:cs typeface="Calibri" panose="020F0502020204030204" pitchFamily="34" charset="0"/>
                        </a:rPr>
                        <a:t>. Maghrébine ×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0,026**</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extLst>
                  <a:ext uri="{0D108BD9-81ED-4DB2-BD59-A6C34878D82A}">
                    <a16:rowId xmlns:a16="http://schemas.microsoft.com/office/drawing/2014/main" val="3254810117"/>
                  </a:ext>
                </a:extLst>
              </a:tr>
              <a:tr h="205575">
                <a:tc>
                  <a:txBody>
                    <a:bodyPr/>
                    <a:lstStyle/>
                    <a:p>
                      <a:pPr>
                        <a:lnSpc>
                          <a:spcPct val="115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Femme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(0,011)</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extLst>
                  <a:ext uri="{0D108BD9-81ED-4DB2-BD59-A6C34878D82A}">
                    <a16:rowId xmlns:a16="http://schemas.microsoft.com/office/drawing/2014/main" val="1804630457"/>
                  </a:ext>
                </a:extLst>
              </a:tr>
              <a:tr h="205575">
                <a:tc>
                  <a:txBody>
                    <a:bodyPr/>
                    <a:lstStyle/>
                    <a:p>
                      <a:pPr>
                        <a:lnSpc>
                          <a:spcPct val="115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QPV × Femme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-0,001</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extLst>
                  <a:ext uri="{0D108BD9-81ED-4DB2-BD59-A6C34878D82A}">
                    <a16:rowId xmlns:a16="http://schemas.microsoft.com/office/drawing/2014/main" val="3116222530"/>
                  </a:ext>
                </a:extLst>
              </a:tr>
              <a:tr h="205575">
                <a:tc>
                  <a:txBody>
                    <a:bodyPr/>
                    <a:lstStyle/>
                    <a:p>
                      <a:pPr>
                        <a:lnSpc>
                          <a:spcPct val="115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(0,011)</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extLst>
                  <a:ext uri="{0D108BD9-81ED-4DB2-BD59-A6C34878D82A}">
                    <a16:rowId xmlns:a16="http://schemas.microsoft.com/office/drawing/2014/main" val="2193611706"/>
                  </a:ext>
                </a:extLst>
              </a:tr>
              <a:tr h="188444">
                <a:tc>
                  <a:txBody>
                    <a:bodyPr/>
                    <a:lstStyle/>
                    <a:p>
                      <a:pPr>
                        <a:lnSpc>
                          <a:spcPct val="115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extLst>
                  <a:ext uri="{0D108BD9-81ED-4DB2-BD59-A6C34878D82A}">
                    <a16:rowId xmlns:a16="http://schemas.microsoft.com/office/drawing/2014/main" val="2326597371"/>
                  </a:ext>
                </a:extLst>
              </a:tr>
              <a:tr h="188444">
                <a:tc>
                  <a:txBody>
                    <a:bodyPr/>
                    <a:lstStyle/>
                    <a:p>
                      <a:pPr>
                        <a:lnSpc>
                          <a:spcPct val="115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extLst>
                  <a:ext uri="{0D108BD9-81ED-4DB2-BD59-A6C34878D82A}">
                    <a16:rowId xmlns:a16="http://schemas.microsoft.com/office/drawing/2014/main" val="3817638466"/>
                  </a:ext>
                </a:extLst>
              </a:tr>
              <a:tr h="188444">
                <a:tc>
                  <a:txBody>
                    <a:bodyPr/>
                    <a:lstStyle/>
                    <a:p>
                      <a:pPr>
                        <a:lnSpc>
                          <a:spcPct val="115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extLst>
                  <a:ext uri="{0D108BD9-81ED-4DB2-BD59-A6C34878D82A}">
                    <a16:rowId xmlns:a16="http://schemas.microsoft.com/office/drawing/2014/main" val="1970212184"/>
                  </a:ext>
                </a:extLst>
              </a:tr>
              <a:tr h="188444">
                <a:tc>
                  <a:txBody>
                    <a:bodyPr/>
                    <a:lstStyle/>
                    <a:p>
                      <a:pPr>
                        <a:lnSpc>
                          <a:spcPct val="115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Car. de l’envoi</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X</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X</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X</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X</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extLst>
                  <a:ext uri="{0D108BD9-81ED-4DB2-BD59-A6C34878D82A}">
                    <a16:rowId xmlns:a16="http://schemas.microsoft.com/office/drawing/2014/main" val="46575829"/>
                  </a:ext>
                </a:extLst>
              </a:tr>
              <a:tr h="188444">
                <a:tc>
                  <a:txBody>
                    <a:bodyPr/>
                    <a:lstStyle/>
                    <a:p>
                      <a:pPr>
                        <a:lnSpc>
                          <a:spcPct val="115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Car. Etablissement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X</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extLst>
                  <a:ext uri="{0D108BD9-81ED-4DB2-BD59-A6C34878D82A}">
                    <a16:rowId xmlns:a16="http://schemas.microsoft.com/office/drawing/2014/main" val="3749370347"/>
                  </a:ext>
                </a:extLst>
              </a:tr>
              <a:tr h="188444">
                <a:tc>
                  <a:txBody>
                    <a:bodyPr/>
                    <a:lstStyle/>
                    <a:p>
                      <a:pPr>
                        <a:lnSpc>
                          <a:spcPct val="115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E.F. Etablissement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X</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X</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a:noFill/>
                    </a:lnB>
                  </a:tcPr>
                </a:tc>
                <a:extLst>
                  <a:ext uri="{0D108BD9-81ED-4DB2-BD59-A6C34878D82A}">
                    <a16:rowId xmlns:a16="http://schemas.microsoft.com/office/drawing/2014/main" val="4107451798"/>
                  </a:ext>
                </a:extLst>
              </a:tr>
              <a:tr h="188444">
                <a:tc>
                  <a:txBody>
                    <a:bodyPr/>
                    <a:lstStyle/>
                    <a:p>
                      <a:pPr>
                        <a:lnSpc>
                          <a:spcPct val="115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1197936"/>
                  </a:ext>
                </a:extLst>
              </a:tr>
              <a:tr h="205575">
                <a:tc>
                  <a:txBody>
                    <a:bodyPr/>
                    <a:lstStyle/>
                    <a:p>
                      <a:pPr>
                        <a:lnSpc>
                          <a:spcPct val="115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Observations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6,000</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5,982</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5,982</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5,982</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5,982</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0979254"/>
                  </a:ext>
                </a:extLst>
              </a:tr>
              <a:tr h="205575">
                <a:tc>
                  <a:txBody>
                    <a:bodyPr/>
                    <a:lstStyle/>
                    <a:p>
                      <a:pPr>
                        <a:lnSpc>
                          <a:spcPct val="115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R2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0,001</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0,002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0,013</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0,007</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0,009</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552" marR="46552"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3652815"/>
                  </a:ext>
                </a:extLst>
              </a:tr>
            </a:tbl>
          </a:graphicData>
        </a:graphic>
      </p:graphicFrame>
    </p:spTree>
    <p:extLst>
      <p:ext uri="{BB962C8B-B14F-4D97-AF65-F5344CB8AC3E}">
        <p14:creationId xmlns:p14="http://schemas.microsoft.com/office/powerpoint/2010/main" val="2555545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445477" cy="6858000"/>
          </a:xfrm>
          <a:prstGeom prst="rect">
            <a:avLst/>
          </a:prstGeom>
          <a:solidFill>
            <a:srgbClr val="CEC0A6">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p:cNvSpPr txBox="1">
            <a:spLocks/>
          </p:cNvSpPr>
          <p:nvPr/>
        </p:nvSpPr>
        <p:spPr>
          <a:xfrm>
            <a:off x="2381530" y="2406068"/>
            <a:ext cx="7656632" cy="20458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mn-lt"/>
              </a:rPr>
              <a:t>Le plan de lutte contre les discriminations </a:t>
            </a:r>
          </a:p>
          <a:p>
            <a:pPr algn="ctr"/>
            <a:r>
              <a:rPr lang="fr-FR" sz="3200" b="1" dirty="0">
                <a:latin typeface="+mn-lt"/>
              </a:rPr>
              <a:t>Grands principes et panorama des actions menées (Grégory SERANDOUR - MDE</a:t>
            </a:r>
            <a:r>
              <a:rPr lang="fr-FR" sz="3200" b="1" dirty="0" smtClean="0">
                <a:latin typeface="+mn-lt"/>
              </a:rPr>
              <a:t>)</a:t>
            </a:r>
          </a:p>
          <a:p>
            <a:pPr algn="ctr"/>
            <a:endParaRPr lang="fr-FR" sz="3200" b="1" dirty="0">
              <a:latin typeface="+mn-lt"/>
            </a:endParaRPr>
          </a:p>
          <a:p>
            <a:pPr algn="ctr"/>
            <a:endParaRPr lang="fr-FR" sz="3200" b="1" dirty="0">
              <a:latin typeface="+mn-lt"/>
            </a:endParaRPr>
          </a:p>
          <a:p>
            <a:pPr algn="ctr"/>
            <a:r>
              <a:rPr lang="fr-FR" sz="3200" b="1" dirty="0">
                <a:latin typeface="+mn-lt"/>
              </a:rPr>
              <a:t>Focus sur les discriminations envers les séniors (Jean-Philippe PERIN - MDE)</a:t>
            </a:r>
          </a:p>
        </p:txBody>
      </p:sp>
      <p:sp>
        <p:nvSpPr>
          <p:cNvPr id="6" name="Sous-titre 2"/>
          <p:cNvSpPr txBox="1">
            <a:spLocks/>
          </p:cNvSpPr>
          <p:nvPr/>
        </p:nvSpPr>
        <p:spPr>
          <a:xfrm>
            <a:off x="1521907" y="1568770"/>
            <a:ext cx="9088496" cy="48506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fr-FR" sz="2400"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44" y="1210957"/>
            <a:ext cx="1427809" cy="1252975"/>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873" y="931522"/>
            <a:ext cx="1114226" cy="558870"/>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0873" y="404947"/>
            <a:ext cx="1145460" cy="491061"/>
          </a:xfrm>
          <a:prstGeom prst="rect">
            <a:avLst/>
          </a:prstGeom>
        </p:spPr>
      </p:pic>
      <p:pic>
        <p:nvPicPr>
          <p:cNvPr id="11" name="Image 10">
            <a:extLst>
              <a:ext uri="{FF2B5EF4-FFF2-40B4-BE49-F238E27FC236}">
                <a16:creationId xmlns:a16="http://schemas.microsoft.com/office/drawing/2014/main" id="{3124E4F8-76BA-AB5C-C254-69DCA1EBDCC7}"/>
              </a:ext>
            </a:extLst>
          </p:cNvPr>
          <p:cNvPicPr>
            <a:picLocks noChangeAspect="1"/>
          </p:cNvPicPr>
          <p:nvPr/>
        </p:nvPicPr>
        <p:blipFill>
          <a:blip r:embed="rId5"/>
          <a:stretch>
            <a:fillRect/>
          </a:stretch>
        </p:blipFill>
        <p:spPr>
          <a:xfrm>
            <a:off x="10761408" y="1568770"/>
            <a:ext cx="1033156" cy="394334"/>
          </a:xfrm>
          <a:prstGeom prst="rect">
            <a:avLst/>
          </a:prstGeom>
        </p:spPr>
      </p:pic>
    </p:spTree>
    <p:extLst>
      <p:ext uri="{BB962C8B-B14F-4D97-AF65-F5344CB8AC3E}">
        <p14:creationId xmlns:p14="http://schemas.microsoft.com/office/powerpoint/2010/main" val="30879077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2"/>
          <a:stretch>
            <a:fillRect/>
          </a:stretch>
        </p:blipFill>
        <p:spPr>
          <a:xfrm>
            <a:off x="0" y="0"/>
            <a:ext cx="12192000" cy="927909"/>
          </a:xfrm>
          <a:prstGeom prst="rect">
            <a:avLst/>
          </a:prstGeom>
        </p:spPr>
      </p:pic>
      <p:grpSp>
        <p:nvGrpSpPr>
          <p:cNvPr id="10" name="Groupe 9"/>
          <p:cNvGrpSpPr/>
          <p:nvPr/>
        </p:nvGrpSpPr>
        <p:grpSpPr>
          <a:xfrm>
            <a:off x="0" y="6105884"/>
            <a:ext cx="12209748" cy="817589"/>
            <a:chOff x="-17749" y="6078514"/>
            <a:chExt cx="12209748" cy="817589"/>
          </a:xfrm>
        </p:grpSpPr>
        <p:pic>
          <p:nvPicPr>
            <p:cNvPr id="11" name="Image 10"/>
            <p:cNvPicPr>
              <a:picLocks noChangeAspect="1"/>
            </p:cNvPicPr>
            <p:nvPr/>
          </p:nvPicPr>
          <p:blipFill>
            <a:blip r:embed="rId2"/>
            <a:stretch>
              <a:fillRect/>
            </a:stretch>
          </p:blipFill>
          <p:spPr>
            <a:xfrm>
              <a:off x="-17749" y="6078514"/>
              <a:ext cx="12209748" cy="804114"/>
            </a:xfrm>
            <a:prstGeom prst="rect">
              <a:avLst/>
            </a:prstGeom>
          </p:spPr>
        </p:pic>
        <p:pic>
          <p:nvPicPr>
            <p:cNvPr id="12" name="Picture 2" descr="D:\3 - Administration\TEPP 2020\logo TEPP\ROUG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 y="6078514"/>
              <a:ext cx="827325" cy="817589"/>
            </a:xfrm>
            <a:prstGeom prst="rect">
              <a:avLst/>
            </a:prstGeom>
            <a:noFill/>
          </p:spPr>
        </p:pic>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336" y="6209364"/>
              <a:ext cx="591592" cy="591592"/>
            </a:xfrm>
            <a:prstGeom prst="rect">
              <a:avLst/>
            </a:prstGeom>
          </p:spPr>
        </p:pic>
      </p:grpSp>
      <p:sp>
        <p:nvSpPr>
          <p:cNvPr id="16" name="ZoneTexte 15"/>
          <p:cNvSpPr txBox="1"/>
          <p:nvPr/>
        </p:nvSpPr>
        <p:spPr>
          <a:xfrm>
            <a:off x="3484606" y="233421"/>
            <a:ext cx="5032285" cy="400110"/>
          </a:xfrm>
          <a:prstGeom prst="rect">
            <a:avLst/>
          </a:prstGeom>
          <a:noFill/>
        </p:spPr>
        <p:txBody>
          <a:bodyPr wrap="square" rtlCol="0">
            <a:spAutoFit/>
          </a:bodyPr>
          <a:lstStyle/>
          <a:p>
            <a:pPr algn="ctr"/>
            <a:r>
              <a:rPr lang="fr-FR" sz="2000" b="1" dirty="0" smtClean="0"/>
              <a:t>Conclusion</a:t>
            </a:r>
            <a:endParaRPr lang="fr-FR" sz="2000" b="1" dirty="0"/>
          </a:p>
        </p:txBody>
      </p:sp>
      <p:sp>
        <p:nvSpPr>
          <p:cNvPr id="2" name="Espace réservé du numéro de diapositive 1"/>
          <p:cNvSpPr>
            <a:spLocks noGrp="1"/>
          </p:cNvSpPr>
          <p:nvPr>
            <p:ph type="sldNum" sz="quarter" idx="12"/>
          </p:nvPr>
        </p:nvSpPr>
        <p:spPr/>
        <p:txBody>
          <a:bodyPr/>
          <a:lstStyle/>
          <a:p>
            <a:fld id="{C3370052-E332-40C3-94EC-6028112DE79A}" type="slidenum">
              <a:rPr lang="fr-FR" smtClean="0"/>
              <a:t>30</a:t>
            </a:fld>
            <a:endParaRPr lang="fr-FR"/>
          </a:p>
        </p:txBody>
      </p:sp>
      <p:pic>
        <p:nvPicPr>
          <p:cNvPr id="14" name="Image 13"/>
          <p:cNvPicPr>
            <a:picLocks noChangeAspect="1"/>
          </p:cNvPicPr>
          <p:nvPr/>
        </p:nvPicPr>
        <p:blipFill>
          <a:blip r:embed="rId5"/>
          <a:stretch>
            <a:fillRect/>
          </a:stretch>
        </p:blipFill>
        <p:spPr>
          <a:xfrm>
            <a:off x="-722466" y="6114122"/>
            <a:ext cx="2344591" cy="779406"/>
          </a:xfrm>
          <a:prstGeom prst="rect">
            <a:avLst/>
          </a:prstGeom>
        </p:spPr>
      </p:pic>
      <p:sp>
        <p:nvSpPr>
          <p:cNvPr id="4" name="Rectangle 3"/>
          <p:cNvSpPr/>
          <p:nvPr/>
        </p:nvSpPr>
        <p:spPr>
          <a:xfrm>
            <a:off x="0" y="927909"/>
            <a:ext cx="12120282" cy="4695131"/>
          </a:xfrm>
          <a:prstGeom prst="rect">
            <a:avLst/>
          </a:prstGeom>
        </p:spPr>
        <p:txBody>
          <a:bodyPr wrap="square">
            <a:spAutoFit/>
          </a:bodyPr>
          <a:lstStyle/>
          <a:p>
            <a:pPr marL="285750" indent="-285750" algn="just">
              <a:lnSpc>
                <a:spcPct val="115000"/>
              </a:lnSpc>
              <a:spcAft>
                <a:spcPts val="600"/>
              </a:spcAft>
              <a:buFont typeface="Wingdings" panose="05000000000000000000" pitchFamily="2" charset="2"/>
              <a:buChar char="Ø"/>
            </a:pPr>
            <a:r>
              <a:rPr lang="fr-FR" dirty="0" smtClean="0"/>
              <a:t>Peu de différence </a:t>
            </a:r>
            <a:r>
              <a:rPr lang="fr-FR" dirty="0"/>
              <a:t>significative selon le genre </a:t>
            </a:r>
            <a:r>
              <a:rPr lang="fr-FR" dirty="0" smtClean="0"/>
              <a:t>des candidats.</a:t>
            </a:r>
          </a:p>
          <a:p>
            <a:pPr marL="285750" indent="-285750" algn="just">
              <a:lnSpc>
                <a:spcPct val="115000"/>
              </a:lnSpc>
              <a:spcAft>
                <a:spcPts val="600"/>
              </a:spcAft>
              <a:buFont typeface="Wingdings" panose="05000000000000000000" pitchFamily="2" charset="2"/>
              <a:buChar char="Ø"/>
            </a:pPr>
            <a:r>
              <a:rPr lang="fr-FR" dirty="0" smtClean="0"/>
              <a:t>Pas ou peu de discrimination significative associée au signal d’une adresse en quartier prioritaire, ce qui est conforme aux résultats des tests obtenus dans d’autres territoires. </a:t>
            </a:r>
            <a:r>
              <a:rPr lang="fr-FR" dirty="0"/>
              <a:t>C</a:t>
            </a:r>
            <a:r>
              <a:rPr lang="fr-FR" dirty="0" smtClean="0"/>
              <a:t>es effets faiblement significatifs de l’adresse sont parfois sensibles au genre et à l’origine des candidats.</a:t>
            </a:r>
          </a:p>
          <a:p>
            <a:pPr marL="285750" indent="-285750" algn="just">
              <a:lnSpc>
                <a:spcPct val="115000"/>
              </a:lnSpc>
              <a:spcAft>
                <a:spcPts val="600"/>
              </a:spcAft>
              <a:buFont typeface="Wingdings" panose="05000000000000000000" pitchFamily="2" charset="2"/>
              <a:buChar char="Ø"/>
            </a:pPr>
            <a:r>
              <a:rPr lang="fr-FR" dirty="0" smtClean="0"/>
              <a:t>Une discrimination </a:t>
            </a:r>
            <a:r>
              <a:rPr lang="fr-FR" dirty="0"/>
              <a:t>significative </a:t>
            </a:r>
            <a:r>
              <a:rPr lang="fr-FR" dirty="0" smtClean="0"/>
              <a:t>et forte à l’encontre des personnes dont l’identité suggère une origine maghrébine mais uniquement pour les hommes : de l’ordre de 40 à 50 % de pénalités relatives. L’ampleur de cette pénalité est un peu plus élevée que ce qui est trouvé en moyenne dans l’ensemble des tests par correspondance en France.</a:t>
            </a:r>
          </a:p>
          <a:p>
            <a:pPr marL="285750" indent="-285750" algn="just">
              <a:lnSpc>
                <a:spcPct val="115000"/>
              </a:lnSpc>
              <a:spcAft>
                <a:spcPts val="600"/>
              </a:spcAft>
              <a:buFont typeface="Wingdings" panose="05000000000000000000" pitchFamily="2" charset="2"/>
              <a:buChar char="Ø"/>
            </a:pPr>
            <a:r>
              <a:rPr lang="fr-FR" dirty="0" smtClean="0"/>
              <a:t>L’absence de pénalités pour les femmes maghrébines est un résultat robuste qui semble assez spécifique à Nancy.</a:t>
            </a:r>
          </a:p>
          <a:p>
            <a:pPr marL="285750" indent="-285750" algn="just">
              <a:lnSpc>
                <a:spcPct val="115000"/>
              </a:lnSpc>
              <a:spcAft>
                <a:spcPts val="600"/>
              </a:spcAft>
              <a:buFont typeface="Wingdings" panose="05000000000000000000" pitchFamily="2" charset="2"/>
              <a:buChar char="Ø"/>
            </a:pPr>
            <a:r>
              <a:rPr lang="fr-FR" dirty="0"/>
              <a:t>Les candidats d’origine maghrébine présumée, déjà très pénalisés par leur origine, n’ont pas de pénalités supplémentaires associée à une adresse en QP</a:t>
            </a:r>
            <a:r>
              <a:rPr lang="fr-FR" dirty="0" smtClean="0"/>
              <a:t>.</a:t>
            </a:r>
          </a:p>
          <a:p>
            <a:pPr marL="285750" indent="-285750" algn="just">
              <a:lnSpc>
                <a:spcPct val="115000"/>
              </a:lnSpc>
              <a:spcAft>
                <a:spcPts val="600"/>
              </a:spcAft>
              <a:buFont typeface="Wingdings" panose="05000000000000000000" pitchFamily="2" charset="2"/>
              <a:buChar char="Ø"/>
            </a:pPr>
            <a:endParaRPr lang="fr-FR" dirty="0" smtClean="0"/>
          </a:p>
          <a:p>
            <a:pPr marL="285750" indent="-285750" algn="just">
              <a:lnSpc>
                <a:spcPct val="115000"/>
              </a:lnSpc>
              <a:spcAft>
                <a:spcPts val="600"/>
              </a:spcAft>
              <a:buFont typeface="Wingdings" panose="05000000000000000000" pitchFamily="2" charset="2"/>
              <a:buChar char="Ø"/>
            </a:pPr>
            <a:r>
              <a:rPr lang="fr-FR" dirty="0" smtClean="0"/>
              <a:t>Ces conclusions justifient pleinement l’adoption d’une approche localisée et sa répétition dans l’espace, qui correspond aux objectifs du programme MELODI. </a:t>
            </a:r>
          </a:p>
        </p:txBody>
      </p:sp>
    </p:spTree>
    <p:extLst>
      <p:ext uri="{BB962C8B-B14F-4D97-AF65-F5344CB8AC3E}">
        <p14:creationId xmlns:p14="http://schemas.microsoft.com/office/powerpoint/2010/main" val="15861453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445477" cy="6858000"/>
          </a:xfrm>
          <a:prstGeom prst="rect">
            <a:avLst/>
          </a:prstGeom>
          <a:solidFill>
            <a:srgbClr val="CEC0A6">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p:cNvSpPr txBox="1">
            <a:spLocks/>
          </p:cNvSpPr>
          <p:nvPr/>
        </p:nvSpPr>
        <p:spPr>
          <a:xfrm>
            <a:off x="2237839" y="2195257"/>
            <a:ext cx="7656632" cy="20458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smtClean="0">
                <a:solidFill>
                  <a:srgbClr val="000000"/>
                </a:solidFill>
                <a:latin typeface="Calibri" panose="020F0502020204030204" pitchFamily="34" charset="0"/>
                <a:ea typeface="Calibri" panose="020F0502020204030204" pitchFamily="34" charset="0"/>
              </a:rPr>
              <a:t>Webdocumentaire </a:t>
            </a:r>
            <a:r>
              <a:rPr lang="fr-FR" sz="3200" b="1" dirty="0">
                <a:solidFill>
                  <a:srgbClr val="000000"/>
                </a:solidFill>
                <a:latin typeface="Calibri" panose="020F0502020204030204" pitchFamily="34" charset="0"/>
                <a:ea typeface="Calibri" panose="020F0502020204030204" pitchFamily="34" charset="0"/>
              </a:rPr>
              <a:t>sur les méthodes de compensation du </a:t>
            </a:r>
            <a:r>
              <a:rPr lang="fr-FR" sz="3200" b="1" dirty="0" smtClean="0">
                <a:solidFill>
                  <a:srgbClr val="000000"/>
                </a:solidFill>
                <a:latin typeface="Calibri" panose="020F0502020204030204" pitchFamily="34" charset="0"/>
                <a:ea typeface="Calibri" panose="020F0502020204030204" pitchFamily="34" charset="0"/>
              </a:rPr>
              <a:t>handicap</a:t>
            </a:r>
          </a:p>
          <a:p>
            <a:pPr algn="ctr"/>
            <a:r>
              <a:rPr lang="fr-FR" sz="3200" b="1" dirty="0" smtClean="0">
                <a:solidFill>
                  <a:srgbClr val="000000"/>
                </a:solidFill>
                <a:latin typeface="Calibri" panose="020F0502020204030204" pitchFamily="34" charset="0"/>
              </a:rPr>
              <a:t>(Dominique CONA – MJC Lorraine)</a:t>
            </a:r>
            <a:endParaRPr lang="fr-FR" sz="3200" b="1" dirty="0">
              <a:latin typeface="+mn-lt"/>
            </a:endParaRPr>
          </a:p>
        </p:txBody>
      </p:sp>
      <p:sp>
        <p:nvSpPr>
          <p:cNvPr id="6" name="Sous-titre 2"/>
          <p:cNvSpPr txBox="1">
            <a:spLocks/>
          </p:cNvSpPr>
          <p:nvPr/>
        </p:nvSpPr>
        <p:spPr>
          <a:xfrm>
            <a:off x="1521907" y="1568770"/>
            <a:ext cx="9088496" cy="48506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fr-FR" sz="2400"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500" y="1568770"/>
            <a:ext cx="1427809" cy="1252975"/>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873" y="931522"/>
            <a:ext cx="1114226" cy="558870"/>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0873" y="404947"/>
            <a:ext cx="1145460" cy="491061"/>
          </a:xfrm>
          <a:prstGeom prst="rect">
            <a:avLst/>
          </a:prstGeom>
        </p:spPr>
      </p:pic>
      <p:pic>
        <p:nvPicPr>
          <p:cNvPr id="11" name="Image 10">
            <a:extLst>
              <a:ext uri="{FF2B5EF4-FFF2-40B4-BE49-F238E27FC236}">
                <a16:creationId xmlns:a16="http://schemas.microsoft.com/office/drawing/2014/main" id="{3124E4F8-76BA-AB5C-C254-69DCA1EBDCC7}"/>
              </a:ext>
            </a:extLst>
          </p:cNvPr>
          <p:cNvPicPr>
            <a:picLocks noChangeAspect="1"/>
          </p:cNvPicPr>
          <p:nvPr/>
        </p:nvPicPr>
        <p:blipFill>
          <a:blip r:embed="rId5"/>
          <a:stretch>
            <a:fillRect/>
          </a:stretch>
        </p:blipFill>
        <p:spPr>
          <a:xfrm>
            <a:off x="10761408" y="1568770"/>
            <a:ext cx="1033156" cy="394334"/>
          </a:xfrm>
          <a:prstGeom prst="rect">
            <a:avLst/>
          </a:prstGeom>
        </p:spPr>
      </p:pic>
    </p:spTree>
    <p:extLst>
      <p:ext uri="{BB962C8B-B14F-4D97-AF65-F5344CB8AC3E}">
        <p14:creationId xmlns:p14="http://schemas.microsoft.com/office/powerpoint/2010/main" val="17592978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445477" cy="6858000"/>
          </a:xfrm>
          <a:prstGeom prst="rect">
            <a:avLst/>
          </a:prstGeom>
          <a:solidFill>
            <a:srgbClr val="CEC0A6">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p:cNvSpPr txBox="1">
            <a:spLocks/>
          </p:cNvSpPr>
          <p:nvPr/>
        </p:nvSpPr>
        <p:spPr>
          <a:xfrm>
            <a:off x="2237839" y="2195257"/>
            <a:ext cx="7656632" cy="20458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800" b="1" dirty="0" smtClean="0">
                <a:solidFill>
                  <a:srgbClr val="000000"/>
                </a:solidFill>
                <a:latin typeface="Calibri" panose="020F0502020204030204" pitchFamily="34" charset="0"/>
                <a:ea typeface="Calibri" panose="020F0502020204030204" pitchFamily="34" charset="0"/>
              </a:rPr>
              <a:t>PAUSE</a:t>
            </a:r>
            <a:endParaRPr lang="fr-FR" sz="4800" b="1" dirty="0">
              <a:latin typeface="+mn-lt"/>
            </a:endParaRPr>
          </a:p>
        </p:txBody>
      </p:sp>
      <p:sp>
        <p:nvSpPr>
          <p:cNvPr id="6" name="Sous-titre 2"/>
          <p:cNvSpPr txBox="1">
            <a:spLocks/>
          </p:cNvSpPr>
          <p:nvPr/>
        </p:nvSpPr>
        <p:spPr>
          <a:xfrm>
            <a:off x="1521907" y="1568770"/>
            <a:ext cx="9088496" cy="48506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fr-FR" sz="2400"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0489" y="2065158"/>
            <a:ext cx="1427809" cy="1252975"/>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873" y="931522"/>
            <a:ext cx="1114226" cy="558870"/>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0873" y="404947"/>
            <a:ext cx="1145460" cy="491061"/>
          </a:xfrm>
          <a:prstGeom prst="rect">
            <a:avLst/>
          </a:prstGeom>
        </p:spPr>
      </p:pic>
      <p:pic>
        <p:nvPicPr>
          <p:cNvPr id="11" name="Image 10">
            <a:extLst>
              <a:ext uri="{FF2B5EF4-FFF2-40B4-BE49-F238E27FC236}">
                <a16:creationId xmlns:a16="http://schemas.microsoft.com/office/drawing/2014/main" id="{3124E4F8-76BA-AB5C-C254-69DCA1EBDCC7}"/>
              </a:ext>
            </a:extLst>
          </p:cNvPr>
          <p:cNvPicPr>
            <a:picLocks noChangeAspect="1"/>
          </p:cNvPicPr>
          <p:nvPr/>
        </p:nvPicPr>
        <p:blipFill>
          <a:blip r:embed="rId5"/>
          <a:stretch>
            <a:fillRect/>
          </a:stretch>
        </p:blipFill>
        <p:spPr>
          <a:xfrm>
            <a:off x="10761408" y="1568770"/>
            <a:ext cx="1033156" cy="394334"/>
          </a:xfrm>
          <a:prstGeom prst="rect">
            <a:avLst/>
          </a:prstGeom>
        </p:spPr>
      </p:pic>
    </p:spTree>
    <p:extLst>
      <p:ext uri="{BB962C8B-B14F-4D97-AF65-F5344CB8AC3E}">
        <p14:creationId xmlns:p14="http://schemas.microsoft.com/office/powerpoint/2010/main" val="38953110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445477" cy="6858000"/>
          </a:xfrm>
          <a:prstGeom prst="rect">
            <a:avLst/>
          </a:prstGeom>
          <a:solidFill>
            <a:srgbClr val="CEC0A6">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p:cNvSpPr txBox="1">
            <a:spLocks/>
          </p:cNvSpPr>
          <p:nvPr/>
        </p:nvSpPr>
        <p:spPr>
          <a:xfrm>
            <a:off x="2070485" y="182944"/>
            <a:ext cx="7656632" cy="20458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solidFill>
                  <a:srgbClr val="000000"/>
                </a:solidFill>
                <a:latin typeface="Calibri" panose="020F0502020204030204" pitchFamily="34" charset="0"/>
                <a:ea typeface="Calibri" panose="020F0502020204030204" pitchFamily="34" charset="0"/>
              </a:rPr>
              <a:t>Ateliers tables rondes : </a:t>
            </a:r>
            <a:endParaRPr lang="fr-FR" sz="3200" b="1" dirty="0" smtClean="0">
              <a:solidFill>
                <a:srgbClr val="000000"/>
              </a:solidFill>
              <a:latin typeface="Calibri" panose="020F0502020204030204" pitchFamily="34" charset="0"/>
              <a:ea typeface="Calibri" panose="020F0502020204030204" pitchFamily="34" charset="0"/>
            </a:endParaRPr>
          </a:p>
          <a:p>
            <a:pPr algn="ctr"/>
            <a:r>
              <a:rPr lang="fr-FR" sz="3200" b="1" dirty="0" smtClean="0">
                <a:solidFill>
                  <a:srgbClr val="000000"/>
                </a:solidFill>
                <a:latin typeface="Calibri" panose="020F0502020204030204" pitchFamily="34" charset="0"/>
                <a:ea typeface="Calibri" panose="020F0502020204030204" pitchFamily="34" charset="0"/>
              </a:rPr>
              <a:t>Perspectives</a:t>
            </a:r>
            <a:r>
              <a:rPr lang="fr-FR" sz="3200" b="1" dirty="0">
                <a:solidFill>
                  <a:srgbClr val="000000"/>
                </a:solidFill>
                <a:latin typeface="Calibri" panose="020F0502020204030204" pitchFamily="34" charset="0"/>
                <a:ea typeface="Calibri" panose="020F0502020204030204" pitchFamily="34" charset="0"/>
              </a:rPr>
              <a:t> - Quelles actions pour la suite ?</a:t>
            </a:r>
            <a:endParaRPr lang="fr-FR" sz="3200" b="1" dirty="0">
              <a:latin typeface="+mn-lt"/>
            </a:endParaRPr>
          </a:p>
        </p:txBody>
      </p:sp>
      <p:sp>
        <p:nvSpPr>
          <p:cNvPr id="6" name="Sous-titre 2"/>
          <p:cNvSpPr txBox="1">
            <a:spLocks/>
          </p:cNvSpPr>
          <p:nvPr/>
        </p:nvSpPr>
        <p:spPr>
          <a:xfrm>
            <a:off x="1521907" y="1568770"/>
            <a:ext cx="9088496" cy="48506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fr-FR" sz="2400"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5329" y="23990"/>
            <a:ext cx="1371909" cy="1203920"/>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873" y="931522"/>
            <a:ext cx="1114226" cy="558870"/>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0873" y="404947"/>
            <a:ext cx="1145460" cy="491061"/>
          </a:xfrm>
          <a:prstGeom prst="rect">
            <a:avLst/>
          </a:prstGeom>
        </p:spPr>
      </p:pic>
      <p:pic>
        <p:nvPicPr>
          <p:cNvPr id="11" name="Image 10">
            <a:extLst>
              <a:ext uri="{FF2B5EF4-FFF2-40B4-BE49-F238E27FC236}">
                <a16:creationId xmlns:a16="http://schemas.microsoft.com/office/drawing/2014/main" id="{3124E4F8-76BA-AB5C-C254-69DCA1EBDCC7}"/>
              </a:ext>
            </a:extLst>
          </p:cNvPr>
          <p:cNvPicPr>
            <a:picLocks noChangeAspect="1"/>
          </p:cNvPicPr>
          <p:nvPr/>
        </p:nvPicPr>
        <p:blipFill>
          <a:blip r:embed="rId5"/>
          <a:stretch>
            <a:fillRect/>
          </a:stretch>
        </p:blipFill>
        <p:spPr>
          <a:xfrm>
            <a:off x="10761408" y="1568770"/>
            <a:ext cx="1033156" cy="394334"/>
          </a:xfrm>
          <a:prstGeom prst="rect">
            <a:avLst/>
          </a:prstGeom>
        </p:spPr>
      </p:pic>
    </p:spTree>
    <p:extLst>
      <p:ext uri="{BB962C8B-B14F-4D97-AF65-F5344CB8AC3E}">
        <p14:creationId xmlns:p14="http://schemas.microsoft.com/office/powerpoint/2010/main" val="20852003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445477" cy="6858000"/>
          </a:xfrm>
          <a:prstGeom prst="rect">
            <a:avLst/>
          </a:prstGeom>
          <a:solidFill>
            <a:srgbClr val="CEC0A6">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p:cNvSpPr txBox="1">
            <a:spLocks/>
          </p:cNvSpPr>
          <p:nvPr/>
        </p:nvSpPr>
        <p:spPr>
          <a:xfrm>
            <a:off x="2070485" y="182944"/>
            <a:ext cx="7656632" cy="20458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solidFill>
                  <a:srgbClr val="000000"/>
                </a:solidFill>
                <a:latin typeface="Calibri" panose="020F0502020204030204" pitchFamily="34" charset="0"/>
                <a:ea typeface="Calibri" panose="020F0502020204030204" pitchFamily="34" charset="0"/>
              </a:rPr>
              <a:t>Ateliers tables rondes : </a:t>
            </a:r>
            <a:endParaRPr lang="fr-FR" sz="3200" b="1" dirty="0" smtClean="0">
              <a:solidFill>
                <a:srgbClr val="000000"/>
              </a:solidFill>
              <a:latin typeface="Calibri" panose="020F0502020204030204" pitchFamily="34" charset="0"/>
              <a:ea typeface="Calibri" panose="020F0502020204030204" pitchFamily="34" charset="0"/>
            </a:endParaRPr>
          </a:p>
          <a:p>
            <a:pPr algn="ctr"/>
            <a:r>
              <a:rPr lang="fr-FR" sz="3200" b="1" dirty="0" smtClean="0">
                <a:solidFill>
                  <a:srgbClr val="000000"/>
                </a:solidFill>
                <a:latin typeface="Calibri" panose="020F0502020204030204" pitchFamily="34" charset="0"/>
                <a:ea typeface="Calibri" panose="020F0502020204030204" pitchFamily="34" charset="0"/>
              </a:rPr>
              <a:t>Perspectives</a:t>
            </a:r>
            <a:r>
              <a:rPr lang="fr-FR" sz="3200" b="1" dirty="0">
                <a:solidFill>
                  <a:srgbClr val="000000"/>
                </a:solidFill>
                <a:latin typeface="Calibri" panose="020F0502020204030204" pitchFamily="34" charset="0"/>
                <a:ea typeface="Calibri" panose="020F0502020204030204" pitchFamily="34" charset="0"/>
              </a:rPr>
              <a:t> - Quelles actions pour la suite ?</a:t>
            </a:r>
            <a:endParaRPr lang="fr-FR" sz="3200" b="1" dirty="0">
              <a:latin typeface="+mn-lt"/>
            </a:endParaRPr>
          </a:p>
        </p:txBody>
      </p:sp>
      <p:sp>
        <p:nvSpPr>
          <p:cNvPr id="6" name="Sous-titre 2"/>
          <p:cNvSpPr txBox="1">
            <a:spLocks/>
          </p:cNvSpPr>
          <p:nvPr/>
        </p:nvSpPr>
        <p:spPr>
          <a:xfrm>
            <a:off x="1521907" y="1568770"/>
            <a:ext cx="9088496" cy="48506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fr-FR" sz="2400"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5329" y="23990"/>
            <a:ext cx="1371909" cy="1203920"/>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873" y="931522"/>
            <a:ext cx="1114226" cy="558870"/>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0873" y="404947"/>
            <a:ext cx="1145460" cy="491061"/>
          </a:xfrm>
          <a:prstGeom prst="rect">
            <a:avLst/>
          </a:prstGeom>
        </p:spPr>
      </p:pic>
      <p:pic>
        <p:nvPicPr>
          <p:cNvPr id="11" name="Image 10">
            <a:extLst>
              <a:ext uri="{FF2B5EF4-FFF2-40B4-BE49-F238E27FC236}">
                <a16:creationId xmlns:a16="http://schemas.microsoft.com/office/drawing/2014/main" id="{3124E4F8-76BA-AB5C-C254-69DCA1EBDCC7}"/>
              </a:ext>
            </a:extLst>
          </p:cNvPr>
          <p:cNvPicPr>
            <a:picLocks noChangeAspect="1"/>
          </p:cNvPicPr>
          <p:nvPr/>
        </p:nvPicPr>
        <p:blipFill>
          <a:blip r:embed="rId5"/>
          <a:stretch>
            <a:fillRect/>
          </a:stretch>
        </p:blipFill>
        <p:spPr>
          <a:xfrm>
            <a:off x="10761408" y="1568770"/>
            <a:ext cx="1033156" cy="394334"/>
          </a:xfrm>
          <a:prstGeom prst="rect">
            <a:avLst/>
          </a:prstGeom>
        </p:spPr>
      </p:pic>
      <p:sp>
        <p:nvSpPr>
          <p:cNvPr id="2" name="Rectangle 1"/>
          <p:cNvSpPr/>
          <p:nvPr/>
        </p:nvSpPr>
        <p:spPr>
          <a:xfrm>
            <a:off x="580875" y="2158787"/>
            <a:ext cx="10918310" cy="410882"/>
          </a:xfrm>
          <a:prstGeom prst="rect">
            <a:avLst/>
          </a:prstGeom>
        </p:spPr>
        <p:txBody>
          <a:bodyPr wrap="none">
            <a:spAutoFit/>
          </a:bodyPr>
          <a:lstStyle/>
          <a:p>
            <a:pPr lvl="1" algn="just">
              <a:lnSpc>
                <a:spcPct val="115000"/>
              </a:lnSpc>
              <a:spcAft>
                <a:spcPts val="0"/>
              </a:spcAft>
            </a:pPr>
            <a:r>
              <a:rPr lang="fr-FR" b="1" dirty="0">
                <a:solidFill>
                  <a:srgbClr val="000000"/>
                </a:solidFill>
                <a:latin typeface="Calibri" panose="020F0502020204030204" pitchFamily="34" charset="0"/>
                <a:ea typeface="Calibri" panose="020F0502020204030204" pitchFamily="34" charset="0"/>
                <a:cs typeface="Calibri" panose="020F0502020204030204" pitchFamily="34" charset="0"/>
              </a:rPr>
              <a:t>Réflexion sur des constats, expériences inspirantes, perspectives, nouvelles </a:t>
            </a:r>
            <a:r>
              <a:rPr lang="fr-FR"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idées autour de 5 thématiques :</a:t>
            </a:r>
            <a:endParaRPr lang="fr-FR"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89808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445477" cy="6858000"/>
          </a:xfrm>
          <a:prstGeom prst="rect">
            <a:avLst/>
          </a:prstGeom>
          <a:solidFill>
            <a:srgbClr val="CEC0A6">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p:cNvSpPr txBox="1">
            <a:spLocks/>
          </p:cNvSpPr>
          <p:nvPr/>
        </p:nvSpPr>
        <p:spPr>
          <a:xfrm>
            <a:off x="2070485" y="182944"/>
            <a:ext cx="7656632" cy="20458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solidFill>
                  <a:srgbClr val="000000"/>
                </a:solidFill>
                <a:latin typeface="Calibri" panose="020F0502020204030204" pitchFamily="34" charset="0"/>
                <a:ea typeface="Calibri" panose="020F0502020204030204" pitchFamily="34" charset="0"/>
              </a:rPr>
              <a:t>Ateliers tables rondes : </a:t>
            </a:r>
            <a:endParaRPr lang="fr-FR" sz="3200" b="1" dirty="0" smtClean="0">
              <a:solidFill>
                <a:srgbClr val="000000"/>
              </a:solidFill>
              <a:latin typeface="Calibri" panose="020F0502020204030204" pitchFamily="34" charset="0"/>
              <a:ea typeface="Calibri" panose="020F0502020204030204" pitchFamily="34" charset="0"/>
            </a:endParaRPr>
          </a:p>
          <a:p>
            <a:pPr algn="ctr"/>
            <a:r>
              <a:rPr lang="fr-FR" sz="3200" b="1" dirty="0" smtClean="0">
                <a:solidFill>
                  <a:srgbClr val="000000"/>
                </a:solidFill>
                <a:latin typeface="Calibri" panose="020F0502020204030204" pitchFamily="34" charset="0"/>
                <a:ea typeface="Calibri" panose="020F0502020204030204" pitchFamily="34" charset="0"/>
              </a:rPr>
              <a:t>Perspectives</a:t>
            </a:r>
            <a:r>
              <a:rPr lang="fr-FR" sz="3200" b="1" dirty="0">
                <a:solidFill>
                  <a:srgbClr val="000000"/>
                </a:solidFill>
                <a:latin typeface="Calibri" panose="020F0502020204030204" pitchFamily="34" charset="0"/>
                <a:ea typeface="Calibri" panose="020F0502020204030204" pitchFamily="34" charset="0"/>
              </a:rPr>
              <a:t> - Quelles actions pour la suite ?</a:t>
            </a:r>
            <a:endParaRPr lang="fr-FR" sz="3200" b="1" dirty="0">
              <a:latin typeface="+mn-lt"/>
            </a:endParaRPr>
          </a:p>
        </p:txBody>
      </p:sp>
      <p:sp>
        <p:nvSpPr>
          <p:cNvPr id="6" name="Sous-titre 2"/>
          <p:cNvSpPr txBox="1">
            <a:spLocks/>
          </p:cNvSpPr>
          <p:nvPr/>
        </p:nvSpPr>
        <p:spPr>
          <a:xfrm>
            <a:off x="1521907" y="1568770"/>
            <a:ext cx="9088496" cy="48506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fr-FR" sz="2400"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5329" y="23990"/>
            <a:ext cx="1371909" cy="1203920"/>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873" y="931522"/>
            <a:ext cx="1114226" cy="558870"/>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0873" y="404947"/>
            <a:ext cx="1145460" cy="491061"/>
          </a:xfrm>
          <a:prstGeom prst="rect">
            <a:avLst/>
          </a:prstGeom>
        </p:spPr>
      </p:pic>
      <p:pic>
        <p:nvPicPr>
          <p:cNvPr id="11" name="Image 10">
            <a:extLst>
              <a:ext uri="{FF2B5EF4-FFF2-40B4-BE49-F238E27FC236}">
                <a16:creationId xmlns:a16="http://schemas.microsoft.com/office/drawing/2014/main" id="{3124E4F8-76BA-AB5C-C254-69DCA1EBDCC7}"/>
              </a:ext>
            </a:extLst>
          </p:cNvPr>
          <p:cNvPicPr>
            <a:picLocks noChangeAspect="1"/>
          </p:cNvPicPr>
          <p:nvPr/>
        </p:nvPicPr>
        <p:blipFill>
          <a:blip r:embed="rId5"/>
          <a:stretch>
            <a:fillRect/>
          </a:stretch>
        </p:blipFill>
        <p:spPr>
          <a:xfrm>
            <a:off x="10761408" y="1568770"/>
            <a:ext cx="1033156" cy="394334"/>
          </a:xfrm>
          <a:prstGeom prst="rect">
            <a:avLst/>
          </a:prstGeom>
        </p:spPr>
      </p:pic>
      <p:sp>
        <p:nvSpPr>
          <p:cNvPr id="2" name="Rectangle 1"/>
          <p:cNvSpPr/>
          <p:nvPr/>
        </p:nvSpPr>
        <p:spPr>
          <a:xfrm>
            <a:off x="580875" y="2158787"/>
            <a:ext cx="10918310" cy="410882"/>
          </a:xfrm>
          <a:prstGeom prst="rect">
            <a:avLst/>
          </a:prstGeom>
        </p:spPr>
        <p:txBody>
          <a:bodyPr wrap="none">
            <a:spAutoFit/>
          </a:bodyPr>
          <a:lstStyle/>
          <a:p>
            <a:pPr lvl="1" algn="just">
              <a:lnSpc>
                <a:spcPct val="115000"/>
              </a:lnSpc>
              <a:spcAft>
                <a:spcPts val="0"/>
              </a:spcAft>
            </a:pPr>
            <a:r>
              <a:rPr lang="fr-FR" b="1" dirty="0">
                <a:solidFill>
                  <a:srgbClr val="000000"/>
                </a:solidFill>
                <a:latin typeface="Calibri" panose="020F0502020204030204" pitchFamily="34" charset="0"/>
                <a:ea typeface="Calibri" panose="020F0502020204030204" pitchFamily="34" charset="0"/>
                <a:cs typeface="Calibri" panose="020F0502020204030204" pitchFamily="34" charset="0"/>
              </a:rPr>
              <a:t>Réflexion sur des constats, expériences inspirantes, perspectives, nouvelles </a:t>
            </a:r>
            <a:r>
              <a:rPr lang="fr-FR"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idées autour de 5 thématiques :</a:t>
            </a:r>
            <a:endParaRPr lang="fr-FR"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36195" y="2646951"/>
            <a:ext cx="9725213" cy="685059"/>
          </a:xfrm>
          <a:prstGeom prst="rect">
            <a:avLst/>
          </a:prstGeom>
        </p:spPr>
        <p:txBody>
          <a:bodyPr wrap="square">
            <a:spAutoFit/>
          </a:bodyPr>
          <a:lstStyle/>
          <a:p>
            <a:pPr marL="742950" lvl="1" indent="-285750">
              <a:lnSpc>
                <a:spcPct val="107000"/>
              </a:lnSpc>
              <a:spcAft>
                <a:spcPts val="0"/>
              </a:spcAft>
              <a:buFont typeface="Courier New" panose="02070309020205020404" pitchFamily="49" charset="0"/>
              <a:buChar char="o"/>
            </a:pPr>
            <a:r>
              <a:rPr lang="fr-FR" dirty="0">
                <a:solidFill>
                  <a:srgbClr val="323E4F"/>
                </a:solidFill>
                <a:latin typeface="Calibri" panose="020F0502020204030204" pitchFamily="34" charset="0"/>
                <a:ea typeface="Calibri" panose="020F0502020204030204" pitchFamily="34" charset="0"/>
                <a:cs typeface="Times New Roman" panose="02020603050405020304" pitchFamily="18" charset="0"/>
              </a:rPr>
              <a:t>Quels enseignements tirer de l’expérimentation MELODI ? Quelles actions mettre en œuvre </a:t>
            </a:r>
            <a:r>
              <a:rPr lang="fr-FR" dirty="0" smtClean="0">
                <a:solidFill>
                  <a:srgbClr val="323E4F"/>
                </a:solidFill>
                <a:latin typeface="Calibri" panose="020F0502020204030204" pitchFamily="34" charset="0"/>
                <a:ea typeface="Calibri" panose="020F0502020204030204" pitchFamily="34" charset="0"/>
                <a:cs typeface="Times New Roman" panose="02020603050405020304" pitchFamily="18" charset="0"/>
              </a:rPr>
              <a:t>?</a:t>
            </a:r>
          </a:p>
          <a:p>
            <a:pPr lvl="1">
              <a:lnSpc>
                <a:spcPct val="107000"/>
              </a:lnSpc>
              <a:spcAft>
                <a:spcPts val="0"/>
              </a:spcAft>
            </a:pPr>
            <a:r>
              <a:rPr lang="fr-FR" i="1" dirty="0" smtClean="0">
                <a:solidFill>
                  <a:srgbClr val="323E4F"/>
                </a:solidFill>
                <a:latin typeface="Calibri" panose="020F0502020204030204" pitchFamily="34" charset="0"/>
                <a:ea typeface="Calibri" panose="020F0502020204030204" pitchFamily="34" charset="0"/>
                <a:cs typeface="Times New Roman" panose="02020603050405020304" pitchFamily="18" charset="0"/>
              </a:rPr>
              <a:t>Entreprise </a:t>
            </a:r>
            <a:r>
              <a:rPr lang="fr-FR" i="1" dirty="0">
                <a:solidFill>
                  <a:srgbClr val="323E4F"/>
                </a:solidFill>
                <a:latin typeface="Calibri" panose="020F0502020204030204" pitchFamily="34" charset="0"/>
                <a:ea typeface="Calibri" panose="020F0502020204030204" pitchFamily="34" charset="0"/>
                <a:cs typeface="Times New Roman" panose="02020603050405020304" pitchFamily="18" charset="0"/>
              </a:rPr>
              <a:t>et diversité : comment lutter contre les stéréotypes et les biais inconscients </a:t>
            </a:r>
            <a:r>
              <a:rPr lang="fr-FR" i="1" dirty="0" smtClean="0">
                <a:solidFill>
                  <a:srgbClr val="323E4F"/>
                </a:solidFill>
                <a:latin typeface="Calibri" panose="020F0502020204030204" pitchFamily="34" charset="0"/>
                <a:ea typeface="Calibri" panose="020F0502020204030204" pitchFamily="34" charset="0"/>
                <a:cs typeface="Times New Roman" panose="02020603050405020304" pitchFamily="18" charset="0"/>
              </a:rPr>
              <a:t>?</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66338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445477" cy="6858000"/>
          </a:xfrm>
          <a:prstGeom prst="rect">
            <a:avLst/>
          </a:prstGeom>
          <a:solidFill>
            <a:srgbClr val="CEC0A6">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p:cNvSpPr txBox="1">
            <a:spLocks/>
          </p:cNvSpPr>
          <p:nvPr/>
        </p:nvSpPr>
        <p:spPr>
          <a:xfrm>
            <a:off x="2070485" y="182944"/>
            <a:ext cx="7656632" cy="20458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solidFill>
                  <a:srgbClr val="000000"/>
                </a:solidFill>
                <a:latin typeface="Calibri" panose="020F0502020204030204" pitchFamily="34" charset="0"/>
                <a:ea typeface="Calibri" panose="020F0502020204030204" pitchFamily="34" charset="0"/>
              </a:rPr>
              <a:t>Ateliers tables rondes : </a:t>
            </a:r>
            <a:endParaRPr lang="fr-FR" sz="3200" b="1" dirty="0" smtClean="0">
              <a:solidFill>
                <a:srgbClr val="000000"/>
              </a:solidFill>
              <a:latin typeface="Calibri" panose="020F0502020204030204" pitchFamily="34" charset="0"/>
              <a:ea typeface="Calibri" panose="020F0502020204030204" pitchFamily="34" charset="0"/>
            </a:endParaRPr>
          </a:p>
          <a:p>
            <a:pPr algn="ctr"/>
            <a:r>
              <a:rPr lang="fr-FR" sz="3200" b="1" dirty="0" smtClean="0">
                <a:solidFill>
                  <a:srgbClr val="000000"/>
                </a:solidFill>
                <a:latin typeface="Calibri" panose="020F0502020204030204" pitchFamily="34" charset="0"/>
                <a:ea typeface="Calibri" panose="020F0502020204030204" pitchFamily="34" charset="0"/>
              </a:rPr>
              <a:t>Perspectives</a:t>
            </a:r>
            <a:r>
              <a:rPr lang="fr-FR" sz="3200" b="1" dirty="0">
                <a:solidFill>
                  <a:srgbClr val="000000"/>
                </a:solidFill>
                <a:latin typeface="Calibri" panose="020F0502020204030204" pitchFamily="34" charset="0"/>
                <a:ea typeface="Calibri" panose="020F0502020204030204" pitchFamily="34" charset="0"/>
              </a:rPr>
              <a:t> - Quelles actions pour la suite ?</a:t>
            </a:r>
            <a:endParaRPr lang="fr-FR" sz="3200" b="1" dirty="0">
              <a:latin typeface="+mn-lt"/>
            </a:endParaRPr>
          </a:p>
        </p:txBody>
      </p:sp>
      <p:sp>
        <p:nvSpPr>
          <p:cNvPr id="6" name="Sous-titre 2"/>
          <p:cNvSpPr txBox="1">
            <a:spLocks/>
          </p:cNvSpPr>
          <p:nvPr/>
        </p:nvSpPr>
        <p:spPr>
          <a:xfrm>
            <a:off x="1521907" y="1568770"/>
            <a:ext cx="9088496" cy="48506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fr-FR" sz="2400"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5329" y="23990"/>
            <a:ext cx="1371909" cy="1203920"/>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873" y="931522"/>
            <a:ext cx="1114226" cy="558870"/>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0873" y="404947"/>
            <a:ext cx="1145460" cy="491061"/>
          </a:xfrm>
          <a:prstGeom prst="rect">
            <a:avLst/>
          </a:prstGeom>
        </p:spPr>
      </p:pic>
      <p:pic>
        <p:nvPicPr>
          <p:cNvPr id="11" name="Image 10">
            <a:extLst>
              <a:ext uri="{FF2B5EF4-FFF2-40B4-BE49-F238E27FC236}">
                <a16:creationId xmlns:a16="http://schemas.microsoft.com/office/drawing/2014/main" id="{3124E4F8-76BA-AB5C-C254-69DCA1EBDCC7}"/>
              </a:ext>
            </a:extLst>
          </p:cNvPr>
          <p:cNvPicPr>
            <a:picLocks noChangeAspect="1"/>
          </p:cNvPicPr>
          <p:nvPr/>
        </p:nvPicPr>
        <p:blipFill>
          <a:blip r:embed="rId5"/>
          <a:stretch>
            <a:fillRect/>
          </a:stretch>
        </p:blipFill>
        <p:spPr>
          <a:xfrm>
            <a:off x="10761408" y="1568770"/>
            <a:ext cx="1033156" cy="394334"/>
          </a:xfrm>
          <a:prstGeom prst="rect">
            <a:avLst/>
          </a:prstGeom>
        </p:spPr>
      </p:pic>
      <p:sp>
        <p:nvSpPr>
          <p:cNvPr id="2" name="Rectangle 1"/>
          <p:cNvSpPr/>
          <p:nvPr/>
        </p:nvSpPr>
        <p:spPr>
          <a:xfrm>
            <a:off x="580875" y="2158787"/>
            <a:ext cx="10918310" cy="410882"/>
          </a:xfrm>
          <a:prstGeom prst="rect">
            <a:avLst/>
          </a:prstGeom>
        </p:spPr>
        <p:txBody>
          <a:bodyPr wrap="none">
            <a:spAutoFit/>
          </a:bodyPr>
          <a:lstStyle/>
          <a:p>
            <a:pPr lvl="1" algn="just">
              <a:lnSpc>
                <a:spcPct val="115000"/>
              </a:lnSpc>
              <a:spcAft>
                <a:spcPts val="0"/>
              </a:spcAft>
            </a:pPr>
            <a:r>
              <a:rPr lang="fr-FR" b="1" dirty="0">
                <a:solidFill>
                  <a:srgbClr val="000000"/>
                </a:solidFill>
                <a:latin typeface="Calibri" panose="020F0502020204030204" pitchFamily="34" charset="0"/>
                <a:ea typeface="Calibri" panose="020F0502020204030204" pitchFamily="34" charset="0"/>
                <a:cs typeface="Calibri" panose="020F0502020204030204" pitchFamily="34" charset="0"/>
              </a:rPr>
              <a:t>Réflexion sur des constats, expériences inspirantes, perspectives, nouvelles </a:t>
            </a:r>
            <a:r>
              <a:rPr lang="fr-FR"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idées autour de 5 thématiques :</a:t>
            </a:r>
            <a:endParaRPr lang="fr-FR"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36195" y="2646951"/>
            <a:ext cx="9725213" cy="1409488"/>
          </a:xfrm>
          <a:prstGeom prst="rect">
            <a:avLst/>
          </a:prstGeom>
        </p:spPr>
        <p:txBody>
          <a:bodyPr wrap="square">
            <a:spAutoFit/>
          </a:bodyPr>
          <a:lstStyle/>
          <a:p>
            <a:pPr marL="742950" lvl="1" indent="-285750">
              <a:lnSpc>
                <a:spcPct val="107000"/>
              </a:lnSpc>
              <a:spcAft>
                <a:spcPts val="0"/>
              </a:spcAft>
              <a:buFont typeface="Courier New" panose="02070309020205020404" pitchFamily="49" charset="0"/>
              <a:buChar char="o"/>
            </a:pPr>
            <a:r>
              <a:rPr lang="fr-FR" dirty="0">
                <a:solidFill>
                  <a:srgbClr val="323E4F"/>
                </a:solidFill>
                <a:latin typeface="Calibri" panose="020F0502020204030204" pitchFamily="34" charset="0"/>
                <a:ea typeface="Calibri" panose="020F0502020204030204" pitchFamily="34" charset="0"/>
                <a:cs typeface="Times New Roman" panose="02020603050405020304" pitchFamily="18" charset="0"/>
              </a:rPr>
              <a:t>Quels enseignements tirer de l’expérimentation MELODI ? Quelles actions mettre en œuvre </a:t>
            </a:r>
            <a:r>
              <a:rPr lang="fr-FR" dirty="0" smtClean="0">
                <a:solidFill>
                  <a:srgbClr val="323E4F"/>
                </a:solidFill>
                <a:latin typeface="Calibri" panose="020F0502020204030204" pitchFamily="34" charset="0"/>
                <a:ea typeface="Calibri" panose="020F0502020204030204" pitchFamily="34" charset="0"/>
                <a:cs typeface="Times New Roman" panose="02020603050405020304" pitchFamily="18" charset="0"/>
              </a:rPr>
              <a:t>?</a:t>
            </a:r>
          </a:p>
          <a:p>
            <a:pPr lvl="1">
              <a:lnSpc>
                <a:spcPct val="107000"/>
              </a:lnSpc>
              <a:spcAft>
                <a:spcPts val="0"/>
              </a:spcAft>
            </a:pPr>
            <a:r>
              <a:rPr lang="fr-FR" i="1" dirty="0" smtClean="0">
                <a:solidFill>
                  <a:srgbClr val="323E4F"/>
                </a:solidFill>
                <a:latin typeface="Calibri" panose="020F0502020204030204" pitchFamily="34" charset="0"/>
                <a:ea typeface="Calibri" panose="020F0502020204030204" pitchFamily="34" charset="0"/>
                <a:cs typeface="Times New Roman" panose="02020603050405020304" pitchFamily="18" charset="0"/>
              </a:rPr>
              <a:t>Entreprise </a:t>
            </a:r>
            <a:r>
              <a:rPr lang="fr-FR" i="1" dirty="0">
                <a:solidFill>
                  <a:srgbClr val="323E4F"/>
                </a:solidFill>
                <a:latin typeface="Calibri" panose="020F0502020204030204" pitchFamily="34" charset="0"/>
                <a:ea typeface="Calibri" panose="020F0502020204030204" pitchFamily="34" charset="0"/>
                <a:cs typeface="Times New Roman" panose="02020603050405020304" pitchFamily="18" charset="0"/>
              </a:rPr>
              <a:t>et diversité : comment lutter contre les stéréotypes et les biais inconscients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fr-FR" sz="800" dirty="0">
                <a:solidFill>
                  <a:srgbClr val="323E4F"/>
                </a:solidFill>
                <a:latin typeface="Calibri" panose="020F0502020204030204" pitchFamily="34" charset="0"/>
                <a:ea typeface="Calibri" panose="020F0502020204030204" pitchFamily="34" charset="0"/>
                <a:cs typeface="Times New Roman" panose="02020603050405020304" pitchFamily="18"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fr-FR" dirty="0">
                <a:solidFill>
                  <a:srgbClr val="C45911"/>
                </a:solidFill>
                <a:latin typeface="Calibri" panose="020F0502020204030204" pitchFamily="34" charset="0"/>
                <a:ea typeface="Calibri" panose="020F0502020204030204" pitchFamily="34" charset="0"/>
                <a:cs typeface="Times New Roman" panose="02020603050405020304" pitchFamily="18" charset="0"/>
              </a:rPr>
              <a:t>Handicap, santé, santé mentale : comment rendre l’entreprise toujours plus inclusive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fr-FR" i="1" dirty="0">
                <a:solidFill>
                  <a:srgbClr val="ED7D31"/>
                </a:solidFill>
                <a:latin typeface="Calibri" panose="020F0502020204030204" pitchFamily="34" charset="0"/>
                <a:ea typeface="Calibri" panose="020F0502020204030204" pitchFamily="34" charset="0"/>
                <a:cs typeface="Times New Roman" panose="02020603050405020304" pitchFamily="18" charset="0"/>
              </a:rPr>
              <a:t>Comment promouvoir les méthodes de compensation du handicap </a:t>
            </a:r>
            <a:r>
              <a:rPr lang="fr-FR" i="1" dirty="0" smtClean="0">
                <a:solidFill>
                  <a:srgbClr val="ED7D31"/>
                </a:solidFill>
                <a:latin typeface="Calibri" panose="020F0502020204030204" pitchFamily="34" charset="0"/>
                <a:ea typeface="Calibri" panose="020F0502020204030204" pitchFamily="34" charset="0"/>
                <a:cs typeface="Times New Roman" panose="02020603050405020304" pitchFamily="18" charset="0"/>
              </a:rPr>
              <a:t>?</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16766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445477" cy="6858000"/>
          </a:xfrm>
          <a:prstGeom prst="rect">
            <a:avLst/>
          </a:prstGeom>
          <a:solidFill>
            <a:srgbClr val="CEC0A6">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p:cNvSpPr txBox="1">
            <a:spLocks/>
          </p:cNvSpPr>
          <p:nvPr/>
        </p:nvSpPr>
        <p:spPr>
          <a:xfrm>
            <a:off x="2070485" y="182944"/>
            <a:ext cx="7656632" cy="20458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solidFill>
                  <a:srgbClr val="000000"/>
                </a:solidFill>
                <a:latin typeface="Calibri" panose="020F0502020204030204" pitchFamily="34" charset="0"/>
                <a:ea typeface="Calibri" panose="020F0502020204030204" pitchFamily="34" charset="0"/>
              </a:rPr>
              <a:t>Ateliers tables rondes : </a:t>
            </a:r>
            <a:endParaRPr lang="fr-FR" sz="3200" b="1" dirty="0" smtClean="0">
              <a:solidFill>
                <a:srgbClr val="000000"/>
              </a:solidFill>
              <a:latin typeface="Calibri" panose="020F0502020204030204" pitchFamily="34" charset="0"/>
              <a:ea typeface="Calibri" panose="020F0502020204030204" pitchFamily="34" charset="0"/>
            </a:endParaRPr>
          </a:p>
          <a:p>
            <a:pPr algn="ctr"/>
            <a:r>
              <a:rPr lang="fr-FR" sz="3200" b="1" dirty="0" smtClean="0">
                <a:solidFill>
                  <a:srgbClr val="000000"/>
                </a:solidFill>
                <a:latin typeface="Calibri" panose="020F0502020204030204" pitchFamily="34" charset="0"/>
                <a:ea typeface="Calibri" panose="020F0502020204030204" pitchFamily="34" charset="0"/>
              </a:rPr>
              <a:t>Perspectives</a:t>
            </a:r>
            <a:r>
              <a:rPr lang="fr-FR" sz="3200" b="1" dirty="0">
                <a:solidFill>
                  <a:srgbClr val="000000"/>
                </a:solidFill>
                <a:latin typeface="Calibri" panose="020F0502020204030204" pitchFamily="34" charset="0"/>
                <a:ea typeface="Calibri" panose="020F0502020204030204" pitchFamily="34" charset="0"/>
              </a:rPr>
              <a:t> - Quelles actions pour la suite ?</a:t>
            </a:r>
            <a:endParaRPr lang="fr-FR" sz="3200" b="1" dirty="0">
              <a:latin typeface="+mn-lt"/>
            </a:endParaRPr>
          </a:p>
        </p:txBody>
      </p:sp>
      <p:sp>
        <p:nvSpPr>
          <p:cNvPr id="6" name="Sous-titre 2"/>
          <p:cNvSpPr txBox="1">
            <a:spLocks/>
          </p:cNvSpPr>
          <p:nvPr/>
        </p:nvSpPr>
        <p:spPr>
          <a:xfrm>
            <a:off x="1521907" y="1568770"/>
            <a:ext cx="9088496" cy="48506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fr-FR" sz="2400"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5329" y="23990"/>
            <a:ext cx="1371909" cy="1203920"/>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873" y="931522"/>
            <a:ext cx="1114226" cy="558870"/>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0873" y="404947"/>
            <a:ext cx="1145460" cy="491061"/>
          </a:xfrm>
          <a:prstGeom prst="rect">
            <a:avLst/>
          </a:prstGeom>
        </p:spPr>
      </p:pic>
      <p:pic>
        <p:nvPicPr>
          <p:cNvPr id="11" name="Image 10">
            <a:extLst>
              <a:ext uri="{FF2B5EF4-FFF2-40B4-BE49-F238E27FC236}">
                <a16:creationId xmlns:a16="http://schemas.microsoft.com/office/drawing/2014/main" id="{3124E4F8-76BA-AB5C-C254-69DCA1EBDCC7}"/>
              </a:ext>
            </a:extLst>
          </p:cNvPr>
          <p:cNvPicPr>
            <a:picLocks noChangeAspect="1"/>
          </p:cNvPicPr>
          <p:nvPr/>
        </p:nvPicPr>
        <p:blipFill>
          <a:blip r:embed="rId5"/>
          <a:stretch>
            <a:fillRect/>
          </a:stretch>
        </p:blipFill>
        <p:spPr>
          <a:xfrm>
            <a:off x="10761408" y="1568770"/>
            <a:ext cx="1033156" cy="394334"/>
          </a:xfrm>
          <a:prstGeom prst="rect">
            <a:avLst/>
          </a:prstGeom>
        </p:spPr>
      </p:pic>
      <p:sp>
        <p:nvSpPr>
          <p:cNvPr id="2" name="Rectangle 1"/>
          <p:cNvSpPr/>
          <p:nvPr/>
        </p:nvSpPr>
        <p:spPr>
          <a:xfrm>
            <a:off x="580875" y="2158787"/>
            <a:ext cx="10918310" cy="410882"/>
          </a:xfrm>
          <a:prstGeom prst="rect">
            <a:avLst/>
          </a:prstGeom>
        </p:spPr>
        <p:txBody>
          <a:bodyPr wrap="none">
            <a:spAutoFit/>
          </a:bodyPr>
          <a:lstStyle/>
          <a:p>
            <a:pPr lvl="1" algn="just">
              <a:lnSpc>
                <a:spcPct val="115000"/>
              </a:lnSpc>
              <a:spcAft>
                <a:spcPts val="0"/>
              </a:spcAft>
            </a:pPr>
            <a:r>
              <a:rPr lang="fr-FR" b="1" dirty="0">
                <a:solidFill>
                  <a:srgbClr val="000000"/>
                </a:solidFill>
                <a:latin typeface="Calibri" panose="020F0502020204030204" pitchFamily="34" charset="0"/>
                <a:ea typeface="Calibri" panose="020F0502020204030204" pitchFamily="34" charset="0"/>
                <a:cs typeface="Calibri" panose="020F0502020204030204" pitchFamily="34" charset="0"/>
              </a:rPr>
              <a:t>Réflexion sur des constats, expériences inspirantes, perspectives, nouvelles </a:t>
            </a:r>
            <a:r>
              <a:rPr lang="fr-FR"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idées autour de 5 thématiques :</a:t>
            </a:r>
            <a:endParaRPr lang="fr-FR"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36195" y="2646951"/>
            <a:ext cx="9725213" cy="2298578"/>
          </a:xfrm>
          <a:prstGeom prst="rect">
            <a:avLst/>
          </a:prstGeom>
        </p:spPr>
        <p:txBody>
          <a:bodyPr wrap="square">
            <a:spAutoFit/>
          </a:bodyPr>
          <a:lstStyle/>
          <a:p>
            <a:pPr marL="742950" lvl="1" indent="-285750">
              <a:lnSpc>
                <a:spcPct val="107000"/>
              </a:lnSpc>
              <a:spcAft>
                <a:spcPts val="0"/>
              </a:spcAft>
              <a:buFont typeface="Courier New" panose="02070309020205020404" pitchFamily="49" charset="0"/>
              <a:buChar char="o"/>
            </a:pPr>
            <a:r>
              <a:rPr lang="fr-FR" dirty="0">
                <a:solidFill>
                  <a:srgbClr val="323E4F"/>
                </a:solidFill>
                <a:latin typeface="Calibri" panose="020F0502020204030204" pitchFamily="34" charset="0"/>
                <a:ea typeface="Calibri" panose="020F0502020204030204" pitchFamily="34" charset="0"/>
                <a:cs typeface="Times New Roman" panose="02020603050405020304" pitchFamily="18" charset="0"/>
              </a:rPr>
              <a:t>Quels enseignements tirer de l’expérimentation MELODI ? Quelles actions mettre en œuvre </a:t>
            </a:r>
            <a:r>
              <a:rPr lang="fr-FR" dirty="0" smtClean="0">
                <a:solidFill>
                  <a:srgbClr val="323E4F"/>
                </a:solidFill>
                <a:latin typeface="Calibri" panose="020F0502020204030204" pitchFamily="34" charset="0"/>
                <a:ea typeface="Calibri" panose="020F0502020204030204" pitchFamily="34" charset="0"/>
                <a:cs typeface="Times New Roman" panose="02020603050405020304" pitchFamily="18" charset="0"/>
              </a:rPr>
              <a:t>?</a:t>
            </a:r>
          </a:p>
          <a:p>
            <a:pPr lvl="1">
              <a:lnSpc>
                <a:spcPct val="107000"/>
              </a:lnSpc>
              <a:spcAft>
                <a:spcPts val="0"/>
              </a:spcAft>
            </a:pPr>
            <a:r>
              <a:rPr lang="fr-FR" i="1" dirty="0" smtClean="0">
                <a:solidFill>
                  <a:srgbClr val="323E4F"/>
                </a:solidFill>
                <a:latin typeface="Calibri" panose="020F0502020204030204" pitchFamily="34" charset="0"/>
                <a:ea typeface="Calibri" panose="020F0502020204030204" pitchFamily="34" charset="0"/>
                <a:cs typeface="Times New Roman" panose="02020603050405020304" pitchFamily="18" charset="0"/>
              </a:rPr>
              <a:t>Entreprise </a:t>
            </a:r>
            <a:r>
              <a:rPr lang="fr-FR" i="1" dirty="0">
                <a:solidFill>
                  <a:srgbClr val="323E4F"/>
                </a:solidFill>
                <a:latin typeface="Calibri" panose="020F0502020204030204" pitchFamily="34" charset="0"/>
                <a:ea typeface="Calibri" panose="020F0502020204030204" pitchFamily="34" charset="0"/>
                <a:cs typeface="Times New Roman" panose="02020603050405020304" pitchFamily="18" charset="0"/>
              </a:rPr>
              <a:t>et diversité : comment lutter contre les stéréotypes et les biais inconscients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fr-FR" sz="800" dirty="0">
                <a:solidFill>
                  <a:srgbClr val="323E4F"/>
                </a:solidFill>
                <a:latin typeface="Calibri" panose="020F0502020204030204" pitchFamily="34" charset="0"/>
                <a:ea typeface="Calibri" panose="020F0502020204030204" pitchFamily="34" charset="0"/>
                <a:cs typeface="Times New Roman" panose="02020603050405020304" pitchFamily="18"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fr-FR" dirty="0">
                <a:solidFill>
                  <a:srgbClr val="C45911"/>
                </a:solidFill>
                <a:latin typeface="Calibri" panose="020F0502020204030204" pitchFamily="34" charset="0"/>
                <a:ea typeface="Calibri" panose="020F0502020204030204" pitchFamily="34" charset="0"/>
                <a:cs typeface="Times New Roman" panose="02020603050405020304" pitchFamily="18" charset="0"/>
              </a:rPr>
              <a:t>Handicap, santé, santé mentale : comment rendre l’entreprise toujours plus inclusive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fr-FR" i="1" dirty="0">
                <a:solidFill>
                  <a:srgbClr val="ED7D31"/>
                </a:solidFill>
                <a:latin typeface="Calibri" panose="020F0502020204030204" pitchFamily="34" charset="0"/>
                <a:ea typeface="Calibri" panose="020F0502020204030204" pitchFamily="34" charset="0"/>
                <a:cs typeface="Times New Roman" panose="02020603050405020304" pitchFamily="18" charset="0"/>
              </a:rPr>
              <a:t>Comment promouvoir les méthodes de compensation du handicap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fr-FR" sz="900" i="1" dirty="0">
                <a:solidFill>
                  <a:srgbClr val="ED7D31"/>
                </a:solidFill>
                <a:latin typeface="Calibri" panose="020F0502020204030204" pitchFamily="34" charset="0"/>
                <a:ea typeface="Calibri" panose="020F0502020204030204" pitchFamily="34" charset="0"/>
                <a:cs typeface="Times New Roman" panose="02020603050405020304" pitchFamily="18"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fr-FR" dirty="0">
                <a:solidFill>
                  <a:srgbClr val="538135"/>
                </a:solidFill>
                <a:latin typeface="Calibri" panose="020F0502020204030204" pitchFamily="34" charset="0"/>
                <a:ea typeface="Calibri" panose="020F0502020204030204" pitchFamily="34" charset="0"/>
                <a:cs typeface="Times New Roman" panose="02020603050405020304" pitchFamily="18" charset="0"/>
              </a:rPr>
              <a:t>Lutter contre les ruptures de parcours : le cas des séniors demandeurs d’emploi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fr-FR" i="1" dirty="0">
                <a:solidFill>
                  <a:srgbClr val="538135"/>
                </a:solidFill>
                <a:latin typeface="Calibri" panose="020F0502020204030204" pitchFamily="34" charset="0"/>
                <a:ea typeface="Calibri" panose="020F0502020204030204" pitchFamily="34" charset="0"/>
                <a:cs typeface="Times New Roman" panose="02020603050405020304" pitchFamily="18" charset="0"/>
              </a:rPr>
              <a:t>Comment faire évoluer les représentations/stéréotypes du côté employeur/demandeur ?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900" i="1" dirty="0">
                <a:solidFill>
                  <a:srgbClr val="538135"/>
                </a:solidFill>
                <a:latin typeface="Calibri" panose="020F0502020204030204" pitchFamily="34" charset="0"/>
                <a:ea typeface="Calibri" panose="020F0502020204030204" pitchFamily="34" charset="0"/>
                <a:cs typeface="Times New Roman" panose="02020603050405020304" pitchFamily="18"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49503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445477" cy="6858000"/>
          </a:xfrm>
          <a:prstGeom prst="rect">
            <a:avLst/>
          </a:prstGeom>
          <a:solidFill>
            <a:srgbClr val="CEC0A6">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p:cNvSpPr txBox="1">
            <a:spLocks/>
          </p:cNvSpPr>
          <p:nvPr/>
        </p:nvSpPr>
        <p:spPr>
          <a:xfrm>
            <a:off x="2070485" y="182944"/>
            <a:ext cx="7656632" cy="20458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solidFill>
                  <a:srgbClr val="000000"/>
                </a:solidFill>
                <a:latin typeface="Calibri" panose="020F0502020204030204" pitchFamily="34" charset="0"/>
                <a:ea typeface="Calibri" panose="020F0502020204030204" pitchFamily="34" charset="0"/>
              </a:rPr>
              <a:t>Ateliers tables rondes : </a:t>
            </a:r>
            <a:endParaRPr lang="fr-FR" sz="3200" b="1" dirty="0" smtClean="0">
              <a:solidFill>
                <a:srgbClr val="000000"/>
              </a:solidFill>
              <a:latin typeface="Calibri" panose="020F0502020204030204" pitchFamily="34" charset="0"/>
              <a:ea typeface="Calibri" panose="020F0502020204030204" pitchFamily="34" charset="0"/>
            </a:endParaRPr>
          </a:p>
          <a:p>
            <a:pPr algn="ctr"/>
            <a:r>
              <a:rPr lang="fr-FR" sz="3200" b="1" dirty="0" smtClean="0">
                <a:solidFill>
                  <a:srgbClr val="000000"/>
                </a:solidFill>
                <a:latin typeface="Calibri" panose="020F0502020204030204" pitchFamily="34" charset="0"/>
                <a:ea typeface="Calibri" panose="020F0502020204030204" pitchFamily="34" charset="0"/>
              </a:rPr>
              <a:t>Perspectives</a:t>
            </a:r>
            <a:r>
              <a:rPr lang="fr-FR" sz="3200" b="1" dirty="0">
                <a:solidFill>
                  <a:srgbClr val="000000"/>
                </a:solidFill>
                <a:latin typeface="Calibri" panose="020F0502020204030204" pitchFamily="34" charset="0"/>
                <a:ea typeface="Calibri" panose="020F0502020204030204" pitchFamily="34" charset="0"/>
              </a:rPr>
              <a:t> - Quelles actions pour la suite ?</a:t>
            </a:r>
            <a:endParaRPr lang="fr-FR" sz="3200" b="1" dirty="0">
              <a:latin typeface="+mn-lt"/>
            </a:endParaRPr>
          </a:p>
        </p:txBody>
      </p:sp>
      <p:sp>
        <p:nvSpPr>
          <p:cNvPr id="6" name="Sous-titre 2"/>
          <p:cNvSpPr txBox="1">
            <a:spLocks/>
          </p:cNvSpPr>
          <p:nvPr/>
        </p:nvSpPr>
        <p:spPr>
          <a:xfrm>
            <a:off x="1521907" y="1568770"/>
            <a:ext cx="9088496" cy="48506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fr-FR" sz="2400"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5329" y="23990"/>
            <a:ext cx="1371909" cy="1203920"/>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873" y="931522"/>
            <a:ext cx="1114226" cy="558870"/>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0873" y="404947"/>
            <a:ext cx="1145460" cy="491061"/>
          </a:xfrm>
          <a:prstGeom prst="rect">
            <a:avLst/>
          </a:prstGeom>
        </p:spPr>
      </p:pic>
      <p:pic>
        <p:nvPicPr>
          <p:cNvPr id="11" name="Image 10">
            <a:extLst>
              <a:ext uri="{FF2B5EF4-FFF2-40B4-BE49-F238E27FC236}">
                <a16:creationId xmlns:a16="http://schemas.microsoft.com/office/drawing/2014/main" id="{3124E4F8-76BA-AB5C-C254-69DCA1EBDCC7}"/>
              </a:ext>
            </a:extLst>
          </p:cNvPr>
          <p:cNvPicPr>
            <a:picLocks noChangeAspect="1"/>
          </p:cNvPicPr>
          <p:nvPr/>
        </p:nvPicPr>
        <p:blipFill>
          <a:blip r:embed="rId5"/>
          <a:stretch>
            <a:fillRect/>
          </a:stretch>
        </p:blipFill>
        <p:spPr>
          <a:xfrm>
            <a:off x="10761408" y="1568770"/>
            <a:ext cx="1033156" cy="394334"/>
          </a:xfrm>
          <a:prstGeom prst="rect">
            <a:avLst/>
          </a:prstGeom>
        </p:spPr>
      </p:pic>
      <p:sp>
        <p:nvSpPr>
          <p:cNvPr id="2" name="Rectangle 1"/>
          <p:cNvSpPr/>
          <p:nvPr/>
        </p:nvSpPr>
        <p:spPr>
          <a:xfrm>
            <a:off x="580875" y="2158787"/>
            <a:ext cx="10918310" cy="410882"/>
          </a:xfrm>
          <a:prstGeom prst="rect">
            <a:avLst/>
          </a:prstGeom>
        </p:spPr>
        <p:txBody>
          <a:bodyPr wrap="none">
            <a:spAutoFit/>
          </a:bodyPr>
          <a:lstStyle/>
          <a:p>
            <a:pPr lvl="1" algn="just">
              <a:lnSpc>
                <a:spcPct val="115000"/>
              </a:lnSpc>
              <a:spcAft>
                <a:spcPts val="0"/>
              </a:spcAft>
            </a:pPr>
            <a:r>
              <a:rPr lang="fr-FR" b="1" dirty="0">
                <a:solidFill>
                  <a:srgbClr val="000000"/>
                </a:solidFill>
                <a:latin typeface="Calibri" panose="020F0502020204030204" pitchFamily="34" charset="0"/>
                <a:ea typeface="Calibri" panose="020F0502020204030204" pitchFamily="34" charset="0"/>
                <a:cs typeface="Calibri" panose="020F0502020204030204" pitchFamily="34" charset="0"/>
              </a:rPr>
              <a:t>Réflexion sur des constats, expériences inspirantes, perspectives, nouvelles </a:t>
            </a:r>
            <a:r>
              <a:rPr lang="fr-FR"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idées autour de 5 thématiques :</a:t>
            </a:r>
            <a:endParaRPr lang="fr-FR"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36195" y="2646951"/>
            <a:ext cx="9725213" cy="3039486"/>
          </a:xfrm>
          <a:prstGeom prst="rect">
            <a:avLst/>
          </a:prstGeom>
        </p:spPr>
        <p:txBody>
          <a:bodyPr wrap="square">
            <a:spAutoFit/>
          </a:bodyPr>
          <a:lstStyle/>
          <a:p>
            <a:pPr marL="742950" lvl="1" indent="-285750">
              <a:lnSpc>
                <a:spcPct val="107000"/>
              </a:lnSpc>
              <a:spcAft>
                <a:spcPts val="0"/>
              </a:spcAft>
              <a:buFont typeface="Courier New" panose="02070309020205020404" pitchFamily="49" charset="0"/>
              <a:buChar char="o"/>
            </a:pPr>
            <a:r>
              <a:rPr lang="fr-FR" dirty="0">
                <a:solidFill>
                  <a:srgbClr val="323E4F"/>
                </a:solidFill>
                <a:latin typeface="Calibri" panose="020F0502020204030204" pitchFamily="34" charset="0"/>
                <a:ea typeface="Calibri" panose="020F0502020204030204" pitchFamily="34" charset="0"/>
                <a:cs typeface="Times New Roman" panose="02020603050405020304" pitchFamily="18" charset="0"/>
              </a:rPr>
              <a:t>Quels enseignements tirer de l’expérimentation MELODI ? Quelles actions mettre en œuvre </a:t>
            </a:r>
            <a:r>
              <a:rPr lang="fr-FR" dirty="0" smtClean="0">
                <a:solidFill>
                  <a:srgbClr val="323E4F"/>
                </a:solidFill>
                <a:latin typeface="Calibri" panose="020F0502020204030204" pitchFamily="34" charset="0"/>
                <a:ea typeface="Calibri" panose="020F0502020204030204" pitchFamily="34" charset="0"/>
                <a:cs typeface="Times New Roman" panose="02020603050405020304" pitchFamily="18" charset="0"/>
              </a:rPr>
              <a:t>?</a:t>
            </a:r>
          </a:p>
          <a:p>
            <a:pPr lvl="1">
              <a:lnSpc>
                <a:spcPct val="107000"/>
              </a:lnSpc>
              <a:spcAft>
                <a:spcPts val="0"/>
              </a:spcAft>
            </a:pPr>
            <a:r>
              <a:rPr lang="fr-FR" i="1" dirty="0" smtClean="0">
                <a:solidFill>
                  <a:srgbClr val="323E4F"/>
                </a:solidFill>
                <a:latin typeface="Calibri" panose="020F0502020204030204" pitchFamily="34" charset="0"/>
                <a:ea typeface="Calibri" panose="020F0502020204030204" pitchFamily="34" charset="0"/>
                <a:cs typeface="Times New Roman" panose="02020603050405020304" pitchFamily="18" charset="0"/>
              </a:rPr>
              <a:t>Entreprise </a:t>
            </a:r>
            <a:r>
              <a:rPr lang="fr-FR" i="1" dirty="0">
                <a:solidFill>
                  <a:srgbClr val="323E4F"/>
                </a:solidFill>
                <a:latin typeface="Calibri" panose="020F0502020204030204" pitchFamily="34" charset="0"/>
                <a:ea typeface="Calibri" panose="020F0502020204030204" pitchFamily="34" charset="0"/>
                <a:cs typeface="Times New Roman" panose="02020603050405020304" pitchFamily="18" charset="0"/>
              </a:rPr>
              <a:t>et diversité : comment lutter contre les stéréotypes et les biais inconscients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fr-FR" sz="800" dirty="0">
                <a:solidFill>
                  <a:srgbClr val="323E4F"/>
                </a:solidFill>
                <a:latin typeface="Calibri" panose="020F0502020204030204" pitchFamily="34" charset="0"/>
                <a:ea typeface="Calibri" panose="020F0502020204030204" pitchFamily="34" charset="0"/>
                <a:cs typeface="Times New Roman" panose="02020603050405020304" pitchFamily="18"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fr-FR" dirty="0">
                <a:solidFill>
                  <a:srgbClr val="C45911"/>
                </a:solidFill>
                <a:latin typeface="Calibri" panose="020F0502020204030204" pitchFamily="34" charset="0"/>
                <a:ea typeface="Calibri" panose="020F0502020204030204" pitchFamily="34" charset="0"/>
                <a:cs typeface="Times New Roman" panose="02020603050405020304" pitchFamily="18" charset="0"/>
              </a:rPr>
              <a:t>Handicap, santé, santé mentale : comment rendre l’entreprise toujours plus inclusive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fr-FR" i="1" dirty="0">
                <a:solidFill>
                  <a:srgbClr val="ED7D31"/>
                </a:solidFill>
                <a:latin typeface="Calibri" panose="020F0502020204030204" pitchFamily="34" charset="0"/>
                <a:ea typeface="Calibri" panose="020F0502020204030204" pitchFamily="34" charset="0"/>
                <a:cs typeface="Times New Roman" panose="02020603050405020304" pitchFamily="18" charset="0"/>
              </a:rPr>
              <a:t>Comment promouvoir les méthodes de compensation du handicap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fr-FR" sz="900" i="1" dirty="0">
                <a:solidFill>
                  <a:srgbClr val="ED7D31"/>
                </a:solidFill>
                <a:latin typeface="Calibri" panose="020F0502020204030204" pitchFamily="34" charset="0"/>
                <a:ea typeface="Calibri" panose="020F0502020204030204" pitchFamily="34" charset="0"/>
                <a:cs typeface="Times New Roman" panose="02020603050405020304" pitchFamily="18"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fr-FR" dirty="0">
                <a:solidFill>
                  <a:srgbClr val="538135"/>
                </a:solidFill>
                <a:latin typeface="Calibri" panose="020F0502020204030204" pitchFamily="34" charset="0"/>
                <a:ea typeface="Calibri" panose="020F0502020204030204" pitchFamily="34" charset="0"/>
                <a:cs typeface="Times New Roman" panose="02020603050405020304" pitchFamily="18" charset="0"/>
              </a:rPr>
              <a:t>Lutter contre les ruptures de parcours : le cas des séniors demandeurs d’emploi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fr-FR" i="1" dirty="0">
                <a:solidFill>
                  <a:srgbClr val="538135"/>
                </a:solidFill>
                <a:latin typeface="Calibri" panose="020F0502020204030204" pitchFamily="34" charset="0"/>
                <a:ea typeface="Calibri" panose="020F0502020204030204" pitchFamily="34" charset="0"/>
                <a:cs typeface="Times New Roman" panose="02020603050405020304" pitchFamily="18" charset="0"/>
              </a:rPr>
              <a:t>Comment faire évoluer les représentations/stéréotypes du côté employeur/demandeur ?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900" i="1" dirty="0">
                <a:solidFill>
                  <a:srgbClr val="538135"/>
                </a:solidFill>
                <a:latin typeface="Calibri" panose="020F0502020204030204" pitchFamily="34" charset="0"/>
                <a:ea typeface="Calibri" panose="020F0502020204030204" pitchFamily="34" charset="0"/>
                <a:cs typeface="Times New Roman" panose="02020603050405020304" pitchFamily="18"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fr-FR" dirty="0">
                <a:solidFill>
                  <a:srgbClr val="2E74B5"/>
                </a:solidFill>
                <a:latin typeface="Calibri" panose="020F0502020204030204" pitchFamily="34" charset="0"/>
                <a:ea typeface="Calibri" panose="020F0502020204030204" pitchFamily="34" charset="0"/>
                <a:cs typeface="Times New Roman" panose="02020603050405020304" pitchFamily="18" charset="0"/>
              </a:rPr>
              <a:t>Egalite femme/homme - Ambition, évolution : comment briser le plafond de verre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fr-FR" i="1" dirty="0">
                <a:solidFill>
                  <a:srgbClr val="2E74B5"/>
                </a:solidFill>
                <a:latin typeface="Calibri" panose="020F0502020204030204" pitchFamily="34" charset="0"/>
                <a:ea typeface="Calibri" panose="020F0502020204030204" pitchFamily="34" charset="0"/>
                <a:cs typeface="Times New Roman" panose="02020603050405020304" pitchFamily="18" charset="0"/>
              </a:rPr>
              <a:t>Prévention, éducation, actions en entreprise – quels leviers pour changer les choses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fr-FR" sz="900" dirty="0">
                <a:solidFill>
                  <a:srgbClr val="2E74B5"/>
                </a:solidFill>
                <a:latin typeface="Calibri" panose="020F0502020204030204" pitchFamily="34" charset="0"/>
                <a:ea typeface="Calibri" panose="020F0502020204030204" pitchFamily="34" charset="0"/>
                <a:cs typeface="Times New Roman" panose="02020603050405020304" pitchFamily="18"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65532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445477" cy="6858000"/>
          </a:xfrm>
          <a:prstGeom prst="rect">
            <a:avLst/>
          </a:prstGeom>
          <a:solidFill>
            <a:srgbClr val="CEC0A6">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p:cNvSpPr txBox="1">
            <a:spLocks/>
          </p:cNvSpPr>
          <p:nvPr/>
        </p:nvSpPr>
        <p:spPr>
          <a:xfrm>
            <a:off x="2070485" y="182944"/>
            <a:ext cx="7656632" cy="20458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solidFill>
                  <a:srgbClr val="000000"/>
                </a:solidFill>
                <a:latin typeface="Calibri" panose="020F0502020204030204" pitchFamily="34" charset="0"/>
                <a:ea typeface="Calibri" panose="020F0502020204030204" pitchFamily="34" charset="0"/>
              </a:rPr>
              <a:t>Ateliers tables rondes : </a:t>
            </a:r>
            <a:endParaRPr lang="fr-FR" sz="3200" b="1" dirty="0" smtClean="0">
              <a:solidFill>
                <a:srgbClr val="000000"/>
              </a:solidFill>
              <a:latin typeface="Calibri" panose="020F0502020204030204" pitchFamily="34" charset="0"/>
              <a:ea typeface="Calibri" panose="020F0502020204030204" pitchFamily="34" charset="0"/>
            </a:endParaRPr>
          </a:p>
          <a:p>
            <a:pPr algn="ctr"/>
            <a:r>
              <a:rPr lang="fr-FR" sz="3200" b="1" dirty="0" smtClean="0">
                <a:solidFill>
                  <a:srgbClr val="000000"/>
                </a:solidFill>
                <a:latin typeface="Calibri" panose="020F0502020204030204" pitchFamily="34" charset="0"/>
                <a:ea typeface="Calibri" panose="020F0502020204030204" pitchFamily="34" charset="0"/>
              </a:rPr>
              <a:t>Perspectives</a:t>
            </a:r>
            <a:r>
              <a:rPr lang="fr-FR" sz="3200" b="1" dirty="0">
                <a:solidFill>
                  <a:srgbClr val="000000"/>
                </a:solidFill>
                <a:latin typeface="Calibri" panose="020F0502020204030204" pitchFamily="34" charset="0"/>
                <a:ea typeface="Calibri" panose="020F0502020204030204" pitchFamily="34" charset="0"/>
              </a:rPr>
              <a:t> - Quelles actions pour la suite ?</a:t>
            </a:r>
            <a:endParaRPr lang="fr-FR" sz="3200" b="1" dirty="0">
              <a:latin typeface="+mn-lt"/>
            </a:endParaRPr>
          </a:p>
        </p:txBody>
      </p:sp>
      <p:sp>
        <p:nvSpPr>
          <p:cNvPr id="6" name="Sous-titre 2"/>
          <p:cNvSpPr txBox="1">
            <a:spLocks/>
          </p:cNvSpPr>
          <p:nvPr/>
        </p:nvSpPr>
        <p:spPr>
          <a:xfrm>
            <a:off x="1521907" y="1568770"/>
            <a:ext cx="9088496" cy="48506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fr-FR" sz="2400"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5329" y="23990"/>
            <a:ext cx="1371909" cy="1203920"/>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873" y="931522"/>
            <a:ext cx="1114226" cy="558870"/>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0873" y="404947"/>
            <a:ext cx="1145460" cy="491061"/>
          </a:xfrm>
          <a:prstGeom prst="rect">
            <a:avLst/>
          </a:prstGeom>
        </p:spPr>
      </p:pic>
      <p:pic>
        <p:nvPicPr>
          <p:cNvPr id="11" name="Image 10">
            <a:extLst>
              <a:ext uri="{FF2B5EF4-FFF2-40B4-BE49-F238E27FC236}">
                <a16:creationId xmlns:a16="http://schemas.microsoft.com/office/drawing/2014/main" id="{3124E4F8-76BA-AB5C-C254-69DCA1EBDCC7}"/>
              </a:ext>
            </a:extLst>
          </p:cNvPr>
          <p:cNvPicPr>
            <a:picLocks noChangeAspect="1"/>
          </p:cNvPicPr>
          <p:nvPr/>
        </p:nvPicPr>
        <p:blipFill>
          <a:blip r:embed="rId5"/>
          <a:stretch>
            <a:fillRect/>
          </a:stretch>
        </p:blipFill>
        <p:spPr>
          <a:xfrm>
            <a:off x="10761408" y="1568770"/>
            <a:ext cx="1033156" cy="394334"/>
          </a:xfrm>
          <a:prstGeom prst="rect">
            <a:avLst/>
          </a:prstGeom>
        </p:spPr>
      </p:pic>
      <p:sp>
        <p:nvSpPr>
          <p:cNvPr id="2" name="Rectangle 1"/>
          <p:cNvSpPr/>
          <p:nvPr/>
        </p:nvSpPr>
        <p:spPr>
          <a:xfrm>
            <a:off x="580875" y="2158787"/>
            <a:ext cx="10918310" cy="410882"/>
          </a:xfrm>
          <a:prstGeom prst="rect">
            <a:avLst/>
          </a:prstGeom>
        </p:spPr>
        <p:txBody>
          <a:bodyPr wrap="none">
            <a:spAutoFit/>
          </a:bodyPr>
          <a:lstStyle/>
          <a:p>
            <a:pPr lvl="1" algn="just">
              <a:lnSpc>
                <a:spcPct val="115000"/>
              </a:lnSpc>
              <a:spcAft>
                <a:spcPts val="0"/>
              </a:spcAft>
            </a:pPr>
            <a:r>
              <a:rPr lang="fr-FR" b="1" dirty="0">
                <a:solidFill>
                  <a:srgbClr val="000000"/>
                </a:solidFill>
                <a:latin typeface="Calibri" panose="020F0502020204030204" pitchFamily="34" charset="0"/>
                <a:ea typeface="Calibri" panose="020F0502020204030204" pitchFamily="34" charset="0"/>
                <a:cs typeface="Calibri" panose="020F0502020204030204" pitchFamily="34" charset="0"/>
              </a:rPr>
              <a:t>Réflexion sur des constats, expériences inspirantes, perspectives, nouvelles </a:t>
            </a:r>
            <a:r>
              <a:rPr lang="fr-FR"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idées autour de 5 thématiques :</a:t>
            </a:r>
            <a:endParaRPr lang="fr-FR"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36195" y="2646951"/>
            <a:ext cx="9725213" cy="3632213"/>
          </a:xfrm>
          <a:prstGeom prst="rect">
            <a:avLst/>
          </a:prstGeom>
        </p:spPr>
        <p:txBody>
          <a:bodyPr wrap="square">
            <a:spAutoFit/>
          </a:bodyPr>
          <a:lstStyle/>
          <a:p>
            <a:pPr marL="742950" lvl="1" indent="-285750">
              <a:lnSpc>
                <a:spcPct val="107000"/>
              </a:lnSpc>
              <a:spcAft>
                <a:spcPts val="0"/>
              </a:spcAft>
              <a:buFont typeface="Courier New" panose="02070309020205020404" pitchFamily="49" charset="0"/>
              <a:buChar char="o"/>
            </a:pPr>
            <a:r>
              <a:rPr lang="fr-FR" dirty="0">
                <a:solidFill>
                  <a:srgbClr val="323E4F"/>
                </a:solidFill>
                <a:latin typeface="Calibri" panose="020F0502020204030204" pitchFamily="34" charset="0"/>
                <a:ea typeface="Calibri" panose="020F0502020204030204" pitchFamily="34" charset="0"/>
                <a:cs typeface="Times New Roman" panose="02020603050405020304" pitchFamily="18" charset="0"/>
              </a:rPr>
              <a:t>Quels enseignements tirer de l’expérimentation MELODI ? Quelles actions mettre en œuvre </a:t>
            </a:r>
            <a:r>
              <a:rPr lang="fr-FR" dirty="0" smtClean="0">
                <a:solidFill>
                  <a:srgbClr val="323E4F"/>
                </a:solidFill>
                <a:latin typeface="Calibri" panose="020F0502020204030204" pitchFamily="34" charset="0"/>
                <a:ea typeface="Calibri" panose="020F0502020204030204" pitchFamily="34" charset="0"/>
                <a:cs typeface="Times New Roman" panose="02020603050405020304" pitchFamily="18" charset="0"/>
              </a:rPr>
              <a:t>?</a:t>
            </a:r>
          </a:p>
          <a:p>
            <a:pPr lvl="1">
              <a:lnSpc>
                <a:spcPct val="107000"/>
              </a:lnSpc>
              <a:spcAft>
                <a:spcPts val="0"/>
              </a:spcAft>
            </a:pPr>
            <a:r>
              <a:rPr lang="fr-FR" i="1" dirty="0" smtClean="0">
                <a:solidFill>
                  <a:srgbClr val="323E4F"/>
                </a:solidFill>
                <a:latin typeface="Calibri" panose="020F0502020204030204" pitchFamily="34" charset="0"/>
                <a:ea typeface="Calibri" panose="020F0502020204030204" pitchFamily="34" charset="0"/>
                <a:cs typeface="Times New Roman" panose="02020603050405020304" pitchFamily="18" charset="0"/>
              </a:rPr>
              <a:t>Entreprise </a:t>
            </a:r>
            <a:r>
              <a:rPr lang="fr-FR" i="1" dirty="0">
                <a:solidFill>
                  <a:srgbClr val="323E4F"/>
                </a:solidFill>
                <a:latin typeface="Calibri" panose="020F0502020204030204" pitchFamily="34" charset="0"/>
                <a:ea typeface="Calibri" panose="020F0502020204030204" pitchFamily="34" charset="0"/>
                <a:cs typeface="Times New Roman" panose="02020603050405020304" pitchFamily="18" charset="0"/>
              </a:rPr>
              <a:t>et diversité : comment lutter contre les stéréotypes et les biais inconscients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fr-FR" sz="800" dirty="0">
                <a:solidFill>
                  <a:srgbClr val="323E4F"/>
                </a:solidFill>
                <a:latin typeface="Calibri" panose="020F0502020204030204" pitchFamily="34" charset="0"/>
                <a:ea typeface="Calibri" panose="020F0502020204030204" pitchFamily="34" charset="0"/>
                <a:cs typeface="Times New Roman" panose="02020603050405020304" pitchFamily="18"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fr-FR" dirty="0">
                <a:solidFill>
                  <a:srgbClr val="C45911"/>
                </a:solidFill>
                <a:latin typeface="Calibri" panose="020F0502020204030204" pitchFamily="34" charset="0"/>
                <a:ea typeface="Calibri" panose="020F0502020204030204" pitchFamily="34" charset="0"/>
                <a:cs typeface="Times New Roman" panose="02020603050405020304" pitchFamily="18" charset="0"/>
              </a:rPr>
              <a:t>Handicap, santé, santé mentale : comment rendre l’entreprise toujours plus inclusive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fr-FR" i="1" dirty="0">
                <a:solidFill>
                  <a:srgbClr val="ED7D31"/>
                </a:solidFill>
                <a:latin typeface="Calibri" panose="020F0502020204030204" pitchFamily="34" charset="0"/>
                <a:ea typeface="Calibri" panose="020F0502020204030204" pitchFamily="34" charset="0"/>
                <a:cs typeface="Times New Roman" panose="02020603050405020304" pitchFamily="18" charset="0"/>
              </a:rPr>
              <a:t>Comment promouvoir les méthodes de compensation du handicap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fr-FR" sz="900" i="1" dirty="0">
                <a:solidFill>
                  <a:srgbClr val="ED7D31"/>
                </a:solidFill>
                <a:latin typeface="Calibri" panose="020F0502020204030204" pitchFamily="34" charset="0"/>
                <a:ea typeface="Calibri" panose="020F0502020204030204" pitchFamily="34" charset="0"/>
                <a:cs typeface="Times New Roman" panose="02020603050405020304" pitchFamily="18"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fr-FR" dirty="0">
                <a:solidFill>
                  <a:srgbClr val="538135"/>
                </a:solidFill>
                <a:latin typeface="Calibri" panose="020F0502020204030204" pitchFamily="34" charset="0"/>
                <a:ea typeface="Calibri" panose="020F0502020204030204" pitchFamily="34" charset="0"/>
                <a:cs typeface="Times New Roman" panose="02020603050405020304" pitchFamily="18" charset="0"/>
              </a:rPr>
              <a:t>Lutter contre les ruptures de parcours : le cas des séniors demandeurs d’emploi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fr-FR" i="1" dirty="0">
                <a:solidFill>
                  <a:srgbClr val="538135"/>
                </a:solidFill>
                <a:latin typeface="Calibri" panose="020F0502020204030204" pitchFamily="34" charset="0"/>
                <a:ea typeface="Calibri" panose="020F0502020204030204" pitchFamily="34" charset="0"/>
                <a:cs typeface="Times New Roman" panose="02020603050405020304" pitchFamily="18" charset="0"/>
              </a:rPr>
              <a:t>Comment faire évoluer les représentations/stéréotypes du côté employeur/demandeur ?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900" i="1" dirty="0">
                <a:solidFill>
                  <a:srgbClr val="538135"/>
                </a:solidFill>
                <a:latin typeface="Calibri" panose="020F0502020204030204" pitchFamily="34" charset="0"/>
                <a:ea typeface="Calibri" panose="020F0502020204030204" pitchFamily="34" charset="0"/>
                <a:cs typeface="Times New Roman" panose="02020603050405020304" pitchFamily="18"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fr-FR" dirty="0">
                <a:solidFill>
                  <a:srgbClr val="2E74B5"/>
                </a:solidFill>
                <a:latin typeface="Calibri" panose="020F0502020204030204" pitchFamily="34" charset="0"/>
                <a:ea typeface="Calibri" panose="020F0502020204030204" pitchFamily="34" charset="0"/>
                <a:cs typeface="Times New Roman" panose="02020603050405020304" pitchFamily="18" charset="0"/>
              </a:rPr>
              <a:t>Egalite femme/homme - Ambition, évolution : comment briser le plafond de verre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fr-FR" i="1" dirty="0">
                <a:solidFill>
                  <a:srgbClr val="2E74B5"/>
                </a:solidFill>
                <a:latin typeface="Calibri" panose="020F0502020204030204" pitchFamily="34" charset="0"/>
                <a:ea typeface="Calibri" panose="020F0502020204030204" pitchFamily="34" charset="0"/>
                <a:cs typeface="Times New Roman" panose="02020603050405020304" pitchFamily="18" charset="0"/>
              </a:rPr>
              <a:t>Prévention, éducation, actions en entreprise – quels leviers pour changer les choses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fr-FR" sz="900" dirty="0">
                <a:solidFill>
                  <a:srgbClr val="2E74B5"/>
                </a:solidFill>
                <a:latin typeface="Calibri" panose="020F0502020204030204" pitchFamily="34" charset="0"/>
                <a:ea typeface="Calibri" panose="020F0502020204030204" pitchFamily="34" charset="0"/>
                <a:cs typeface="Times New Roman" panose="02020603050405020304" pitchFamily="18"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fr-FR" dirty="0">
                <a:solidFill>
                  <a:srgbClr val="BF8F00"/>
                </a:solidFill>
                <a:latin typeface="Calibri" panose="020F0502020204030204" pitchFamily="34" charset="0"/>
                <a:ea typeface="Calibri" panose="020F0502020204030204" pitchFamily="34" charset="0"/>
                <a:cs typeface="Times New Roman" panose="02020603050405020304" pitchFamily="18" charset="0"/>
              </a:rPr>
              <a:t>Comment inclure toutes les identités de genre en entreprises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fr-FR" i="1" dirty="0">
                <a:solidFill>
                  <a:srgbClr val="BF8F00"/>
                </a:solidFill>
                <a:latin typeface="Calibri" panose="020F0502020204030204" pitchFamily="34" charset="0"/>
                <a:ea typeface="Calibri" panose="020F0502020204030204" pitchFamily="34" charset="0"/>
                <a:cs typeface="Times New Roman" panose="02020603050405020304" pitchFamily="18" charset="0"/>
              </a:rPr>
              <a:t>Un sujet émergent à travailler pour l’avenir dans le cadre du plan de lutte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727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5DF1B47-052E-282F-56FF-9AF679F2FBA9}"/>
              </a:ext>
            </a:extLst>
          </p:cNvPr>
          <p:cNvPicPr>
            <a:picLocks noChangeAspect="1"/>
          </p:cNvPicPr>
          <p:nvPr/>
        </p:nvPicPr>
        <p:blipFill>
          <a:blip r:embed="rId2"/>
          <a:stretch>
            <a:fillRect/>
          </a:stretch>
        </p:blipFill>
        <p:spPr>
          <a:xfrm>
            <a:off x="1529234" y="279049"/>
            <a:ext cx="2615470" cy="998271"/>
          </a:xfrm>
          <a:prstGeom prst="rect">
            <a:avLst/>
          </a:prstGeom>
        </p:spPr>
      </p:pic>
      <p:sp>
        <p:nvSpPr>
          <p:cNvPr id="2" name="Rectangle 1">
            <a:extLst>
              <a:ext uri="{FF2B5EF4-FFF2-40B4-BE49-F238E27FC236}">
                <a16:creationId xmlns:a16="http://schemas.microsoft.com/office/drawing/2014/main" id="{2017D474-7113-24E6-FCCD-A010F531C015}"/>
              </a:ext>
            </a:extLst>
          </p:cNvPr>
          <p:cNvSpPr/>
          <p:nvPr/>
        </p:nvSpPr>
        <p:spPr>
          <a:xfrm>
            <a:off x="1684481" y="1730810"/>
            <a:ext cx="8887510" cy="450815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902" dirty="0">
                <a:solidFill>
                  <a:schemeClr val="tx1"/>
                </a:solidFill>
                <a:latin typeface="Calibri" panose="020F0502020204030204" pitchFamily="34" charset="0"/>
                <a:cs typeface="Calibri" panose="020F0502020204030204" pitchFamily="34" charset="0"/>
              </a:rPr>
              <a:t>Cet événement a pour objectif de mobiliser un ensemble d’acteurs locaux – institutions, entreprises, partenaires sociaux et associations – afin d’échanger sur les discriminations liées à l’emploi, valoriser les initiatives existantes, identifier l’ensemble des leviers et les pistes d'amélioration.</a:t>
            </a:r>
          </a:p>
        </p:txBody>
      </p:sp>
    </p:spTree>
    <p:extLst>
      <p:ext uri="{BB962C8B-B14F-4D97-AF65-F5344CB8AC3E}">
        <p14:creationId xmlns:p14="http://schemas.microsoft.com/office/powerpoint/2010/main" val="27201642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445477" cy="6858000"/>
          </a:xfrm>
          <a:prstGeom prst="rect">
            <a:avLst/>
          </a:prstGeom>
          <a:solidFill>
            <a:srgbClr val="CEC0A6">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p:cNvSpPr txBox="1">
            <a:spLocks/>
          </p:cNvSpPr>
          <p:nvPr/>
        </p:nvSpPr>
        <p:spPr>
          <a:xfrm>
            <a:off x="2237839" y="1042226"/>
            <a:ext cx="7656632" cy="20458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smtClean="0">
                <a:solidFill>
                  <a:srgbClr val="000000"/>
                </a:solidFill>
                <a:latin typeface="Calibri" panose="020F0502020204030204" pitchFamily="34" charset="0"/>
                <a:ea typeface="Calibri" panose="020F0502020204030204" pitchFamily="34" charset="0"/>
              </a:rPr>
              <a:t>Restitution</a:t>
            </a:r>
            <a:endParaRPr lang="fr-FR" sz="3200" b="1" dirty="0">
              <a:latin typeface="+mn-lt"/>
            </a:endParaRPr>
          </a:p>
        </p:txBody>
      </p:sp>
      <p:sp>
        <p:nvSpPr>
          <p:cNvPr id="6" name="Sous-titre 2"/>
          <p:cNvSpPr txBox="1">
            <a:spLocks/>
          </p:cNvSpPr>
          <p:nvPr/>
        </p:nvSpPr>
        <p:spPr>
          <a:xfrm>
            <a:off x="1521907" y="1568770"/>
            <a:ext cx="9088496" cy="48506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fr-FR" sz="2400"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9756" y="1006038"/>
            <a:ext cx="1427809" cy="1252975"/>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873" y="931522"/>
            <a:ext cx="1114226" cy="558870"/>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0873" y="404947"/>
            <a:ext cx="1145460" cy="491061"/>
          </a:xfrm>
          <a:prstGeom prst="rect">
            <a:avLst/>
          </a:prstGeom>
        </p:spPr>
      </p:pic>
      <p:pic>
        <p:nvPicPr>
          <p:cNvPr id="11" name="Image 10">
            <a:extLst>
              <a:ext uri="{FF2B5EF4-FFF2-40B4-BE49-F238E27FC236}">
                <a16:creationId xmlns:a16="http://schemas.microsoft.com/office/drawing/2014/main" id="{3124E4F8-76BA-AB5C-C254-69DCA1EBDCC7}"/>
              </a:ext>
            </a:extLst>
          </p:cNvPr>
          <p:cNvPicPr>
            <a:picLocks noChangeAspect="1"/>
          </p:cNvPicPr>
          <p:nvPr/>
        </p:nvPicPr>
        <p:blipFill>
          <a:blip r:embed="rId5"/>
          <a:stretch>
            <a:fillRect/>
          </a:stretch>
        </p:blipFill>
        <p:spPr>
          <a:xfrm>
            <a:off x="10761408" y="1568770"/>
            <a:ext cx="1033156" cy="394334"/>
          </a:xfrm>
          <a:prstGeom prst="rect">
            <a:avLst/>
          </a:prstGeom>
        </p:spPr>
      </p:pic>
    </p:spTree>
    <p:extLst>
      <p:ext uri="{BB962C8B-B14F-4D97-AF65-F5344CB8AC3E}">
        <p14:creationId xmlns:p14="http://schemas.microsoft.com/office/powerpoint/2010/main" val="25261986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445477" cy="6858000"/>
          </a:xfrm>
          <a:prstGeom prst="rect">
            <a:avLst/>
          </a:prstGeom>
          <a:solidFill>
            <a:srgbClr val="CEC0A6">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p:cNvSpPr txBox="1">
            <a:spLocks/>
          </p:cNvSpPr>
          <p:nvPr/>
        </p:nvSpPr>
        <p:spPr>
          <a:xfrm>
            <a:off x="2237839" y="1042226"/>
            <a:ext cx="7656632" cy="20458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smtClean="0">
                <a:solidFill>
                  <a:srgbClr val="000000"/>
                </a:solidFill>
                <a:latin typeface="Calibri" panose="020F0502020204030204" pitchFamily="34" charset="0"/>
                <a:ea typeface="Calibri" panose="020F0502020204030204" pitchFamily="34" charset="0"/>
              </a:rPr>
              <a:t>Restitution</a:t>
            </a:r>
            <a:endParaRPr lang="fr-FR" sz="3200" b="1" dirty="0">
              <a:latin typeface="+mn-lt"/>
            </a:endParaRPr>
          </a:p>
        </p:txBody>
      </p:sp>
      <p:sp>
        <p:nvSpPr>
          <p:cNvPr id="6" name="Sous-titre 2"/>
          <p:cNvSpPr txBox="1">
            <a:spLocks/>
          </p:cNvSpPr>
          <p:nvPr/>
        </p:nvSpPr>
        <p:spPr>
          <a:xfrm>
            <a:off x="1521907" y="1568770"/>
            <a:ext cx="9088496" cy="48506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fr-FR" sz="2400"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9756" y="1006038"/>
            <a:ext cx="1427809" cy="1252975"/>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873" y="931522"/>
            <a:ext cx="1114226" cy="558870"/>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0873" y="404947"/>
            <a:ext cx="1145460" cy="491061"/>
          </a:xfrm>
          <a:prstGeom prst="rect">
            <a:avLst/>
          </a:prstGeom>
        </p:spPr>
      </p:pic>
      <p:pic>
        <p:nvPicPr>
          <p:cNvPr id="11" name="Image 10">
            <a:extLst>
              <a:ext uri="{FF2B5EF4-FFF2-40B4-BE49-F238E27FC236}">
                <a16:creationId xmlns:a16="http://schemas.microsoft.com/office/drawing/2014/main" id="{3124E4F8-76BA-AB5C-C254-69DCA1EBDCC7}"/>
              </a:ext>
            </a:extLst>
          </p:cNvPr>
          <p:cNvPicPr>
            <a:picLocks noChangeAspect="1"/>
          </p:cNvPicPr>
          <p:nvPr/>
        </p:nvPicPr>
        <p:blipFill>
          <a:blip r:embed="rId5"/>
          <a:stretch>
            <a:fillRect/>
          </a:stretch>
        </p:blipFill>
        <p:spPr>
          <a:xfrm>
            <a:off x="10761408" y="1568770"/>
            <a:ext cx="1033156" cy="394334"/>
          </a:xfrm>
          <a:prstGeom prst="rect">
            <a:avLst/>
          </a:prstGeom>
        </p:spPr>
      </p:pic>
      <p:sp>
        <p:nvSpPr>
          <p:cNvPr id="2" name="Rectangle 1"/>
          <p:cNvSpPr/>
          <p:nvPr/>
        </p:nvSpPr>
        <p:spPr>
          <a:xfrm>
            <a:off x="692331" y="2743942"/>
            <a:ext cx="11174002" cy="750975"/>
          </a:xfrm>
          <a:prstGeom prst="rect">
            <a:avLst/>
          </a:prstGeom>
        </p:spPr>
        <p:txBody>
          <a:bodyPr wrap="square">
            <a:spAutoFit/>
          </a:bodyPr>
          <a:lstStyle/>
          <a:p>
            <a:pPr marL="742950" lvl="1" indent="-285750">
              <a:lnSpc>
                <a:spcPct val="107000"/>
              </a:lnSpc>
              <a:spcAft>
                <a:spcPts val="0"/>
              </a:spcAft>
              <a:buFont typeface="Courier New" panose="02070309020205020404" pitchFamily="49" charset="0"/>
              <a:buChar char="o"/>
            </a:pPr>
            <a:r>
              <a:rPr lang="fr-FR" sz="2000" b="1" dirty="0">
                <a:solidFill>
                  <a:srgbClr val="323E4F"/>
                </a:solidFill>
                <a:latin typeface="Calibri" panose="020F0502020204030204" pitchFamily="34" charset="0"/>
                <a:ea typeface="Calibri" panose="020F0502020204030204" pitchFamily="34" charset="0"/>
                <a:cs typeface="Times New Roman" panose="02020603050405020304" pitchFamily="18" charset="0"/>
              </a:rPr>
              <a:t>Quels enseignements tirer de l’expérimentation MELODI ? Quelles actions mettre en œuvre ?</a:t>
            </a:r>
          </a:p>
          <a:p>
            <a:pPr lvl="1">
              <a:lnSpc>
                <a:spcPct val="107000"/>
              </a:lnSpc>
              <a:spcAft>
                <a:spcPts val="0"/>
              </a:spcAft>
            </a:pPr>
            <a:r>
              <a:rPr lang="fr-FR" sz="2000" b="1" i="1" dirty="0">
                <a:solidFill>
                  <a:srgbClr val="323E4F"/>
                </a:solidFill>
                <a:latin typeface="Calibri" panose="020F0502020204030204" pitchFamily="34" charset="0"/>
                <a:ea typeface="Calibri" panose="020F0502020204030204" pitchFamily="34" charset="0"/>
                <a:cs typeface="Times New Roman" panose="02020603050405020304" pitchFamily="18" charset="0"/>
              </a:rPr>
              <a:t>Entreprise et diversité : comment lutter contre les stéréotypes et les biais inconscients ?</a:t>
            </a:r>
            <a:endParaRPr lang="fr-FR" sz="2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69701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445477" cy="6858000"/>
          </a:xfrm>
          <a:prstGeom prst="rect">
            <a:avLst/>
          </a:prstGeom>
          <a:solidFill>
            <a:srgbClr val="CEC0A6">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p:cNvSpPr txBox="1">
            <a:spLocks/>
          </p:cNvSpPr>
          <p:nvPr/>
        </p:nvSpPr>
        <p:spPr>
          <a:xfrm>
            <a:off x="2237839" y="1042226"/>
            <a:ext cx="7656632" cy="20458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smtClean="0">
                <a:solidFill>
                  <a:srgbClr val="000000"/>
                </a:solidFill>
                <a:latin typeface="Calibri" panose="020F0502020204030204" pitchFamily="34" charset="0"/>
                <a:ea typeface="Calibri" panose="020F0502020204030204" pitchFamily="34" charset="0"/>
              </a:rPr>
              <a:t>Restitution</a:t>
            </a:r>
            <a:endParaRPr lang="fr-FR" sz="3200" b="1" dirty="0">
              <a:latin typeface="+mn-lt"/>
            </a:endParaRPr>
          </a:p>
        </p:txBody>
      </p:sp>
      <p:sp>
        <p:nvSpPr>
          <p:cNvPr id="6" name="Sous-titre 2"/>
          <p:cNvSpPr txBox="1">
            <a:spLocks/>
          </p:cNvSpPr>
          <p:nvPr/>
        </p:nvSpPr>
        <p:spPr>
          <a:xfrm>
            <a:off x="1521907" y="1568770"/>
            <a:ext cx="9088496" cy="48506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fr-FR" sz="2400"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9756" y="1006038"/>
            <a:ext cx="1427809" cy="1252975"/>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873" y="931522"/>
            <a:ext cx="1114226" cy="558870"/>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0873" y="404947"/>
            <a:ext cx="1145460" cy="491061"/>
          </a:xfrm>
          <a:prstGeom prst="rect">
            <a:avLst/>
          </a:prstGeom>
        </p:spPr>
      </p:pic>
      <p:pic>
        <p:nvPicPr>
          <p:cNvPr id="11" name="Image 10">
            <a:extLst>
              <a:ext uri="{FF2B5EF4-FFF2-40B4-BE49-F238E27FC236}">
                <a16:creationId xmlns:a16="http://schemas.microsoft.com/office/drawing/2014/main" id="{3124E4F8-76BA-AB5C-C254-69DCA1EBDCC7}"/>
              </a:ext>
            </a:extLst>
          </p:cNvPr>
          <p:cNvPicPr>
            <a:picLocks noChangeAspect="1"/>
          </p:cNvPicPr>
          <p:nvPr/>
        </p:nvPicPr>
        <p:blipFill>
          <a:blip r:embed="rId5"/>
          <a:stretch>
            <a:fillRect/>
          </a:stretch>
        </p:blipFill>
        <p:spPr>
          <a:xfrm>
            <a:off x="10761408" y="1568770"/>
            <a:ext cx="1033156" cy="394334"/>
          </a:xfrm>
          <a:prstGeom prst="rect">
            <a:avLst/>
          </a:prstGeom>
        </p:spPr>
      </p:pic>
      <p:sp>
        <p:nvSpPr>
          <p:cNvPr id="3" name="Rectangle 2"/>
          <p:cNvSpPr/>
          <p:nvPr/>
        </p:nvSpPr>
        <p:spPr>
          <a:xfrm>
            <a:off x="914400" y="2790107"/>
            <a:ext cx="10724606" cy="750975"/>
          </a:xfrm>
          <a:prstGeom prst="rect">
            <a:avLst/>
          </a:prstGeom>
        </p:spPr>
        <p:txBody>
          <a:bodyPr wrap="square">
            <a:spAutoFit/>
          </a:bodyPr>
          <a:lstStyle/>
          <a:p>
            <a:pPr marL="742950" lvl="1" indent="-285750">
              <a:lnSpc>
                <a:spcPct val="107000"/>
              </a:lnSpc>
              <a:spcAft>
                <a:spcPts val="0"/>
              </a:spcAft>
              <a:buFont typeface="Courier New" panose="02070309020205020404" pitchFamily="49" charset="0"/>
              <a:buChar char="o"/>
            </a:pPr>
            <a:r>
              <a:rPr lang="fr-FR" sz="2000" b="1" dirty="0">
                <a:solidFill>
                  <a:srgbClr val="C45911"/>
                </a:solidFill>
                <a:latin typeface="Calibri" panose="020F0502020204030204" pitchFamily="34" charset="0"/>
                <a:ea typeface="Calibri" panose="020F0502020204030204" pitchFamily="34" charset="0"/>
                <a:cs typeface="Times New Roman" panose="02020603050405020304" pitchFamily="18" charset="0"/>
              </a:rPr>
              <a:t>Handicap, santé, santé mentale : comment rendre l’entreprise toujours plus inclusive ?</a:t>
            </a:r>
            <a:endParaRPr lang="fr-FR" sz="2000" b="1"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fr-FR" sz="2000" b="1" i="1" dirty="0">
                <a:solidFill>
                  <a:srgbClr val="C45911"/>
                </a:solidFill>
                <a:latin typeface="Calibri" panose="020F0502020204030204" pitchFamily="34" charset="0"/>
                <a:ea typeface="Calibri" panose="020F0502020204030204" pitchFamily="34" charset="0"/>
                <a:cs typeface="Times New Roman" panose="02020603050405020304" pitchFamily="18" charset="0"/>
              </a:rPr>
              <a:t>Comment promouvoir les méthodes de compensation du handicap ?</a:t>
            </a:r>
          </a:p>
        </p:txBody>
      </p:sp>
    </p:spTree>
    <p:extLst>
      <p:ext uri="{BB962C8B-B14F-4D97-AF65-F5344CB8AC3E}">
        <p14:creationId xmlns:p14="http://schemas.microsoft.com/office/powerpoint/2010/main" val="24483008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445477" cy="6858000"/>
          </a:xfrm>
          <a:prstGeom prst="rect">
            <a:avLst/>
          </a:prstGeom>
          <a:solidFill>
            <a:srgbClr val="CEC0A6">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p:cNvSpPr txBox="1">
            <a:spLocks/>
          </p:cNvSpPr>
          <p:nvPr/>
        </p:nvSpPr>
        <p:spPr>
          <a:xfrm>
            <a:off x="2237839" y="1042226"/>
            <a:ext cx="7656632" cy="20458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smtClean="0">
                <a:solidFill>
                  <a:srgbClr val="000000"/>
                </a:solidFill>
                <a:latin typeface="Calibri" panose="020F0502020204030204" pitchFamily="34" charset="0"/>
                <a:ea typeface="Calibri" panose="020F0502020204030204" pitchFamily="34" charset="0"/>
              </a:rPr>
              <a:t>Restitution</a:t>
            </a:r>
            <a:endParaRPr lang="fr-FR" sz="3200" b="1" dirty="0">
              <a:latin typeface="+mn-lt"/>
            </a:endParaRPr>
          </a:p>
        </p:txBody>
      </p:sp>
      <p:sp>
        <p:nvSpPr>
          <p:cNvPr id="6" name="Sous-titre 2"/>
          <p:cNvSpPr txBox="1">
            <a:spLocks/>
          </p:cNvSpPr>
          <p:nvPr/>
        </p:nvSpPr>
        <p:spPr>
          <a:xfrm>
            <a:off x="1521907" y="1568770"/>
            <a:ext cx="9088496" cy="48506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fr-FR" sz="2400"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9756" y="1006038"/>
            <a:ext cx="1427809" cy="1252975"/>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873" y="931522"/>
            <a:ext cx="1114226" cy="558870"/>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0873" y="404947"/>
            <a:ext cx="1145460" cy="491061"/>
          </a:xfrm>
          <a:prstGeom prst="rect">
            <a:avLst/>
          </a:prstGeom>
        </p:spPr>
      </p:pic>
      <p:pic>
        <p:nvPicPr>
          <p:cNvPr id="11" name="Image 10">
            <a:extLst>
              <a:ext uri="{FF2B5EF4-FFF2-40B4-BE49-F238E27FC236}">
                <a16:creationId xmlns:a16="http://schemas.microsoft.com/office/drawing/2014/main" id="{3124E4F8-76BA-AB5C-C254-69DCA1EBDCC7}"/>
              </a:ext>
            </a:extLst>
          </p:cNvPr>
          <p:cNvPicPr>
            <a:picLocks noChangeAspect="1"/>
          </p:cNvPicPr>
          <p:nvPr/>
        </p:nvPicPr>
        <p:blipFill>
          <a:blip r:embed="rId5"/>
          <a:stretch>
            <a:fillRect/>
          </a:stretch>
        </p:blipFill>
        <p:spPr>
          <a:xfrm>
            <a:off x="10761408" y="1568770"/>
            <a:ext cx="1033156" cy="394334"/>
          </a:xfrm>
          <a:prstGeom prst="rect">
            <a:avLst/>
          </a:prstGeom>
        </p:spPr>
      </p:pic>
      <p:sp>
        <p:nvSpPr>
          <p:cNvPr id="3" name="Rectangle 2"/>
          <p:cNvSpPr/>
          <p:nvPr/>
        </p:nvSpPr>
        <p:spPr>
          <a:xfrm>
            <a:off x="914400" y="2790107"/>
            <a:ext cx="10724606" cy="750975"/>
          </a:xfrm>
          <a:prstGeom prst="rect">
            <a:avLst/>
          </a:prstGeom>
        </p:spPr>
        <p:txBody>
          <a:bodyPr wrap="square">
            <a:spAutoFit/>
          </a:bodyPr>
          <a:lstStyle/>
          <a:p>
            <a:pPr marL="742950" lvl="1" indent="-285750">
              <a:lnSpc>
                <a:spcPct val="107000"/>
              </a:lnSpc>
              <a:spcAft>
                <a:spcPts val="0"/>
              </a:spcAft>
              <a:buFont typeface="Courier New" panose="02070309020205020404" pitchFamily="49" charset="0"/>
              <a:buChar char="o"/>
            </a:pPr>
            <a:r>
              <a:rPr lang="fr-FR" sz="2000" b="1" dirty="0">
                <a:solidFill>
                  <a:srgbClr val="538135"/>
                </a:solidFill>
                <a:latin typeface="Calibri" panose="020F0502020204030204" pitchFamily="34" charset="0"/>
                <a:ea typeface="Calibri" panose="020F0502020204030204" pitchFamily="34" charset="0"/>
                <a:cs typeface="Times New Roman" panose="02020603050405020304" pitchFamily="18" charset="0"/>
              </a:rPr>
              <a:t>Lutter contre les ruptures de parcours : le cas des séniors demandeurs d’emploi ?</a:t>
            </a:r>
            <a:endParaRPr lang="fr-FR" sz="2000" b="1"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fr-FR" sz="2000" b="1" i="1" dirty="0">
                <a:solidFill>
                  <a:srgbClr val="538135"/>
                </a:solidFill>
                <a:latin typeface="Calibri" panose="020F0502020204030204" pitchFamily="34" charset="0"/>
                <a:ea typeface="Calibri" panose="020F0502020204030204" pitchFamily="34" charset="0"/>
                <a:cs typeface="Times New Roman" panose="02020603050405020304" pitchFamily="18" charset="0"/>
              </a:rPr>
              <a:t>Comment faire évoluer les représentations/stéréotypes du côté employeur/demandeur ? </a:t>
            </a:r>
            <a:endParaRPr lang="fr-FR" sz="2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36575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445477" cy="6858000"/>
          </a:xfrm>
          <a:prstGeom prst="rect">
            <a:avLst/>
          </a:prstGeom>
          <a:solidFill>
            <a:srgbClr val="CEC0A6">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p:cNvSpPr txBox="1">
            <a:spLocks/>
          </p:cNvSpPr>
          <p:nvPr/>
        </p:nvSpPr>
        <p:spPr>
          <a:xfrm>
            <a:off x="2237839" y="1042226"/>
            <a:ext cx="7656632" cy="20458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smtClean="0">
                <a:solidFill>
                  <a:srgbClr val="000000"/>
                </a:solidFill>
                <a:latin typeface="Calibri" panose="020F0502020204030204" pitchFamily="34" charset="0"/>
                <a:ea typeface="Calibri" panose="020F0502020204030204" pitchFamily="34" charset="0"/>
              </a:rPr>
              <a:t>Restitution</a:t>
            </a:r>
            <a:endParaRPr lang="fr-FR" sz="3200" b="1" dirty="0">
              <a:latin typeface="+mn-lt"/>
            </a:endParaRPr>
          </a:p>
        </p:txBody>
      </p:sp>
      <p:sp>
        <p:nvSpPr>
          <p:cNvPr id="6" name="Sous-titre 2"/>
          <p:cNvSpPr txBox="1">
            <a:spLocks/>
          </p:cNvSpPr>
          <p:nvPr/>
        </p:nvSpPr>
        <p:spPr>
          <a:xfrm>
            <a:off x="1521907" y="1568770"/>
            <a:ext cx="9088496" cy="48506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fr-FR" sz="2400"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9756" y="1006038"/>
            <a:ext cx="1427809" cy="1252975"/>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873" y="931522"/>
            <a:ext cx="1114226" cy="558870"/>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0873" y="404947"/>
            <a:ext cx="1145460" cy="491061"/>
          </a:xfrm>
          <a:prstGeom prst="rect">
            <a:avLst/>
          </a:prstGeom>
        </p:spPr>
      </p:pic>
      <p:pic>
        <p:nvPicPr>
          <p:cNvPr id="11" name="Image 10">
            <a:extLst>
              <a:ext uri="{FF2B5EF4-FFF2-40B4-BE49-F238E27FC236}">
                <a16:creationId xmlns:a16="http://schemas.microsoft.com/office/drawing/2014/main" id="{3124E4F8-76BA-AB5C-C254-69DCA1EBDCC7}"/>
              </a:ext>
            </a:extLst>
          </p:cNvPr>
          <p:cNvPicPr>
            <a:picLocks noChangeAspect="1"/>
          </p:cNvPicPr>
          <p:nvPr/>
        </p:nvPicPr>
        <p:blipFill>
          <a:blip r:embed="rId5"/>
          <a:stretch>
            <a:fillRect/>
          </a:stretch>
        </p:blipFill>
        <p:spPr>
          <a:xfrm>
            <a:off x="10761408" y="1568770"/>
            <a:ext cx="1033156" cy="394334"/>
          </a:xfrm>
          <a:prstGeom prst="rect">
            <a:avLst/>
          </a:prstGeom>
        </p:spPr>
      </p:pic>
      <p:sp>
        <p:nvSpPr>
          <p:cNvPr id="3" name="Rectangle 2"/>
          <p:cNvSpPr/>
          <p:nvPr/>
        </p:nvSpPr>
        <p:spPr>
          <a:xfrm>
            <a:off x="914400" y="2790107"/>
            <a:ext cx="10724606" cy="750975"/>
          </a:xfrm>
          <a:prstGeom prst="rect">
            <a:avLst/>
          </a:prstGeom>
        </p:spPr>
        <p:txBody>
          <a:bodyPr wrap="square">
            <a:spAutoFit/>
          </a:bodyPr>
          <a:lstStyle/>
          <a:p>
            <a:pPr marL="742950" lvl="1" indent="-285750">
              <a:lnSpc>
                <a:spcPct val="107000"/>
              </a:lnSpc>
              <a:spcAft>
                <a:spcPts val="0"/>
              </a:spcAft>
              <a:buFont typeface="Courier New" panose="02070309020205020404" pitchFamily="49" charset="0"/>
              <a:buChar char="o"/>
            </a:pPr>
            <a:r>
              <a:rPr lang="fr-FR" sz="2000" b="1" dirty="0">
                <a:solidFill>
                  <a:srgbClr val="2E74B5"/>
                </a:solidFill>
                <a:latin typeface="Calibri" panose="020F0502020204030204" pitchFamily="34" charset="0"/>
                <a:ea typeface="Calibri" panose="020F0502020204030204" pitchFamily="34" charset="0"/>
                <a:cs typeface="Times New Roman" panose="02020603050405020304" pitchFamily="18" charset="0"/>
              </a:rPr>
              <a:t>Egalite femme/homme - Ambition, évolution : comment briser le plafond de verre ?</a:t>
            </a:r>
            <a:endParaRPr lang="fr-FR" sz="2000" b="1"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fr-FR" sz="2000" b="1" i="1" dirty="0">
                <a:solidFill>
                  <a:srgbClr val="2E74B5"/>
                </a:solidFill>
                <a:latin typeface="Calibri" panose="020F0502020204030204" pitchFamily="34" charset="0"/>
                <a:ea typeface="Calibri" panose="020F0502020204030204" pitchFamily="34" charset="0"/>
                <a:cs typeface="Times New Roman" panose="02020603050405020304" pitchFamily="18" charset="0"/>
              </a:rPr>
              <a:t>Prévention, éducation, actions en entreprise – quels leviers pour changer les choses ?</a:t>
            </a:r>
            <a:endParaRPr lang="fr-FR" sz="2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65111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445477" cy="6858000"/>
          </a:xfrm>
          <a:prstGeom prst="rect">
            <a:avLst/>
          </a:prstGeom>
          <a:solidFill>
            <a:srgbClr val="CEC0A6">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p:cNvSpPr txBox="1">
            <a:spLocks/>
          </p:cNvSpPr>
          <p:nvPr/>
        </p:nvSpPr>
        <p:spPr>
          <a:xfrm>
            <a:off x="2237839" y="1042226"/>
            <a:ext cx="7656632" cy="20458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smtClean="0">
                <a:solidFill>
                  <a:srgbClr val="000000"/>
                </a:solidFill>
                <a:latin typeface="Calibri" panose="020F0502020204030204" pitchFamily="34" charset="0"/>
                <a:ea typeface="Calibri" panose="020F0502020204030204" pitchFamily="34" charset="0"/>
              </a:rPr>
              <a:t>Restitution</a:t>
            </a:r>
            <a:endParaRPr lang="fr-FR" sz="3200" b="1" dirty="0">
              <a:latin typeface="+mn-lt"/>
            </a:endParaRPr>
          </a:p>
        </p:txBody>
      </p:sp>
      <p:sp>
        <p:nvSpPr>
          <p:cNvPr id="6" name="Sous-titre 2"/>
          <p:cNvSpPr txBox="1">
            <a:spLocks/>
          </p:cNvSpPr>
          <p:nvPr/>
        </p:nvSpPr>
        <p:spPr>
          <a:xfrm>
            <a:off x="1521907" y="1568770"/>
            <a:ext cx="9088496" cy="48506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fr-FR" sz="2400"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9756" y="1006038"/>
            <a:ext cx="1427809" cy="1252975"/>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873" y="931522"/>
            <a:ext cx="1114226" cy="558870"/>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0873" y="404947"/>
            <a:ext cx="1145460" cy="491061"/>
          </a:xfrm>
          <a:prstGeom prst="rect">
            <a:avLst/>
          </a:prstGeom>
        </p:spPr>
      </p:pic>
      <p:pic>
        <p:nvPicPr>
          <p:cNvPr id="11" name="Image 10">
            <a:extLst>
              <a:ext uri="{FF2B5EF4-FFF2-40B4-BE49-F238E27FC236}">
                <a16:creationId xmlns:a16="http://schemas.microsoft.com/office/drawing/2014/main" id="{3124E4F8-76BA-AB5C-C254-69DCA1EBDCC7}"/>
              </a:ext>
            </a:extLst>
          </p:cNvPr>
          <p:cNvPicPr>
            <a:picLocks noChangeAspect="1"/>
          </p:cNvPicPr>
          <p:nvPr/>
        </p:nvPicPr>
        <p:blipFill>
          <a:blip r:embed="rId5"/>
          <a:stretch>
            <a:fillRect/>
          </a:stretch>
        </p:blipFill>
        <p:spPr>
          <a:xfrm>
            <a:off x="10761408" y="1568770"/>
            <a:ext cx="1033156" cy="394334"/>
          </a:xfrm>
          <a:prstGeom prst="rect">
            <a:avLst/>
          </a:prstGeom>
        </p:spPr>
      </p:pic>
      <p:sp>
        <p:nvSpPr>
          <p:cNvPr id="3" name="Rectangle 2"/>
          <p:cNvSpPr/>
          <p:nvPr/>
        </p:nvSpPr>
        <p:spPr>
          <a:xfrm>
            <a:off x="914400" y="2790107"/>
            <a:ext cx="10724606" cy="750975"/>
          </a:xfrm>
          <a:prstGeom prst="rect">
            <a:avLst/>
          </a:prstGeom>
        </p:spPr>
        <p:txBody>
          <a:bodyPr wrap="square">
            <a:spAutoFit/>
          </a:bodyPr>
          <a:lstStyle/>
          <a:p>
            <a:pPr marL="742950" lvl="1" indent="-285750">
              <a:lnSpc>
                <a:spcPct val="107000"/>
              </a:lnSpc>
              <a:spcAft>
                <a:spcPts val="0"/>
              </a:spcAft>
              <a:buFont typeface="Courier New" panose="02070309020205020404" pitchFamily="49" charset="0"/>
              <a:buChar char="o"/>
            </a:pPr>
            <a:r>
              <a:rPr lang="fr-FR" sz="2000" b="1" dirty="0">
                <a:solidFill>
                  <a:srgbClr val="BF8F00"/>
                </a:solidFill>
                <a:latin typeface="Calibri" panose="020F0502020204030204" pitchFamily="34" charset="0"/>
                <a:ea typeface="Calibri" panose="020F0502020204030204" pitchFamily="34" charset="0"/>
                <a:cs typeface="Times New Roman" panose="02020603050405020304" pitchFamily="18" charset="0"/>
              </a:rPr>
              <a:t>Comment inclure toutes les identités de genre en entreprises ?</a:t>
            </a:r>
            <a:endParaRPr lang="fr-FR" sz="2000" b="1"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fr-FR" sz="2000" b="1" i="1" dirty="0">
                <a:solidFill>
                  <a:srgbClr val="BF8F00"/>
                </a:solidFill>
                <a:latin typeface="Calibri" panose="020F0502020204030204" pitchFamily="34" charset="0"/>
                <a:ea typeface="Calibri" panose="020F0502020204030204" pitchFamily="34" charset="0"/>
                <a:cs typeface="Times New Roman" panose="02020603050405020304" pitchFamily="18" charset="0"/>
              </a:rPr>
              <a:t>Un sujet émergent à travailler pour l’avenir dans le cadre du plan de lutte</a:t>
            </a:r>
            <a:endParaRPr lang="fr-FR" sz="2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93956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445477" cy="6858000"/>
          </a:xfrm>
          <a:prstGeom prst="rect">
            <a:avLst/>
          </a:prstGeom>
          <a:solidFill>
            <a:srgbClr val="CEC0A6">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p:cNvSpPr txBox="1">
            <a:spLocks/>
          </p:cNvSpPr>
          <p:nvPr/>
        </p:nvSpPr>
        <p:spPr>
          <a:xfrm>
            <a:off x="2739145" y="2215214"/>
            <a:ext cx="7656632" cy="20458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6000" b="1" dirty="0" smtClean="0">
                <a:latin typeface="+mn-lt"/>
              </a:rPr>
              <a:t>Conclusion</a:t>
            </a:r>
            <a:endParaRPr lang="fr-FR" sz="6000" b="1" dirty="0">
              <a:latin typeface="+mn-lt"/>
            </a:endParaRPr>
          </a:p>
        </p:txBody>
      </p:sp>
      <p:sp>
        <p:nvSpPr>
          <p:cNvPr id="6" name="Sous-titre 2"/>
          <p:cNvSpPr txBox="1">
            <a:spLocks/>
          </p:cNvSpPr>
          <p:nvPr/>
        </p:nvSpPr>
        <p:spPr>
          <a:xfrm>
            <a:off x="1521907" y="1568770"/>
            <a:ext cx="9088496" cy="48506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fr-FR" sz="2400"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9122" y="2084586"/>
            <a:ext cx="1427809" cy="1252975"/>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873" y="931522"/>
            <a:ext cx="1114226" cy="558870"/>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0873" y="404947"/>
            <a:ext cx="1145460" cy="491061"/>
          </a:xfrm>
          <a:prstGeom prst="rect">
            <a:avLst/>
          </a:prstGeom>
        </p:spPr>
      </p:pic>
      <p:pic>
        <p:nvPicPr>
          <p:cNvPr id="11" name="Image 10">
            <a:extLst>
              <a:ext uri="{FF2B5EF4-FFF2-40B4-BE49-F238E27FC236}">
                <a16:creationId xmlns:a16="http://schemas.microsoft.com/office/drawing/2014/main" id="{3124E4F8-76BA-AB5C-C254-69DCA1EBDCC7}"/>
              </a:ext>
            </a:extLst>
          </p:cNvPr>
          <p:cNvPicPr>
            <a:picLocks noChangeAspect="1"/>
          </p:cNvPicPr>
          <p:nvPr/>
        </p:nvPicPr>
        <p:blipFill>
          <a:blip r:embed="rId5"/>
          <a:stretch>
            <a:fillRect/>
          </a:stretch>
        </p:blipFill>
        <p:spPr>
          <a:xfrm>
            <a:off x="10761408" y="1568770"/>
            <a:ext cx="1033156" cy="394334"/>
          </a:xfrm>
          <a:prstGeom prst="rect">
            <a:avLst/>
          </a:prstGeom>
        </p:spPr>
      </p:pic>
    </p:spTree>
    <p:extLst>
      <p:ext uri="{BB962C8B-B14F-4D97-AF65-F5344CB8AC3E}">
        <p14:creationId xmlns:p14="http://schemas.microsoft.com/office/powerpoint/2010/main" val="28277634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5624" y="0"/>
            <a:ext cx="9700752" cy="685800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7841" y="5212769"/>
            <a:ext cx="2576319" cy="1008125"/>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5277" y="4855686"/>
            <a:ext cx="2816151" cy="1348299"/>
          </a:xfrm>
          <a:prstGeom prst="rect">
            <a:avLst/>
          </a:prstGeom>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5497" y="3913905"/>
            <a:ext cx="595710" cy="962302"/>
          </a:xfrm>
          <a:prstGeom prst="rect">
            <a:avLst/>
          </a:prstGeom>
        </p:spPr>
      </p:pic>
      <p:sp>
        <p:nvSpPr>
          <p:cNvPr id="9" name="Titre 1"/>
          <p:cNvSpPr txBox="1">
            <a:spLocks/>
          </p:cNvSpPr>
          <p:nvPr/>
        </p:nvSpPr>
        <p:spPr>
          <a:xfrm>
            <a:off x="2859957" y="1230934"/>
            <a:ext cx="6526790" cy="20458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800" dirty="0" smtClean="0">
                <a:latin typeface="Calibri" panose="020F0502020204030204" pitchFamily="34" charset="0"/>
              </a:rPr>
              <a:t>Merci</a:t>
            </a:r>
            <a:endParaRPr lang="fr-FR" sz="3600" dirty="0">
              <a:latin typeface="Calibri" panose="020F0502020204030204" pitchFamily="34" charset="0"/>
            </a:endParaRPr>
          </a:p>
        </p:txBody>
      </p:sp>
    </p:spTree>
    <p:extLst>
      <p:ext uri="{BB962C8B-B14F-4D97-AF65-F5344CB8AC3E}">
        <p14:creationId xmlns:p14="http://schemas.microsoft.com/office/powerpoint/2010/main" val="4146759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7D260-77BB-85F8-7AB9-F95D33C70AC2}"/>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3124E4F8-76BA-AB5C-C254-69DCA1EBDCC7}"/>
              </a:ext>
            </a:extLst>
          </p:cNvPr>
          <p:cNvPicPr>
            <a:picLocks noChangeAspect="1"/>
          </p:cNvPicPr>
          <p:nvPr/>
        </p:nvPicPr>
        <p:blipFill>
          <a:blip r:embed="rId2"/>
          <a:stretch>
            <a:fillRect/>
          </a:stretch>
        </p:blipFill>
        <p:spPr>
          <a:xfrm>
            <a:off x="1529234" y="279049"/>
            <a:ext cx="2615470" cy="998271"/>
          </a:xfrm>
          <a:prstGeom prst="rect">
            <a:avLst/>
          </a:prstGeom>
        </p:spPr>
      </p:pic>
      <p:sp>
        <p:nvSpPr>
          <p:cNvPr id="2" name="Rectangle 1">
            <a:extLst>
              <a:ext uri="{FF2B5EF4-FFF2-40B4-BE49-F238E27FC236}">
                <a16:creationId xmlns:a16="http://schemas.microsoft.com/office/drawing/2014/main" id="{9972620F-9D19-AE5F-E44C-B7A053E77E85}"/>
              </a:ext>
            </a:extLst>
          </p:cNvPr>
          <p:cNvSpPr/>
          <p:nvPr/>
        </p:nvSpPr>
        <p:spPr>
          <a:xfrm>
            <a:off x="1684481" y="1730810"/>
            <a:ext cx="8887510" cy="450815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fr-FR" sz="2539" dirty="0">
                <a:solidFill>
                  <a:schemeClr val="tx1"/>
                </a:solidFill>
                <a:latin typeface="Calibri" panose="020F0502020204030204" pitchFamily="34" charset="0"/>
                <a:cs typeface="Calibri" panose="020F0502020204030204" pitchFamily="34" charset="0"/>
              </a:rPr>
              <a:t>Le cadre juridique</a:t>
            </a:r>
          </a:p>
          <a:p>
            <a:pPr algn="ctr"/>
            <a:r>
              <a:rPr lang="fr-FR" sz="2902" dirty="0">
                <a:solidFill>
                  <a:schemeClr val="tx1"/>
                </a:solidFill>
                <a:latin typeface="Calibri" panose="020F0502020204030204" pitchFamily="34" charset="0"/>
                <a:cs typeface="Calibri" panose="020F0502020204030204" pitchFamily="34" charset="0"/>
              </a:rPr>
              <a:t> </a:t>
            </a:r>
          </a:p>
          <a:p>
            <a:r>
              <a:rPr lang="fr-FR" sz="1814" dirty="0">
                <a:solidFill>
                  <a:schemeClr val="tx1"/>
                </a:solidFill>
                <a:latin typeface="Calibri" panose="020F0502020204030204" pitchFamily="34" charset="0"/>
                <a:cs typeface="Calibri" panose="020F0502020204030204" pitchFamily="34" charset="0"/>
              </a:rPr>
              <a:t>La discrimination à l’emploi consiste à traiter différemment une personne lors de l’embauche ou dans le cadre professionnel, en raison de critères interdits par la loi.</a:t>
            </a:r>
          </a:p>
          <a:p>
            <a:r>
              <a:rPr lang="fr-FR" sz="1814" b="1" dirty="0">
                <a:solidFill>
                  <a:schemeClr val="tx1"/>
                </a:solidFill>
                <a:latin typeface="Calibri" panose="020F0502020204030204" pitchFamily="34" charset="0"/>
                <a:cs typeface="Calibri" panose="020F0502020204030204" pitchFamily="34" charset="0"/>
              </a:rPr>
              <a:t> </a:t>
            </a:r>
            <a:endParaRPr lang="fr-FR" sz="1814" dirty="0">
              <a:solidFill>
                <a:schemeClr val="tx1"/>
              </a:solidFill>
              <a:latin typeface="Calibri" panose="020F0502020204030204" pitchFamily="34" charset="0"/>
              <a:cs typeface="Calibri" panose="020F0502020204030204" pitchFamily="34" charset="0"/>
            </a:endParaRPr>
          </a:p>
          <a:p>
            <a:r>
              <a:rPr lang="fr-FR" sz="1814" b="1" dirty="0">
                <a:solidFill>
                  <a:schemeClr val="tx1"/>
                </a:solidFill>
                <a:latin typeface="Calibri" panose="020F0502020204030204" pitchFamily="34" charset="0"/>
                <a:cs typeface="Calibri" panose="020F0502020204030204" pitchFamily="34" charset="0"/>
              </a:rPr>
              <a:t>Loi applicable</a:t>
            </a:r>
            <a:r>
              <a:rPr lang="fr-FR" sz="1814" dirty="0">
                <a:solidFill>
                  <a:schemeClr val="tx1"/>
                </a:solidFill>
                <a:latin typeface="Calibri" panose="020F0502020204030204" pitchFamily="34" charset="0"/>
                <a:cs typeface="Calibri" panose="020F0502020204030204" pitchFamily="34" charset="0"/>
              </a:rPr>
              <a:t> :</a:t>
            </a:r>
          </a:p>
          <a:p>
            <a:r>
              <a:rPr lang="fr-FR" sz="1814" b="1" dirty="0">
                <a:solidFill>
                  <a:schemeClr val="tx1"/>
                </a:solidFill>
                <a:latin typeface="Calibri" panose="020F0502020204030204" pitchFamily="34" charset="0"/>
                <a:cs typeface="Calibri" panose="020F0502020204030204" pitchFamily="34" charset="0"/>
              </a:rPr>
              <a:t>Article L1132-1 du Code du travail</a:t>
            </a:r>
            <a:r>
              <a:rPr lang="fr-FR" sz="1814" dirty="0">
                <a:solidFill>
                  <a:schemeClr val="tx1"/>
                </a:solidFill>
                <a:latin typeface="Calibri" panose="020F0502020204030204" pitchFamily="34" charset="0"/>
                <a:cs typeface="Calibri" panose="020F0502020204030204" pitchFamily="34" charset="0"/>
              </a:rPr>
              <a:t> : interdit toute discrimination à l’embauche, durant l’exécution ou à la fin du contrat de travail.</a:t>
            </a:r>
          </a:p>
          <a:p>
            <a:r>
              <a:rPr lang="fr-FR" sz="1814" b="1" dirty="0">
                <a:solidFill>
                  <a:schemeClr val="tx1"/>
                </a:solidFill>
                <a:latin typeface="Calibri" panose="020F0502020204030204" pitchFamily="34" charset="0"/>
                <a:cs typeface="Calibri" panose="020F0502020204030204" pitchFamily="34" charset="0"/>
              </a:rPr>
              <a:t>Article 225-1 à 225-4 du Code pénal</a:t>
            </a:r>
            <a:r>
              <a:rPr lang="fr-FR" sz="1814" dirty="0">
                <a:solidFill>
                  <a:schemeClr val="tx1"/>
                </a:solidFill>
                <a:latin typeface="Calibri" panose="020F0502020204030204" pitchFamily="34" charset="0"/>
                <a:cs typeface="Calibri" panose="020F0502020204030204" pitchFamily="34" charset="0"/>
              </a:rPr>
              <a:t> : définissent la discrimination et ses sanctions.</a:t>
            </a:r>
          </a:p>
          <a:p>
            <a:r>
              <a:rPr lang="fr-FR" sz="1814" b="1" dirty="0">
                <a:solidFill>
                  <a:schemeClr val="tx1"/>
                </a:solidFill>
                <a:latin typeface="Calibri" panose="020F0502020204030204" pitchFamily="34" charset="0"/>
                <a:cs typeface="Calibri" panose="020F0502020204030204" pitchFamily="34" charset="0"/>
              </a:rPr>
              <a:t> </a:t>
            </a:r>
            <a:endParaRPr lang="fr-FR" sz="1814" dirty="0">
              <a:solidFill>
                <a:schemeClr val="tx1"/>
              </a:solidFill>
              <a:latin typeface="Calibri" panose="020F0502020204030204" pitchFamily="34" charset="0"/>
              <a:cs typeface="Calibri" panose="020F0502020204030204" pitchFamily="34" charset="0"/>
            </a:endParaRPr>
          </a:p>
          <a:p>
            <a:r>
              <a:rPr lang="fr-FR" sz="1814" b="1" dirty="0">
                <a:solidFill>
                  <a:schemeClr val="tx1"/>
                </a:solidFill>
                <a:latin typeface="Calibri" panose="020F0502020204030204" pitchFamily="34" charset="0"/>
                <a:cs typeface="Calibri" panose="020F0502020204030204" pitchFamily="34" charset="0"/>
              </a:rPr>
              <a:t>26 Critères prohibés</a:t>
            </a:r>
            <a:r>
              <a:rPr lang="fr-FR" sz="1814" dirty="0">
                <a:solidFill>
                  <a:schemeClr val="tx1"/>
                </a:solidFill>
                <a:latin typeface="Calibri" panose="020F0502020204030204" pitchFamily="34" charset="0"/>
                <a:cs typeface="Calibri" panose="020F0502020204030204" pitchFamily="34" charset="0"/>
              </a:rPr>
              <a:t> (liste non exhaustive) : </a:t>
            </a:r>
          </a:p>
          <a:p>
            <a:r>
              <a:rPr lang="fr-FR" sz="1814" dirty="0">
                <a:solidFill>
                  <a:schemeClr val="tx1"/>
                </a:solidFill>
                <a:latin typeface="Calibri" panose="020F0502020204030204" pitchFamily="34" charset="0"/>
                <a:cs typeface="Calibri" panose="020F0502020204030204" pitchFamily="34" charset="0"/>
              </a:rPr>
              <a:t>Origine, sexe, âge, orientation sexuelle, handicap, situation de famille, grossesse, apparence physique, nom, opinions politiques, religion, lieu de résidence, etc.</a:t>
            </a:r>
          </a:p>
          <a:p>
            <a:r>
              <a:rPr lang="fr-FR" sz="1814" dirty="0">
                <a:solidFill>
                  <a:schemeClr val="tx1"/>
                </a:solidFill>
                <a:latin typeface="Calibri" panose="020F0502020204030204" pitchFamily="34" charset="0"/>
                <a:cs typeface="Calibri" panose="020F0502020204030204" pitchFamily="34" charset="0"/>
              </a:rPr>
              <a:t> </a:t>
            </a:r>
          </a:p>
          <a:p>
            <a:r>
              <a:rPr lang="fr-FR" sz="1814" b="1" dirty="0">
                <a:solidFill>
                  <a:schemeClr val="tx1"/>
                </a:solidFill>
                <a:latin typeface="Calibri" panose="020F0502020204030204" pitchFamily="34" charset="0"/>
                <a:cs typeface="Calibri" panose="020F0502020204030204" pitchFamily="34" charset="0"/>
              </a:rPr>
              <a:t>Peines encourues (Code pénal, art. 225-2)</a:t>
            </a:r>
            <a:r>
              <a:rPr lang="fr-FR" sz="1814" dirty="0">
                <a:solidFill>
                  <a:schemeClr val="tx1"/>
                </a:solidFill>
                <a:latin typeface="Calibri" panose="020F0502020204030204" pitchFamily="34" charset="0"/>
                <a:cs typeface="Calibri" panose="020F0502020204030204" pitchFamily="34" charset="0"/>
              </a:rPr>
              <a:t> :</a:t>
            </a:r>
          </a:p>
          <a:p>
            <a:r>
              <a:rPr lang="fr-FR" sz="1814" dirty="0">
                <a:solidFill>
                  <a:schemeClr val="tx1"/>
                </a:solidFill>
                <a:latin typeface="Calibri" panose="020F0502020204030204" pitchFamily="34" charset="0"/>
                <a:cs typeface="Calibri" panose="020F0502020204030204" pitchFamily="34" charset="0"/>
              </a:rPr>
              <a:t>Jusqu’à 3 ans d’emprisonnement et 45 000 € d’amende</a:t>
            </a:r>
          </a:p>
          <a:p>
            <a:pPr algn="ctr"/>
            <a:endParaRPr lang="fr-FR" sz="1814"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0991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9A16E-797E-D774-335B-7868E0703A3D}"/>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C6E79047-0A8B-93D3-FDD6-C4D9040C06F5}"/>
              </a:ext>
            </a:extLst>
          </p:cNvPr>
          <p:cNvPicPr>
            <a:picLocks noChangeAspect="1"/>
          </p:cNvPicPr>
          <p:nvPr/>
        </p:nvPicPr>
        <p:blipFill>
          <a:blip r:embed="rId2"/>
          <a:stretch>
            <a:fillRect/>
          </a:stretch>
        </p:blipFill>
        <p:spPr>
          <a:xfrm>
            <a:off x="1529234" y="279049"/>
            <a:ext cx="2615470" cy="998271"/>
          </a:xfrm>
          <a:prstGeom prst="rect">
            <a:avLst/>
          </a:prstGeom>
        </p:spPr>
      </p:pic>
      <p:sp>
        <p:nvSpPr>
          <p:cNvPr id="2" name="Rectangle 1">
            <a:extLst>
              <a:ext uri="{FF2B5EF4-FFF2-40B4-BE49-F238E27FC236}">
                <a16:creationId xmlns:a16="http://schemas.microsoft.com/office/drawing/2014/main" id="{E46BC3A2-5435-300E-F2D0-658A70F55ED9}"/>
              </a:ext>
            </a:extLst>
          </p:cNvPr>
          <p:cNvSpPr/>
          <p:nvPr/>
        </p:nvSpPr>
        <p:spPr>
          <a:xfrm>
            <a:off x="1684481" y="1730810"/>
            <a:ext cx="8887510" cy="450815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fr-FR" sz="2539" dirty="0">
                <a:solidFill>
                  <a:schemeClr val="tx1"/>
                </a:solidFill>
                <a:latin typeface="Calibri" panose="020F0502020204030204" pitchFamily="34" charset="0"/>
                <a:cs typeface="Calibri" panose="020F0502020204030204" pitchFamily="34" charset="0"/>
              </a:rPr>
              <a:t>La perception des discriminations</a:t>
            </a:r>
          </a:p>
          <a:p>
            <a:pPr algn="ctr"/>
            <a:endParaRPr lang="fr-FR" sz="1814" dirty="0">
              <a:solidFill>
                <a:schemeClr val="tx1"/>
              </a:solidFill>
              <a:latin typeface="Calibri" panose="020F0502020204030204" pitchFamily="34" charset="0"/>
              <a:cs typeface="Calibri" panose="020F0502020204030204" pitchFamily="34" charset="0"/>
            </a:endParaRPr>
          </a:p>
          <a:p>
            <a:endParaRPr lang="fr-FR" sz="1814" dirty="0">
              <a:solidFill>
                <a:schemeClr val="tx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201C9540-FF4D-DF17-78F1-45B973A3D57C}"/>
              </a:ext>
            </a:extLst>
          </p:cNvPr>
          <p:cNvSpPr/>
          <p:nvPr/>
        </p:nvSpPr>
        <p:spPr>
          <a:xfrm>
            <a:off x="1974221" y="2551940"/>
            <a:ext cx="1263894" cy="11511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fr-FR" sz="4353" b="1" dirty="0">
                <a:solidFill>
                  <a:srgbClr val="FFC000"/>
                </a:solidFill>
                <a:latin typeface="Calibri" panose="020F0502020204030204" pitchFamily="34" charset="0"/>
                <a:cs typeface="Calibri" panose="020F0502020204030204" pitchFamily="34" charset="0"/>
              </a:rPr>
              <a:t>48 %</a:t>
            </a:r>
          </a:p>
        </p:txBody>
      </p:sp>
      <p:sp>
        <p:nvSpPr>
          <p:cNvPr id="5" name="Rectangle 4">
            <a:extLst>
              <a:ext uri="{FF2B5EF4-FFF2-40B4-BE49-F238E27FC236}">
                <a16:creationId xmlns:a16="http://schemas.microsoft.com/office/drawing/2014/main" id="{1593434C-B9C6-68AB-A222-C210397F5C80}"/>
              </a:ext>
            </a:extLst>
          </p:cNvPr>
          <p:cNvSpPr/>
          <p:nvPr/>
        </p:nvSpPr>
        <p:spPr>
          <a:xfrm>
            <a:off x="1911867" y="3775580"/>
            <a:ext cx="1263894" cy="11511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fr-FR" sz="4353" b="1" dirty="0">
                <a:solidFill>
                  <a:srgbClr val="FFC000"/>
                </a:solidFill>
                <a:latin typeface="Calibri" panose="020F0502020204030204" pitchFamily="34" charset="0"/>
                <a:cs typeface="Calibri" panose="020F0502020204030204" pitchFamily="34" charset="0"/>
              </a:rPr>
              <a:t>34% </a:t>
            </a:r>
          </a:p>
        </p:txBody>
      </p:sp>
      <p:sp>
        <p:nvSpPr>
          <p:cNvPr id="6" name="Rectangle 5">
            <a:extLst>
              <a:ext uri="{FF2B5EF4-FFF2-40B4-BE49-F238E27FC236}">
                <a16:creationId xmlns:a16="http://schemas.microsoft.com/office/drawing/2014/main" id="{38CF9A0E-C48D-90C4-08E5-942EDB2F56E9}"/>
              </a:ext>
            </a:extLst>
          </p:cNvPr>
          <p:cNvSpPr/>
          <p:nvPr/>
        </p:nvSpPr>
        <p:spPr>
          <a:xfrm>
            <a:off x="3336921" y="2551939"/>
            <a:ext cx="7524810" cy="11511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814" dirty="0">
                <a:solidFill>
                  <a:schemeClr val="tx1"/>
                </a:solidFill>
                <a:latin typeface="Calibri" panose="020F0502020204030204" pitchFamily="34" charset="0"/>
                <a:cs typeface="Calibri" panose="020F0502020204030204" pitchFamily="34" charset="0"/>
              </a:rPr>
              <a:t>des salariés estiment pouvoir être victimes de discrimination à l'embauche. Les principales craintes concernent l'âge, l'apparence physique et le sexe, devant le handicap ou l'origine </a:t>
            </a:r>
            <a:r>
              <a:rPr lang="fr-FR" sz="1814" dirty="0" err="1">
                <a:solidFill>
                  <a:schemeClr val="tx1"/>
                </a:solidFill>
                <a:latin typeface="Calibri" panose="020F0502020204030204" pitchFamily="34" charset="0"/>
                <a:cs typeface="Calibri" panose="020F0502020204030204" pitchFamily="34" charset="0"/>
              </a:rPr>
              <a:t>ethno-raciale</a:t>
            </a:r>
            <a:r>
              <a:rPr lang="fr-FR" sz="1814" dirty="0">
                <a:solidFill>
                  <a:schemeClr val="tx1"/>
                </a:solidFill>
                <a:latin typeface="Calibri" panose="020F0502020204030204" pitchFamily="34" charset="0"/>
                <a:cs typeface="Calibri" panose="020F0502020204030204" pitchFamily="34" charset="0"/>
              </a:rPr>
              <a:t> .  *</a:t>
            </a:r>
          </a:p>
        </p:txBody>
      </p:sp>
      <p:sp>
        <p:nvSpPr>
          <p:cNvPr id="8" name="Rectangle 7">
            <a:extLst>
              <a:ext uri="{FF2B5EF4-FFF2-40B4-BE49-F238E27FC236}">
                <a16:creationId xmlns:a16="http://schemas.microsoft.com/office/drawing/2014/main" id="{49892E98-DED8-74DD-A445-C1811171A2FB}"/>
              </a:ext>
            </a:extLst>
          </p:cNvPr>
          <p:cNvSpPr/>
          <p:nvPr/>
        </p:nvSpPr>
        <p:spPr>
          <a:xfrm>
            <a:off x="3336922" y="3901701"/>
            <a:ext cx="7104372" cy="11511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814" dirty="0">
                <a:solidFill>
                  <a:schemeClr val="tx1"/>
                </a:solidFill>
                <a:latin typeface="Calibri" panose="020F0502020204030204" pitchFamily="34" charset="0"/>
                <a:cs typeface="Calibri" panose="020F0502020204030204" pitchFamily="34" charset="0"/>
              </a:rPr>
              <a:t>de la population active déclare avoir été témoin de discrimination dans l’emploi. **</a:t>
            </a:r>
          </a:p>
          <a:p>
            <a:endParaRPr lang="fr-FR" sz="1814" dirty="0">
              <a:solidFill>
                <a:schemeClr val="tx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AB3FC2B8-7A83-4425-B805-386AB55F7E18}"/>
              </a:ext>
            </a:extLst>
          </p:cNvPr>
          <p:cNvSpPr/>
          <p:nvPr/>
        </p:nvSpPr>
        <p:spPr>
          <a:xfrm>
            <a:off x="2098520" y="5293057"/>
            <a:ext cx="7104372" cy="11511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814" dirty="0">
              <a:solidFill>
                <a:schemeClr val="tx1"/>
              </a:solidFill>
            </a:endParaRPr>
          </a:p>
        </p:txBody>
      </p:sp>
      <p:sp>
        <p:nvSpPr>
          <p:cNvPr id="10" name="Rectangle 9">
            <a:extLst>
              <a:ext uri="{FF2B5EF4-FFF2-40B4-BE49-F238E27FC236}">
                <a16:creationId xmlns:a16="http://schemas.microsoft.com/office/drawing/2014/main" id="{AA4B864D-748F-5237-F64F-982ECB9D28C6}"/>
              </a:ext>
            </a:extLst>
          </p:cNvPr>
          <p:cNvSpPr/>
          <p:nvPr/>
        </p:nvSpPr>
        <p:spPr>
          <a:xfrm>
            <a:off x="1529234" y="6234601"/>
            <a:ext cx="9284265" cy="5641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088" dirty="0">
                <a:solidFill>
                  <a:schemeClr val="tx1"/>
                </a:solidFill>
                <a:latin typeface="Calibri" panose="020F0502020204030204" pitchFamily="34" charset="0"/>
                <a:cs typeface="Calibri" panose="020F0502020204030204" pitchFamily="34" charset="0"/>
              </a:rPr>
              <a:t>* Etude menée en 2024 par l'institut </a:t>
            </a:r>
            <a:r>
              <a:rPr lang="fr-FR" sz="1088" dirty="0" err="1">
                <a:solidFill>
                  <a:schemeClr val="tx1"/>
                </a:solidFill>
                <a:latin typeface="Calibri" panose="020F0502020204030204" pitchFamily="34" charset="0"/>
                <a:cs typeface="Calibri" panose="020F0502020204030204" pitchFamily="34" charset="0"/>
              </a:rPr>
              <a:t>Verian</a:t>
            </a:r>
            <a:r>
              <a:rPr lang="fr-FR" sz="1088" dirty="0">
                <a:solidFill>
                  <a:schemeClr val="tx1"/>
                </a:solidFill>
                <a:latin typeface="Calibri" panose="020F0502020204030204" pitchFamily="34" charset="0"/>
                <a:cs typeface="Calibri" panose="020F0502020204030204" pitchFamily="34" charset="0"/>
              </a:rPr>
              <a:t> pour le Medef</a:t>
            </a:r>
          </a:p>
          <a:p>
            <a:r>
              <a:rPr lang="fr-FR" sz="1088" dirty="0">
                <a:solidFill>
                  <a:schemeClr val="tx1"/>
                </a:solidFill>
                <a:latin typeface="Calibri" panose="020F0502020204030204" pitchFamily="34" charset="0"/>
                <a:cs typeface="Calibri" panose="020F0502020204030204" pitchFamily="34" charset="0"/>
              </a:rPr>
              <a:t>**17</a:t>
            </a:r>
            <a:r>
              <a:rPr lang="fr-FR" sz="1088" baseline="30000" dirty="0">
                <a:solidFill>
                  <a:schemeClr val="tx1"/>
                </a:solidFill>
                <a:latin typeface="Calibri" panose="020F0502020204030204" pitchFamily="34" charset="0"/>
                <a:cs typeface="Calibri" panose="020F0502020204030204" pitchFamily="34" charset="0"/>
              </a:rPr>
              <a:t>ème</a:t>
            </a:r>
            <a:r>
              <a:rPr lang="fr-FR" sz="1088" dirty="0">
                <a:solidFill>
                  <a:schemeClr val="tx1"/>
                </a:solidFill>
                <a:latin typeface="Calibri" panose="020F0502020204030204" pitchFamily="34" charset="0"/>
                <a:cs typeface="Calibri" panose="020F0502020204030204" pitchFamily="34" charset="0"/>
              </a:rPr>
              <a:t> baromètre du Défenseur des droits sur la perception des discriminations dans l’emploi – Décembre 2024</a:t>
            </a:r>
          </a:p>
          <a:p>
            <a:endParaRPr lang="fr-FR" sz="127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9784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FA33A-2916-FA96-D7C1-1161B0EC0050}"/>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95FB0D63-196F-6F2A-D31E-1D0B81685576}"/>
              </a:ext>
            </a:extLst>
          </p:cNvPr>
          <p:cNvPicPr>
            <a:picLocks noChangeAspect="1"/>
          </p:cNvPicPr>
          <p:nvPr/>
        </p:nvPicPr>
        <p:blipFill>
          <a:blip r:embed="rId2"/>
          <a:stretch>
            <a:fillRect/>
          </a:stretch>
        </p:blipFill>
        <p:spPr>
          <a:xfrm>
            <a:off x="1529234" y="279049"/>
            <a:ext cx="2615470" cy="998271"/>
          </a:xfrm>
          <a:prstGeom prst="rect">
            <a:avLst/>
          </a:prstGeom>
        </p:spPr>
      </p:pic>
      <p:sp>
        <p:nvSpPr>
          <p:cNvPr id="2" name="Rectangle 1">
            <a:extLst>
              <a:ext uri="{FF2B5EF4-FFF2-40B4-BE49-F238E27FC236}">
                <a16:creationId xmlns:a16="http://schemas.microsoft.com/office/drawing/2014/main" id="{2411EEAE-AD96-6459-B83D-32E6D786FDD7}"/>
              </a:ext>
            </a:extLst>
          </p:cNvPr>
          <p:cNvSpPr/>
          <p:nvPr/>
        </p:nvSpPr>
        <p:spPr>
          <a:xfrm>
            <a:off x="1684481" y="1730810"/>
            <a:ext cx="8887510" cy="450815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spcBef>
                <a:spcPct val="0"/>
              </a:spcBef>
              <a:buFontTx/>
              <a:buNone/>
            </a:pPr>
            <a:r>
              <a:rPr lang="fr-FR" altLang="fr-FR" sz="2539" dirty="0">
                <a:solidFill>
                  <a:schemeClr val="tx1"/>
                </a:solidFill>
                <a:latin typeface="Calibri" panose="020F0502020204030204" pitchFamily="34" charset="0"/>
                <a:ea typeface="Calibri" panose="020F0502020204030204" pitchFamily="34" charset="0"/>
                <a:cs typeface="Calibri" panose="020F0502020204030204" pitchFamily="34" charset="0"/>
              </a:rPr>
              <a:t>Le plan de lutte contre les discriminations dans l'emploi</a:t>
            </a:r>
          </a:p>
          <a:p>
            <a:pPr algn="ctr">
              <a:spcBef>
                <a:spcPct val="0"/>
              </a:spcBef>
              <a:buFontTx/>
              <a:buNone/>
            </a:pPr>
            <a:r>
              <a:rPr lang="fr-FR" sz="2902" dirty="0">
                <a:solidFill>
                  <a:schemeClr val="tx1"/>
                </a:solidFill>
                <a:latin typeface="Calibri" panose="020F0502020204030204" pitchFamily="34" charset="0"/>
                <a:cs typeface="Calibri" panose="020F0502020204030204" pitchFamily="34" charset="0"/>
              </a:rPr>
              <a:t> </a:t>
            </a:r>
          </a:p>
          <a:p>
            <a:r>
              <a:rPr lang="fr-FR" sz="1814" dirty="0">
                <a:solidFill>
                  <a:schemeClr val="tx1"/>
                </a:solidFill>
                <a:latin typeface="Calibri" panose="020F0502020204030204" pitchFamily="34" charset="0"/>
                <a:cs typeface="Calibri" panose="020F0502020204030204" pitchFamily="34" charset="0"/>
              </a:rPr>
              <a:t>Dans le cadre de sa mission de lutte contre les discriminations et de promotion de l’égalité professionnelle, la Maison de l’emploi du Grand Nancy a initié en 2023 un plan d’action intitulé </a:t>
            </a:r>
            <a:r>
              <a:rPr lang="fr-FR" sz="1814" dirty="0" smtClean="0">
                <a:solidFill>
                  <a:schemeClr val="tx1"/>
                </a:solidFill>
                <a:latin typeface="Calibri" panose="020F0502020204030204" pitchFamily="34" charset="0"/>
                <a:cs typeface="Calibri" panose="020F0502020204030204" pitchFamily="34" charset="0"/>
              </a:rPr>
              <a:t>:</a:t>
            </a:r>
            <a:endParaRPr lang="fr-FR" sz="1814" dirty="0">
              <a:solidFill>
                <a:schemeClr val="tx1"/>
              </a:solidFill>
              <a:latin typeface="Calibri" panose="020F0502020204030204" pitchFamily="34" charset="0"/>
              <a:cs typeface="Calibri" panose="020F0502020204030204" pitchFamily="34" charset="0"/>
            </a:endParaRPr>
          </a:p>
          <a:p>
            <a:endParaRPr lang="fr-FR" sz="1814" dirty="0">
              <a:solidFill>
                <a:schemeClr val="tx1"/>
              </a:solidFill>
              <a:latin typeface="Calibri" panose="020F0502020204030204" pitchFamily="34" charset="0"/>
              <a:cs typeface="Calibri" panose="020F0502020204030204" pitchFamily="34" charset="0"/>
            </a:endParaRPr>
          </a:p>
          <a:p>
            <a:pPr algn="ctr"/>
            <a:r>
              <a:rPr lang="fr-FR" sz="2176" b="1" dirty="0">
                <a:solidFill>
                  <a:srgbClr val="FF33CC"/>
                </a:solidFill>
                <a:latin typeface="Calibri" panose="020F0502020204030204" pitchFamily="34" charset="0"/>
                <a:cs typeface="Calibri" panose="020F0502020204030204" pitchFamily="34" charset="0"/>
              </a:rPr>
              <a:t>« Femme et fière # Égalité des chances »</a:t>
            </a:r>
            <a:endParaRPr lang="fr-FR" sz="2176" dirty="0">
              <a:solidFill>
                <a:srgbClr val="FF33CC"/>
              </a:solidFill>
              <a:latin typeface="Calibri" panose="020F0502020204030204" pitchFamily="34" charset="0"/>
              <a:cs typeface="Calibri" panose="020F0502020204030204" pitchFamily="34" charset="0"/>
            </a:endParaRPr>
          </a:p>
          <a:p>
            <a:endParaRPr lang="fr-FR" sz="1814" dirty="0">
              <a:solidFill>
                <a:schemeClr val="tx1"/>
              </a:solidFill>
              <a:latin typeface="Calibri" panose="020F0502020204030204" pitchFamily="34" charset="0"/>
              <a:cs typeface="Calibri" panose="020F0502020204030204" pitchFamily="34" charset="0"/>
            </a:endParaRPr>
          </a:p>
          <a:p>
            <a:r>
              <a:rPr lang="fr-FR" sz="1814" dirty="0">
                <a:solidFill>
                  <a:schemeClr val="tx1"/>
                </a:solidFill>
                <a:latin typeface="Calibri" panose="020F0502020204030204" pitchFamily="34" charset="0"/>
                <a:cs typeface="Calibri" panose="020F0502020204030204" pitchFamily="34" charset="0"/>
              </a:rPr>
              <a:t>Ce programme territorial s’inscrit pleinement dans les priorités nationales en matière d’égalité entre les femmes et les hommes, en ciblant les inégalités persistantes à l’accès à l’emploi et dans les parcours professionnels.</a:t>
            </a:r>
          </a:p>
          <a:p>
            <a:endParaRPr lang="fr-FR" sz="1814" dirty="0">
              <a:solidFill>
                <a:schemeClr val="tx1"/>
              </a:solidFill>
              <a:latin typeface="Calibri" panose="020F0502020204030204" pitchFamily="34" charset="0"/>
              <a:cs typeface="Calibri" panose="020F0502020204030204" pitchFamily="34" charset="0"/>
            </a:endParaRPr>
          </a:p>
          <a:p>
            <a:r>
              <a:rPr lang="fr-FR" sz="1814" dirty="0">
                <a:solidFill>
                  <a:schemeClr val="tx1"/>
                </a:solidFill>
                <a:latin typeface="Calibri" panose="020F0502020204030204" pitchFamily="34" charset="0"/>
                <a:cs typeface="Calibri" panose="020F0502020204030204" pitchFamily="34" charset="0"/>
              </a:rPr>
              <a:t>Conçu comme un levier de transformation autour de quatre axes structurants : </a:t>
            </a:r>
          </a:p>
          <a:p>
            <a:r>
              <a:rPr lang="fr-FR" sz="1814" b="1" dirty="0">
                <a:solidFill>
                  <a:srgbClr val="FF33CC"/>
                </a:solidFill>
                <a:latin typeface="Calibri" panose="020F0502020204030204" pitchFamily="34" charset="0"/>
                <a:cs typeface="Calibri" panose="020F0502020204030204" pitchFamily="34" charset="0"/>
              </a:rPr>
              <a:t>la mixité des métiers, l’égalité des chances à l’embauche, la santé des femmes au travail et la lutte contre le sexisme ordinaire en entreprise.</a:t>
            </a:r>
          </a:p>
          <a:p>
            <a:endParaRPr lang="fr-FR" sz="1814" dirty="0">
              <a:solidFill>
                <a:schemeClr val="tx1"/>
              </a:solidFill>
              <a:latin typeface="Calibri" panose="020F0502020204030204" pitchFamily="34" charset="0"/>
              <a:cs typeface="Calibri" panose="020F0502020204030204" pitchFamily="34" charset="0"/>
            </a:endParaRPr>
          </a:p>
          <a:p>
            <a:pPr algn="ctr">
              <a:spcBef>
                <a:spcPct val="0"/>
              </a:spcBef>
              <a:buFontTx/>
              <a:buNone/>
            </a:pPr>
            <a:endParaRPr lang="fr-FR" sz="1814"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7858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A112F-302C-B24C-A7B6-B391B384C09C}"/>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E147DAEB-7575-2677-7384-6CE40B1D7D23}"/>
              </a:ext>
            </a:extLst>
          </p:cNvPr>
          <p:cNvPicPr>
            <a:picLocks noChangeAspect="1"/>
          </p:cNvPicPr>
          <p:nvPr/>
        </p:nvPicPr>
        <p:blipFill>
          <a:blip r:embed="rId2"/>
          <a:stretch>
            <a:fillRect/>
          </a:stretch>
        </p:blipFill>
        <p:spPr>
          <a:xfrm>
            <a:off x="1529234" y="279049"/>
            <a:ext cx="2615470" cy="998271"/>
          </a:xfrm>
          <a:prstGeom prst="rect">
            <a:avLst/>
          </a:prstGeom>
        </p:spPr>
      </p:pic>
      <p:sp>
        <p:nvSpPr>
          <p:cNvPr id="2" name="Rectangle 1">
            <a:extLst>
              <a:ext uri="{FF2B5EF4-FFF2-40B4-BE49-F238E27FC236}">
                <a16:creationId xmlns:a16="http://schemas.microsoft.com/office/drawing/2014/main" id="{8107BDD3-FE4F-09C8-E104-4BF275F08B22}"/>
              </a:ext>
            </a:extLst>
          </p:cNvPr>
          <p:cNvSpPr/>
          <p:nvPr/>
        </p:nvSpPr>
        <p:spPr>
          <a:xfrm>
            <a:off x="1684481" y="1730810"/>
            <a:ext cx="8887510" cy="450815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fr-FR" sz="2539" dirty="0">
                <a:solidFill>
                  <a:schemeClr val="tx1"/>
                </a:solidFill>
                <a:latin typeface="Calibri" panose="020F0502020204030204" pitchFamily="34" charset="0"/>
                <a:cs typeface="Calibri" panose="020F0502020204030204" pitchFamily="34" charset="0"/>
              </a:rPr>
              <a:t>Le sexisme ordinaire en entreprise en 2025</a:t>
            </a:r>
          </a:p>
          <a:p>
            <a:endParaRPr lang="fr-FR" sz="1814" dirty="0">
              <a:solidFill>
                <a:schemeClr val="tx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C69FD780-C93B-52BB-F693-C4251D447471}"/>
              </a:ext>
            </a:extLst>
          </p:cNvPr>
          <p:cNvSpPr/>
          <p:nvPr/>
        </p:nvSpPr>
        <p:spPr>
          <a:xfrm>
            <a:off x="1974221" y="2551940"/>
            <a:ext cx="1263894" cy="11511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fr-FR" sz="4353" b="1" dirty="0">
                <a:solidFill>
                  <a:srgbClr val="FF33CC"/>
                </a:solidFill>
                <a:latin typeface="Calibri" panose="020F0502020204030204" pitchFamily="34" charset="0"/>
                <a:cs typeface="Calibri" panose="020F0502020204030204" pitchFamily="34" charset="0"/>
              </a:rPr>
              <a:t>77 %</a:t>
            </a:r>
          </a:p>
        </p:txBody>
      </p:sp>
      <p:sp>
        <p:nvSpPr>
          <p:cNvPr id="5" name="Rectangle 4">
            <a:extLst>
              <a:ext uri="{FF2B5EF4-FFF2-40B4-BE49-F238E27FC236}">
                <a16:creationId xmlns:a16="http://schemas.microsoft.com/office/drawing/2014/main" id="{5EDAD356-143D-2CF9-B5A2-7C44733E81B6}"/>
              </a:ext>
            </a:extLst>
          </p:cNvPr>
          <p:cNvSpPr/>
          <p:nvPr/>
        </p:nvSpPr>
        <p:spPr>
          <a:xfrm>
            <a:off x="1974221" y="5064626"/>
            <a:ext cx="1263894" cy="11511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fr-FR" sz="4353" b="1" dirty="0">
                <a:solidFill>
                  <a:srgbClr val="FF33CC"/>
                </a:solidFill>
                <a:latin typeface="Calibri" panose="020F0502020204030204" pitchFamily="34" charset="0"/>
                <a:cs typeface="Calibri" panose="020F0502020204030204" pitchFamily="34" charset="0"/>
              </a:rPr>
              <a:t>40%</a:t>
            </a:r>
            <a:r>
              <a:rPr lang="fr-FR" sz="4353" b="1" dirty="0">
                <a:solidFill>
                  <a:srgbClr val="FFC000"/>
                </a:solidFill>
                <a:latin typeface="Calibri" panose="020F0502020204030204" pitchFamily="34" charset="0"/>
                <a:cs typeface="Calibri" panose="020F0502020204030204" pitchFamily="34" charset="0"/>
              </a:rPr>
              <a:t> </a:t>
            </a:r>
          </a:p>
        </p:txBody>
      </p:sp>
      <p:sp>
        <p:nvSpPr>
          <p:cNvPr id="6" name="Rectangle 5">
            <a:extLst>
              <a:ext uri="{FF2B5EF4-FFF2-40B4-BE49-F238E27FC236}">
                <a16:creationId xmlns:a16="http://schemas.microsoft.com/office/drawing/2014/main" id="{4DEDEDA1-B70F-C2A7-2E35-2BD4EFCEDE88}"/>
              </a:ext>
            </a:extLst>
          </p:cNvPr>
          <p:cNvSpPr/>
          <p:nvPr/>
        </p:nvSpPr>
        <p:spPr>
          <a:xfrm>
            <a:off x="3336922" y="2551939"/>
            <a:ext cx="7323621" cy="11511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632" dirty="0">
                <a:solidFill>
                  <a:schemeClr val="tx1"/>
                </a:solidFill>
                <a:latin typeface="Calibri" panose="020F0502020204030204" pitchFamily="34" charset="0"/>
                <a:cs typeface="Calibri" panose="020F0502020204030204" pitchFamily="34" charset="0"/>
              </a:rPr>
              <a:t>des femmes salariées déclarent être régulièrement confrontées à des propos ou décisions sexistes. Ce chiffre reste alarmant – même s’il marque une légère baisse par rapport à 2021 (82%) et 2023 (79%).</a:t>
            </a:r>
            <a:r>
              <a:rPr lang="fr-FR" sz="1814" dirty="0">
                <a:solidFill>
                  <a:schemeClr val="tx1"/>
                </a:solidFill>
                <a:latin typeface="Calibri" panose="020F0502020204030204" pitchFamily="34" charset="0"/>
                <a:cs typeface="Calibri" panose="020F0502020204030204" pitchFamily="34" charset="0"/>
              </a:rPr>
              <a:t>* </a:t>
            </a:r>
          </a:p>
        </p:txBody>
      </p:sp>
      <p:sp>
        <p:nvSpPr>
          <p:cNvPr id="8" name="Rectangle 7">
            <a:extLst>
              <a:ext uri="{FF2B5EF4-FFF2-40B4-BE49-F238E27FC236}">
                <a16:creationId xmlns:a16="http://schemas.microsoft.com/office/drawing/2014/main" id="{558B80CF-2BCC-6219-656C-949C3415715C}"/>
              </a:ext>
            </a:extLst>
          </p:cNvPr>
          <p:cNvSpPr/>
          <p:nvPr/>
        </p:nvSpPr>
        <p:spPr>
          <a:xfrm>
            <a:off x="3336922" y="3982207"/>
            <a:ext cx="7104372" cy="11511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632" dirty="0">
                <a:solidFill>
                  <a:schemeClr val="tx1"/>
                </a:solidFill>
                <a:latin typeface="Calibri" panose="020F0502020204030204" pitchFamily="34" charset="0"/>
                <a:cs typeface="Calibri" panose="020F0502020204030204" pitchFamily="34" charset="0"/>
              </a:rPr>
              <a:t>Le baromètre révèle que 9 salarié·es sur 10, tous genres confondus, reconnaissent que les propos sexistes nuisent au bien-être au travail, à la confiance en soi et à la santé des femmes</a:t>
            </a:r>
            <a:r>
              <a:rPr lang="fr-FR" sz="1814" dirty="0">
                <a:solidFill>
                  <a:schemeClr val="tx1"/>
                </a:solidFill>
                <a:latin typeface="Calibri" panose="020F0502020204030204" pitchFamily="34" charset="0"/>
                <a:cs typeface="Calibri" panose="020F0502020204030204" pitchFamily="34" charset="0"/>
              </a:rPr>
              <a:t>*</a:t>
            </a:r>
          </a:p>
          <a:p>
            <a:endParaRPr lang="fr-FR" sz="1814" dirty="0">
              <a:solidFill>
                <a:schemeClr val="tx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9E11BDB3-6291-6D11-2207-6F8417E4979E}"/>
              </a:ext>
            </a:extLst>
          </p:cNvPr>
          <p:cNvSpPr/>
          <p:nvPr/>
        </p:nvSpPr>
        <p:spPr>
          <a:xfrm>
            <a:off x="2098520" y="5293057"/>
            <a:ext cx="7104372" cy="11511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814" dirty="0">
              <a:solidFill>
                <a:schemeClr val="tx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F161CB03-63F7-B396-3722-140FA3A0F5F7}"/>
              </a:ext>
            </a:extLst>
          </p:cNvPr>
          <p:cNvSpPr/>
          <p:nvPr/>
        </p:nvSpPr>
        <p:spPr>
          <a:xfrm>
            <a:off x="1529234" y="6234601"/>
            <a:ext cx="9284265" cy="5641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088" dirty="0">
                <a:solidFill>
                  <a:schemeClr val="tx1"/>
                </a:solidFill>
                <a:latin typeface="Calibri" panose="020F0502020204030204" pitchFamily="34" charset="0"/>
                <a:cs typeface="Calibri" panose="020F0502020204030204" pitchFamily="34" charset="0"/>
              </a:rPr>
              <a:t>3</a:t>
            </a:r>
            <a:r>
              <a:rPr lang="fr-FR" sz="1088" baseline="30000" dirty="0">
                <a:solidFill>
                  <a:schemeClr val="tx1"/>
                </a:solidFill>
                <a:latin typeface="Calibri" panose="020F0502020204030204" pitchFamily="34" charset="0"/>
                <a:cs typeface="Calibri" panose="020F0502020204030204" pitchFamily="34" charset="0"/>
              </a:rPr>
              <a:t>ème</a:t>
            </a:r>
            <a:r>
              <a:rPr lang="fr-FR" sz="1088" dirty="0">
                <a:solidFill>
                  <a:schemeClr val="tx1"/>
                </a:solidFill>
                <a:latin typeface="Calibri" panose="020F0502020204030204" pitchFamily="34" charset="0"/>
                <a:cs typeface="Calibri" panose="020F0502020204030204" pitchFamily="34" charset="0"/>
              </a:rPr>
              <a:t> édition du baromètre de l’initiative #StOpE de l’AFMD administré par IPSOS – Avril 2025</a:t>
            </a:r>
            <a:endParaRPr lang="fr-FR" sz="952" dirty="0">
              <a:solidFill>
                <a:schemeClr val="tx1"/>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7F95916A-0674-8E91-BEC7-B39BA17B704C}"/>
              </a:ext>
            </a:extLst>
          </p:cNvPr>
          <p:cNvSpPr/>
          <p:nvPr/>
        </p:nvSpPr>
        <p:spPr>
          <a:xfrm>
            <a:off x="2050063" y="3913776"/>
            <a:ext cx="1263894" cy="11511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fr-FR" sz="4353" b="1" dirty="0">
                <a:solidFill>
                  <a:srgbClr val="FF33CC"/>
                </a:solidFill>
                <a:latin typeface="Calibri" panose="020F0502020204030204" pitchFamily="34" charset="0"/>
                <a:cs typeface="Calibri" panose="020F0502020204030204" pitchFamily="34" charset="0"/>
              </a:rPr>
              <a:t>9/10</a:t>
            </a:r>
            <a:r>
              <a:rPr lang="fr-FR" sz="4353" b="1" dirty="0">
                <a:solidFill>
                  <a:srgbClr val="FFC000"/>
                </a:solidFill>
                <a:latin typeface="Calibri" panose="020F0502020204030204" pitchFamily="34" charset="0"/>
                <a:cs typeface="Calibri" panose="020F0502020204030204" pitchFamily="34" charset="0"/>
              </a:rPr>
              <a:t> </a:t>
            </a:r>
          </a:p>
        </p:txBody>
      </p:sp>
      <p:sp>
        <p:nvSpPr>
          <p:cNvPr id="11" name="Rectangle 10">
            <a:extLst>
              <a:ext uri="{FF2B5EF4-FFF2-40B4-BE49-F238E27FC236}">
                <a16:creationId xmlns:a16="http://schemas.microsoft.com/office/drawing/2014/main" id="{B69E1FEC-D32C-1407-E93A-322C0DC8D24F}"/>
              </a:ext>
            </a:extLst>
          </p:cNvPr>
          <p:cNvSpPr/>
          <p:nvPr/>
        </p:nvSpPr>
        <p:spPr>
          <a:xfrm>
            <a:off x="3336922" y="5205515"/>
            <a:ext cx="7104372" cy="11511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632" dirty="0">
                <a:solidFill>
                  <a:schemeClr val="tx1"/>
                </a:solidFill>
                <a:latin typeface="Calibri" panose="020F0502020204030204" pitchFamily="34" charset="0"/>
                <a:cs typeface="Calibri" panose="020F0502020204030204" pitchFamily="34" charset="0"/>
              </a:rPr>
              <a:t>d’entre elles disent avoir été interpellées par un homme par un qualificatif sexiste (ma grande, miss…). Alors qu’un homme sur deux pense que ces expressions sont bienveillantes, voire flatteuses. </a:t>
            </a:r>
            <a:r>
              <a:rPr lang="fr-FR" sz="1814" dirty="0">
                <a:solidFill>
                  <a:schemeClr val="tx1"/>
                </a:solidFill>
                <a:latin typeface="Calibri" panose="020F0502020204030204" pitchFamily="34" charset="0"/>
                <a:cs typeface="Calibri" panose="020F0502020204030204" pitchFamily="34" charset="0"/>
              </a:rPr>
              <a:t>*</a:t>
            </a:r>
          </a:p>
          <a:p>
            <a:endParaRPr lang="fr-FR" sz="1814"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3566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AF4DD-F11D-ABE5-1FD9-13A13CF77467}"/>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2BA886BB-63FE-4915-2EDA-53769BEEC824}"/>
              </a:ext>
            </a:extLst>
          </p:cNvPr>
          <p:cNvPicPr>
            <a:picLocks noChangeAspect="1"/>
          </p:cNvPicPr>
          <p:nvPr/>
        </p:nvPicPr>
        <p:blipFill>
          <a:blip r:embed="rId2"/>
          <a:stretch>
            <a:fillRect/>
          </a:stretch>
        </p:blipFill>
        <p:spPr>
          <a:xfrm>
            <a:off x="1529234" y="279049"/>
            <a:ext cx="2615470" cy="998271"/>
          </a:xfrm>
          <a:prstGeom prst="rect">
            <a:avLst/>
          </a:prstGeom>
        </p:spPr>
      </p:pic>
      <p:sp>
        <p:nvSpPr>
          <p:cNvPr id="2" name="Rectangle 1">
            <a:extLst>
              <a:ext uri="{FF2B5EF4-FFF2-40B4-BE49-F238E27FC236}">
                <a16:creationId xmlns:a16="http://schemas.microsoft.com/office/drawing/2014/main" id="{F8EADC77-2A01-3806-8285-813536717230}"/>
              </a:ext>
            </a:extLst>
          </p:cNvPr>
          <p:cNvSpPr/>
          <p:nvPr/>
        </p:nvSpPr>
        <p:spPr>
          <a:xfrm>
            <a:off x="1684481" y="1730810"/>
            <a:ext cx="9137068" cy="450815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nchorCtr="0"/>
          <a:lstStyle/>
          <a:p>
            <a:r>
              <a:rPr lang="fr-FR" sz="1814" b="1" dirty="0">
                <a:solidFill>
                  <a:schemeClr val="tx1"/>
                </a:solidFill>
                <a:latin typeface="Calibri" panose="020F0502020204030204" pitchFamily="34" charset="0"/>
                <a:cs typeface="Calibri" panose="020F0502020204030204" pitchFamily="34" charset="0"/>
              </a:rPr>
              <a:t>Les actions phares du plan « Femme et fière # Égalité des chances »</a:t>
            </a:r>
          </a:p>
          <a:p>
            <a:endParaRPr lang="fr-FR" sz="1814" dirty="0">
              <a:solidFill>
                <a:schemeClr val="tx1"/>
              </a:solidFill>
              <a:latin typeface="Calibri" panose="020F0502020204030204" pitchFamily="34" charset="0"/>
              <a:cs typeface="Calibri" panose="020F0502020204030204" pitchFamily="34" charset="0"/>
            </a:endParaRPr>
          </a:p>
          <a:p>
            <a:r>
              <a:rPr lang="fr-FR" sz="1814" dirty="0">
                <a:solidFill>
                  <a:schemeClr val="tx1"/>
                </a:solidFill>
                <a:latin typeface="Calibri" panose="020F0502020204030204" pitchFamily="34" charset="0"/>
                <a:cs typeface="Calibri" panose="020F0502020204030204" pitchFamily="34" charset="0"/>
              </a:rPr>
              <a:t>Le plan d’action s’articule autour d’un ensemble d’initiatives complémentaires, pensées pour agir à la fois auprès des publics, des professionnels et du grand public. </a:t>
            </a:r>
          </a:p>
          <a:p>
            <a:endParaRPr lang="fr-FR" sz="1814" dirty="0">
              <a:solidFill>
                <a:schemeClr val="tx1"/>
              </a:solidFill>
              <a:latin typeface="Calibri" panose="020F0502020204030204" pitchFamily="34" charset="0"/>
              <a:cs typeface="Calibri" panose="020F0502020204030204" pitchFamily="34" charset="0"/>
            </a:endParaRPr>
          </a:p>
          <a:p>
            <a:r>
              <a:rPr lang="fr-FR" sz="1814" dirty="0">
                <a:solidFill>
                  <a:schemeClr val="tx1"/>
                </a:solidFill>
                <a:latin typeface="Calibri" panose="020F0502020204030204" pitchFamily="34" charset="0"/>
                <a:cs typeface="Calibri" panose="020F0502020204030204" pitchFamily="34" charset="0"/>
              </a:rPr>
              <a:t>Ces actions visent à déconstruire les stéréotypes de genre, favoriser la mixité professionnelle, sensibiliser aux enjeux d’égalité, et accompagner les parcours vers l’emploi.</a:t>
            </a:r>
          </a:p>
          <a:p>
            <a:endParaRPr lang="fr-FR" sz="1814" dirty="0">
              <a:solidFill>
                <a:schemeClr val="tx1"/>
              </a:solidFill>
              <a:latin typeface="Calibri" panose="020F0502020204030204" pitchFamily="34" charset="0"/>
              <a:cs typeface="Calibri" panose="020F0502020204030204" pitchFamily="34" charset="0"/>
            </a:endParaRPr>
          </a:p>
          <a:p>
            <a:pPr marL="414589" indent="-414589">
              <a:buAutoNum type="arabicPeriod"/>
            </a:pPr>
            <a:r>
              <a:rPr lang="fr-FR" sz="1814" dirty="0">
                <a:solidFill>
                  <a:schemeClr val="tx1"/>
                </a:solidFill>
                <a:latin typeface="Calibri" panose="020F0502020204030204" pitchFamily="34" charset="0"/>
                <a:cs typeface="Calibri" panose="020F0502020204030204" pitchFamily="34" charset="0"/>
              </a:rPr>
              <a:t>Les </a:t>
            </a:r>
            <a:r>
              <a:rPr lang="fr-FR" sz="1814" dirty="0" err="1">
                <a:solidFill>
                  <a:schemeClr val="tx1"/>
                </a:solidFill>
                <a:latin typeface="Calibri" panose="020F0502020204030204" pitchFamily="34" charset="0"/>
                <a:cs typeface="Calibri" panose="020F0502020204030204" pitchFamily="34" charset="0"/>
              </a:rPr>
              <a:t>Meet</a:t>
            </a:r>
            <a:r>
              <a:rPr lang="fr-FR" sz="1814" dirty="0">
                <a:solidFill>
                  <a:schemeClr val="tx1"/>
                </a:solidFill>
                <a:latin typeface="Calibri" panose="020F0502020204030204" pitchFamily="34" charset="0"/>
                <a:cs typeface="Calibri" panose="020F0502020204030204" pitchFamily="34" charset="0"/>
              </a:rPr>
              <a:t>-up RH et </a:t>
            </a:r>
            <a:r>
              <a:rPr lang="fr-FR" sz="1814" dirty="0" err="1">
                <a:solidFill>
                  <a:schemeClr val="tx1"/>
                </a:solidFill>
                <a:latin typeface="Calibri" panose="020F0502020204030204" pitchFamily="34" charset="0"/>
                <a:cs typeface="Calibri" panose="020F0502020204030204" pitchFamily="34" charset="0"/>
              </a:rPr>
              <a:t>masterclass</a:t>
            </a:r>
            <a:r>
              <a:rPr lang="fr-FR" sz="1814" dirty="0">
                <a:solidFill>
                  <a:schemeClr val="tx1"/>
                </a:solidFill>
                <a:latin typeface="Calibri" panose="020F0502020204030204" pitchFamily="34" charset="0"/>
                <a:cs typeface="Calibri" panose="020F0502020204030204" pitchFamily="34" charset="0"/>
              </a:rPr>
              <a:t> RH </a:t>
            </a:r>
            <a:r>
              <a:rPr lang="fr-FR" sz="1814" dirty="0">
                <a:solidFill>
                  <a:srgbClr val="FF33CC"/>
                </a:solidFill>
                <a:latin typeface="Calibri" panose="020F0502020204030204" pitchFamily="34" charset="0"/>
                <a:cs typeface="Calibri" panose="020F0502020204030204" pitchFamily="34" charset="0"/>
              </a:rPr>
              <a:t>: Mobiliser les acteurs économiques</a:t>
            </a:r>
          </a:p>
          <a:p>
            <a:pPr marL="414589" indent="-414589">
              <a:buFontTx/>
              <a:buAutoNum type="arabicPeriod"/>
            </a:pPr>
            <a:r>
              <a:rPr lang="fr-FR" sz="1814" dirty="0">
                <a:solidFill>
                  <a:schemeClr val="tx1"/>
                </a:solidFill>
                <a:latin typeface="Calibri" panose="020F0502020204030204" pitchFamily="34" charset="0"/>
                <a:cs typeface="Calibri" panose="020F0502020204030204" pitchFamily="34" charset="0"/>
              </a:rPr>
              <a:t>Le salon « Talents au féminin » </a:t>
            </a:r>
            <a:r>
              <a:rPr lang="fr-FR" sz="1814" dirty="0">
                <a:solidFill>
                  <a:srgbClr val="FF33CC"/>
                </a:solidFill>
                <a:latin typeface="Calibri" panose="020F0502020204030204" pitchFamily="34" charset="0"/>
                <a:cs typeface="Calibri" panose="020F0502020204030204" pitchFamily="34" charset="0"/>
              </a:rPr>
              <a:t>: Valoriser les compétences des femmes</a:t>
            </a:r>
          </a:p>
          <a:p>
            <a:pPr marL="414589" indent="-414589">
              <a:buFontTx/>
              <a:buAutoNum type="arabicPeriod"/>
            </a:pPr>
            <a:r>
              <a:rPr lang="fr-FR" sz="1814" dirty="0">
                <a:solidFill>
                  <a:schemeClr val="tx1"/>
                </a:solidFill>
                <a:latin typeface="Calibri" panose="020F0502020204030204" pitchFamily="34" charset="0"/>
                <a:cs typeface="Calibri" panose="020F0502020204030204" pitchFamily="34" charset="0"/>
              </a:rPr>
              <a:t>. Les conférences </a:t>
            </a:r>
            <a:r>
              <a:rPr lang="fr-FR" sz="1814" dirty="0">
                <a:solidFill>
                  <a:srgbClr val="FF33CC"/>
                </a:solidFill>
                <a:latin typeface="Calibri" panose="020F0502020204030204" pitchFamily="34" charset="0"/>
                <a:cs typeface="Calibri" panose="020F0502020204030204" pitchFamily="34" charset="0"/>
              </a:rPr>
              <a:t>: Sensibiliser et faire évoluer les représentations</a:t>
            </a:r>
          </a:p>
          <a:p>
            <a:pPr marL="414589" indent="-414589">
              <a:buFontTx/>
              <a:buAutoNum type="arabicPeriod"/>
            </a:pPr>
            <a:r>
              <a:rPr lang="fr-FR" sz="1814" dirty="0">
                <a:solidFill>
                  <a:schemeClr val="tx1"/>
                </a:solidFill>
                <a:latin typeface="Calibri" panose="020F0502020204030204" pitchFamily="34" charset="0"/>
                <a:cs typeface="Calibri" panose="020F0502020204030204" pitchFamily="34" charset="0"/>
              </a:rPr>
              <a:t>Les ateliers à destination du public </a:t>
            </a:r>
            <a:r>
              <a:rPr lang="fr-FR" sz="1814" dirty="0">
                <a:solidFill>
                  <a:srgbClr val="FF33CC"/>
                </a:solidFill>
                <a:latin typeface="Calibri" panose="020F0502020204030204" pitchFamily="34" charset="0"/>
                <a:cs typeface="Calibri" panose="020F0502020204030204" pitchFamily="34" charset="0"/>
              </a:rPr>
              <a:t>: Accompagner les parcours</a:t>
            </a:r>
          </a:p>
          <a:p>
            <a:pPr marL="414589" indent="-414589">
              <a:buFontTx/>
              <a:buAutoNum type="arabicPeriod"/>
            </a:pPr>
            <a:r>
              <a:rPr lang="fr-FR" sz="1814" dirty="0">
                <a:solidFill>
                  <a:schemeClr val="tx1"/>
                </a:solidFill>
                <a:latin typeface="Calibri" panose="020F0502020204030204" pitchFamily="34" charset="0"/>
                <a:cs typeface="Calibri" panose="020F0502020204030204" pitchFamily="34" charset="0"/>
              </a:rPr>
              <a:t>L’exposition « Vous avez dit genre ? » </a:t>
            </a:r>
            <a:r>
              <a:rPr lang="fr-FR" sz="1814" dirty="0">
                <a:solidFill>
                  <a:srgbClr val="FF33CC"/>
                </a:solidFill>
                <a:latin typeface="Calibri" panose="020F0502020204030204" pitchFamily="34" charset="0"/>
                <a:cs typeface="Calibri" panose="020F0502020204030204" pitchFamily="34" charset="0"/>
              </a:rPr>
              <a:t>: Interpeller et faire réfléchir</a:t>
            </a:r>
          </a:p>
          <a:p>
            <a:pPr marL="414589" indent="-414589">
              <a:buFontTx/>
              <a:buAutoNum type="arabicPeriod"/>
            </a:pPr>
            <a:r>
              <a:rPr lang="fr-FR" sz="1814" dirty="0">
                <a:solidFill>
                  <a:schemeClr val="tx1"/>
                </a:solidFill>
                <a:latin typeface="Calibri" panose="020F0502020204030204" pitchFamily="34" charset="0"/>
                <a:cs typeface="Calibri" panose="020F0502020204030204" pitchFamily="34" charset="0"/>
              </a:rPr>
              <a:t>Les ateliers sur le sexisme ordinaire en entreprise </a:t>
            </a:r>
            <a:r>
              <a:rPr lang="fr-FR" sz="1814" dirty="0">
                <a:solidFill>
                  <a:srgbClr val="FF33CC"/>
                </a:solidFill>
                <a:latin typeface="Calibri" panose="020F0502020204030204" pitchFamily="34" charset="0"/>
                <a:cs typeface="Calibri" panose="020F0502020204030204" pitchFamily="34" charset="0"/>
              </a:rPr>
              <a:t>: Réfléchir sur les représentations</a:t>
            </a:r>
          </a:p>
          <a:p>
            <a:pPr marL="414589" indent="-414589">
              <a:buFontTx/>
              <a:buAutoNum type="arabicPeriod"/>
            </a:pPr>
            <a:r>
              <a:rPr lang="fr-FR" sz="1814" dirty="0">
                <a:solidFill>
                  <a:schemeClr val="tx1"/>
                </a:solidFill>
                <a:latin typeface="Calibri" panose="020F0502020204030204" pitchFamily="34" charset="0"/>
                <a:cs typeface="Calibri" panose="020F0502020204030204" pitchFamily="34" charset="0"/>
              </a:rPr>
              <a:t>Bloc </a:t>
            </a:r>
            <a:r>
              <a:rPr lang="fr-FR" sz="1814" dirty="0" err="1">
                <a:solidFill>
                  <a:schemeClr val="tx1"/>
                </a:solidFill>
                <a:latin typeface="Calibri" panose="020F0502020204030204" pitchFamily="34" charset="0"/>
                <a:cs typeface="Calibri" panose="020F0502020204030204" pitchFamily="34" charset="0"/>
              </a:rPr>
              <a:t>Boost'Her</a:t>
            </a:r>
            <a:r>
              <a:rPr lang="fr-FR" sz="1814" dirty="0">
                <a:solidFill>
                  <a:schemeClr val="tx1"/>
                </a:solidFill>
                <a:latin typeface="Calibri" panose="020F0502020204030204" pitchFamily="34" charset="0"/>
                <a:cs typeface="Calibri" panose="020F0502020204030204" pitchFamily="34" charset="0"/>
              </a:rPr>
              <a:t> </a:t>
            </a:r>
            <a:r>
              <a:rPr lang="fr-FR" sz="1814" dirty="0">
                <a:solidFill>
                  <a:srgbClr val="FF33CC"/>
                </a:solidFill>
                <a:latin typeface="Calibri" panose="020F0502020204030204" pitchFamily="34" charset="0"/>
                <a:cs typeface="Calibri" panose="020F0502020204030204" pitchFamily="34" charset="0"/>
              </a:rPr>
              <a:t>: Reprendre confiance par le sport et le coaching mental</a:t>
            </a:r>
          </a:p>
          <a:p>
            <a:endParaRPr lang="fr-FR" sz="1632" dirty="0">
              <a:solidFill>
                <a:schemeClr val="tx1"/>
              </a:solidFill>
              <a:latin typeface="Calibri" panose="020F0502020204030204" pitchFamily="34" charset="0"/>
              <a:cs typeface="Calibri" panose="020F0502020204030204" pitchFamily="34" charset="0"/>
            </a:endParaRPr>
          </a:p>
          <a:p>
            <a:pPr marL="414589" indent="-414589">
              <a:buFontTx/>
              <a:buAutoNum type="arabicPeriod"/>
            </a:pPr>
            <a:endParaRPr lang="fr-FR" sz="1632" dirty="0">
              <a:solidFill>
                <a:schemeClr val="tx1"/>
              </a:solidFill>
              <a:latin typeface="Calibri" panose="020F0502020204030204" pitchFamily="34" charset="0"/>
              <a:cs typeface="Calibri" panose="020F0502020204030204" pitchFamily="34" charset="0"/>
            </a:endParaRPr>
          </a:p>
          <a:p>
            <a:endParaRPr lang="fr-FR" sz="1632" dirty="0">
              <a:solidFill>
                <a:schemeClr val="tx1"/>
              </a:solidFill>
              <a:latin typeface="Calibri" panose="020F0502020204030204" pitchFamily="34" charset="0"/>
              <a:cs typeface="Calibri" panose="020F0502020204030204" pitchFamily="34" charset="0"/>
            </a:endParaRPr>
          </a:p>
          <a:p>
            <a:pPr marL="414589" indent="-414589">
              <a:buAutoNum type="arabicPeriod"/>
            </a:pPr>
            <a:endParaRPr lang="fr-FR" sz="1814" dirty="0">
              <a:solidFill>
                <a:schemeClr val="tx1"/>
              </a:solidFill>
              <a:latin typeface="Calibri" panose="020F0502020204030204" pitchFamily="34" charset="0"/>
              <a:cs typeface="Calibri" panose="020F0502020204030204" pitchFamily="34" charset="0"/>
            </a:endParaRPr>
          </a:p>
          <a:p>
            <a:endParaRPr lang="fr-FR" sz="2176" dirty="0">
              <a:solidFill>
                <a:schemeClr val="tx1"/>
              </a:solidFill>
              <a:latin typeface="Calibri" panose="020F0502020204030204" pitchFamily="34" charset="0"/>
              <a:cs typeface="Calibri" panose="020F0502020204030204" pitchFamily="34" charset="0"/>
            </a:endParaRPr>
          </a:p>
          <a:p>
            <a:endParaRPr lang="fr-FR" sz="2176" dirty="0">
              <a:solidFill>
                <a:schemeClr val="tx1"/>
              </a:solidFill>
              <a:latin typeface="Calibri" panose="020F0502020204030204" pitchFamily="34" charset="0"/>
              <a:cs typeface="Calibri" panose="020F0502020204030204" pitchFamily="34" charset="0"/>
            </a:endParaRPr>
          </a:p>
          <a:p>
            <a:pPr algn="ctr">
              <a:spcBef>
                <a:spcPct val="0"/>
              </a:spcBef>
              <a:buFontTx/>
              <a:buNone/>
            </a:pPr>
            <a:endParaRPr lang="fr-FR" sz="1814"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2048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3055</TotalTime>
  <Words>3952</Words>
  <Application>Microsoft Office PowerPoint</Application>
  <PresentationFormat>Grand écran</PresentationFormat>
  <Paragraphs>762</Paragraphs>
  <Slides>47</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47</vt:i4>
      </vt:variant>
    </vt:vector>
  </HeadingPairs>
  <TitlesOfParts>
    <vt:vector size="57" baseType="lpstr">
      <vt:lpstr>Arial</vt:lpstr>
      <vt:lpstr>Arial Narrow</vt:lpstr>
      <vt:lpstr>Calibri</vt:lpstr>
      <vt:lpstr>Calibri Light</vt:lpstr>
      <vt:lpstr>Cambria Math</vt:lpstr>
      <vt:lpstr>Courier New</vt:lpstr>
      <vt:lpstr>HelveticaNeueLT Std</vt:lpstr>
      <vt:lpstr>Times New Roman</vt:lpstr>
      <vt:lpstr>Wingdings</vt:lpstr>
      <vt:lpstr>Thème Office</vt:lpstr>
      <vt:lpstr>Assises de la lutte contre les discriminations liées à l’emploi</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GRAND NANCY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AAP pour les jeunes en rupture  : mobilisation des acteurs sur le territoire de la Métropole</dc:title>
  <dc:creator>Gabriel ANDRE</dc:creator>
  <cp:lastModifiedBy>Adrien NOIRAULT</cp:lastModifiedBy>
  <cp:revision>203</cp:revision>
  <cp:lastPrinted>2022-09-08T13:16:04Z</cp:lastPrinted>
  <dcterms:created xsi:type="dcterms:W3CDTF">2022-06-13T07:45:19Z</dcterms:created>
  <dcterms:modified xsi:type="dcterms:W3CDTF">2025-06-04T12:10:57Z</dcterms:modified>
</cp:coreProperties>
</file>