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tiff" ContentType="image/tiff"/>
  <Default Extension="rels" ContentType="application/vnd.openxmlformats-package.relationships+xml"/>
  <Default Extension="wdp" ContentType="image/vnd.ms-photo"/>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09" r:id="rId1"/>
  </p:sldMasterIdLst>
  <p:notesMasterIdLst>
    <p:notesMasterId r:id="rId159"/>
  </p:notesMasterIdLst>
  <p:sldIdLst>
    <p:sldId id="256" r:id="rId2"/>
    <p:sldId id="385" r:id="rId3"/>
    <p:sldId id="257" r:id="rId4"/>
    <p:sldId id="350" r:id="rId5"/>
    <p:sldId id="353" r:id="rId6"/>
    <p:sldId id="442" r:id="rId7"/>
    <p:sldId id="297" r:id="rId8"/>
    <p:sldId id="298" r:id="rId9"/>
    <p:sldId id="259" r:id="rId10"/>
    <p:sldId id="284" r:id="rId11"/>
    <p:sldId id="439" r:id="rId12"/>
    <p:sldId id="440" r:id="rId13"/>
    <p:sldId id="299" r:id="rId14"/>
    <p:sldId id="317" r:id="rId15"/>
    <p:sldId id="285" r:id="rId16"/>
    <p:sldId id="421" r:id="rId17"/>
    <p:sldId id="422" r:id="rId18"/>
    <p:sldId id="423" r:id="rId19"/>
    <p:sldId id="394" r:id="rId20"/>
    <p:sldId id="281" r:id="rId21"/>
    <p:sldId id="282" r:id="rId22"/>
    <p:sldId id="335" r:id="rId23"/>
    <p:sldId id="283" r:id="rId24"/>
    <p:sldId id="276" r:id="rId25"/>
    <p:sldId id="277" r:id="rId26"/>
    <p:sldId id="336" r:id="rId27"/>
    <p:sldId id="337" r:id="rId28"/>
    <p:sldId id="318" r:id="rId29"/>
    <p:sldId id="333" r:id="rId30"/>
    <p:sldId id="296" r:id="rId31"/>
    <p:sldId id="386" r:id="rId32"/>
    <p:sldId id="438" r:id="rId33"/>
    <p:sldId id="338" r:id="rId34"/>
    <p:sldId id="389" r:id="rId35"/>
    <p:sldId id="390" r:id="rId36"/>
    <p:sldId id="391" r:id="rId37"/>
    <p:sldId id="431" r:id="rId38"/>
    <p:sldId id="319" r:id="rId39"/>
    <p:sldId id="428" r:id="rId40"/>
    <p:sldId id="294" r:id="rId41"/>
    <p:sldId id="334" r:id="rId42"/>
    <p:sldId id="412" r:id="rId43"/>
    <p:sldId id="413" r:id="rId44"/>
    <p:sldId id="395" r:id="rId45"/>
    <p:sldId id="269" r:id="rId46"/>
    <p:sldId id="396" r:id="rId47"/>
    <p:sldId id="407" r:id="rId48"/>
    <p:sldId id="279" r:id="rId49"/>
    <p:sldId id="382" r:id="rId50"/>
    <p:sldId id="280" r:id="rId51"/>
    <p:sldId id="419" r:id="rId52"/>
    <p:sldId id="420" r:id="rId53"/>
    <p:sldId id="274" r:id="rId54"/>
    <p:sldId id="425" r:id="rId55"/>
    <p:sldId id="436" r:id="rId56"/>
    <p:sldId id="424" r:id="rId57"/>
    <p:sldId id="267" r:id="rId58"/>
    <p:sldId id="426" r:id="rId59"/>
    <p:sldId id="415" r:id="rId60"/>
    <p:sldId id="401" r:id="rId61"/>
    <p:sldId id="435" r:id="rId62"/>
    <p:sldId id="320" r:id="rId63"/>
    <p:sldId id="321" r:id="rId64"/>
    <p:sldId id="348" r:id="rId65"/>
    <p:sldId id="344" r:id="rId66"/>
    <p:sldId id="351" r:id="rId67"/>
    <p:sldId id="345" r:id="rId68"/>
    <p:sldId id="352" r:id="rId69"/>
    <p:sldId id="361" r:id="rId70"/>
    <p:sldId id="357" r:id="rId71"/>
    <p:sldId id="322" r:id="rId72"/>
    <p:sldId id="411" r:id="rId73"/>
    <p:sldId id="384" r:id="rId74"/>
    <p:sldId id="323" r:id="rId75"/>
    <p:sldId id="346" r:id="rId76"/>
    <p:sldId id="414" r:id="rId77"/>
    <p:sldId id="403" r:id="rId78"/>
    <p:sldId id="301" r:id="rId79"/>
    <p:sldId id="313" r:id="rId80"/>
    <p:sldId id="343" r:id="rId81"/>
    <p:sldId id="354" r:id="rId82"/>
    <p:sldId id="327" r:id="rId83"/>
    <p:sldId id="339" r:id="rId84"/>
    <p:sldId id="324" r:id="rId85"/>
    <p:sldId id="328" r:id="rId86"/>
    <p:sldId id="329" r:id="rId87"/>
    <p:sldId id="325" r:id="rId88"/>
    <p:sldId id="349" r:id="rId89"/>
    <p:sldId id="340" r:id="rId90"/>
    <p:sldId id="362" r:id="rId91"/>
    <p:sldId id="416" r:id="rId92"/>
    <p:sldId id="326" r:id="rId93"/>
    <p:sldId id="341" r:id="rId94"/>
    <p:sldId id="342" r:id="rId95"/>
    <p:sldId id="358" r:id="rId96"/>
    <p:sldId id="360" r:id="rId97"/>
    <p:sldId id="315" r:id="rId98"/>
    <p:sldId id="302" r:id="rId99"/>
    <p:sldId id="404" r:id="rId100"/>
    <p:sldId id="405" r:id="rId101"/>
    <p:sldId id="432" r:id="rId102"/>
    <p:sldId id="406" r:id="rId103"/>
    <p:sldId id="366" r:id="rId104"/>
    <p:sldId id="437" r:id="rId105"/>
    <p:sldId id="418" r:id="rId106"/>
    <p:sldId id="434" r:id="rId107"/>
    <p:sldId id="441" r:id="rId108"/>
    <p:sldId id="310" r:id="rId109"/>
    <p:sldId id="365" r:id="rId110"/>
    <p:sldId id="303" r:id="rId111"/>
    <p:sldId id="304" r:id="rId112"/>
    <p:sldId id="306" r:id="rId113"/>
    <p:sldId id="305" r:id="rId114"/>
    <p:sldId id="308" r:id="rId115"/>
    <p:sldId id="309" r:id="rId116"/>
    <p:sldId id="371" r:id="rId117"/>
    <p:sldId id="311" r:id="rId118"/>
    <p:sldId id="375" r:id="rId119"/>
    <p:sldId id="427" r:id="rId120"/>
    <p:sldId id="367" r:id="rId121"/>
    <p:sldId id="376" r:id="rId122"/>
    <p:sldId id="377" r:id="rId123"/>
    <p:sldId id="347" r:id="rId124"/>
    <p:sldId id="400" r:id="rId125"/>
    <p:sldId id="372" r:id="rId126"/>
    <p:sldId id="381" r:id="rId127"/>
    <p:sldId id="368" r:id="rId128"/>
    <p:sldId id="369" r:id="rId129"/>
    <p:sldId id="373" r:id="rId130"/>
    <p:sldId id="374" r:id="rId131"/>
    <p:sldId id="378" r:id="rId132"/>
    <p:sldId id="402" r:id="rId133"/>
    <p:sldId id="443" r:id="rId134"/>
    <p:sldId id="287" r:id="rId135"/>
    <p:sldId id="430" r:id="rId136"/>
    <p:sldId id="429" r:id="rId137"/>
    <p:sldId id="278" r:id="rId138"/>
    <p:sldId id="445" r:id="rId139"/>
    <p:sldId id="417" r:id="rId140"/>
    <p:sldId id="379" r:id="rId141"/>
    <p:sldId id="364" r:id="rId142"/>
    <p:sldId id="408" r:id="rId143"/>
    <p:sldId id="409" r:id="rId144"/>
    <p:sldId id="410" r:id="rId145"/>
    <p:sldId id="380" r:id="rId146"/>
    <p:sldId id="359" r:id="rId147"/>
    <p:sldId id="370" r:id="rId148"/>
    <p:sldId id="288" r:id="rId149"/>
    <p:sldId id="332" r:id="rId150"/>
    <p:sldId id="399" r:id="rId151"/>
    <p:sldId id="392" r:id="rId152"/>
    <p:sldId id="393" r:id="rId153"/>
    <p:sldId id="397" r:id="rId154"/>
    <p:sldId id="387" r:id="rId155"/>
    <p:sldId id="388" r:id="rId156"/>
    <p:sldId id="433" r:id="rId157"/>
    <p:sldId id="444" r:id="rId1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46F2D833-3ECD-D440-8380-B33AF168D231}">
          <p14:sldIdLst/>
        </p14:section>
        <p14:section name="Introduction" id="{9D0DE948-47F2-AF4C-979D-76A7E18C721E}">
          <p14:sldIdLst>
            <p14:sldId id="256"/>
            <p14:sldId id="385"/>
            <p14:sldId id="257"/>
            <p14:sldId id="350"/>
            <p14:sldId id="353"/>
            <p14:sldId id="442"/>
            <p14:sldId id="297"/>
            <p14:sldId id="298"/>
          </p14:sldIdLst>
        </p14:section>
        <p14:section name="Définition de la Radicalisation" id="{CC1AF365-737B-2049-B6EF-6500C66B9C16}">
          <p14:sldIdLst>
            <p14:sldId id="259"/>
            <p14:sldId id="284"/>
            <p14:sldId id="439"/>
            <p14:sldId id="440"/>
          </p14:sldIdLst>
        </p14:section>
        <p14:section name="Les recherches sectorielles" id="{A36F2B7F-D9CE-AE44-8FCF-C6AF2718A8ED}">
          <p14:sldIdLst>
            <p14:sldId id="299"/>
            <p14:sldId id="317"/>
            <p14:sldId id="285"/>
            <p14:sldId id="421"/>
            <p14:sldId id="422"/>
            <p14:sldId id="423"/>
            <p14:sldId id="394"/>
          </p14:sldIdLst>
        </p14:section>
        <p14:section name="Cartographie" id="{024B22DA-A1B7-E643-882C-E86ADC4FE887}">
          <p14:sldIdLst>
            <p14:sldId id="281"/>
            <p14:sldId id="282"/>
            <p14:sldId id="335"/>
            <p14:sldId id="283"/>
          </p14:sldIdLst>
        </p14:section>
        <p14:section name="Radicalisation et genre" id="{68C59C94-BEDD-5F4D-9DD3-28F027393E6D}">
          <p14:sldIdLst>
            <p14:sldId id="276"/>
            <p14:sldId id="277"/>
          </p14:sldIdLst>
        </p14:section>
        <p14:section name="Variables sociologiques" id="{875389D7-163A-EC46-8763-8AF7B2B6E235}">
          <p14:sldIdLst>
            <p14:sldId id="336"/>
            <p14:sldId id="337"/>
            <p14:sldId id="318"/>
            <p14:sldId id="333"/>
            <p14:sldId id="296"/>
            <p14:sldId id="386"/>
            <p14:sldId id="438"/>
          </p14:sldIdLst>
        </p14:section>
        <p14:section name="Synthèse :les portraits-robots" id="{7BAC86B5-62EA-8146-9D6B-F3FFD26EED15}">
          <p14:sldIdLst>
            <p14:sldId id="338"/>
            <p14:sldId id="389"/>
            <p14:sldId id="390"/>
            <p14:sldId id="391"/>
            <p14:sldId id="431"/>
            <p14:sldId id="319"/>
            <p14:sldId id="428"/>
          </p14:sldIdLst>
        </p14:section>
        <p14:section name="La rechercheintersectorielle" id="{0C15146A-B18B-6345-9AB7-82F4D58DB853}">
          <p14:sldIdLst>
            <p14:sldId id="294"/>
            <p14:sldId id="334"/>
            <p14:sldId id="412"/>
            <p14:sldId id="413"/>
            <p14:sldId id="395"/>
            <p14:sldId id="269"/>
            <p14:sldId id="396"/>
            <p14:sldId id="407"/>
            <p14:sldId id="279"/>
            <p14:sldId id="382"/>
            <p14:sldId id="280"/>
            <p14:sldId id="419"/>
            <p14:sldId id="420"/>
          </p14:sldIdLst>
        </p14:section>
        <p14:section name="Les réponses" id="{270B22E4-F78D-2E48-95F0-A2D5FBB4DD23}">
          <p14:sldIdLst>
            <p14:sldId id="274"/>
            <p14:sldId id="425"/>
            <p14:sldId id="436"/>
            <p14:sldId id="424"/>
          </p14:sldIdLst>
        </p14:section>
        <p14:section name="Réponses des Etats" id="{7F8C122B-C29D-DA49-8594-21CAD49AA97C}">
          <p14:sldIdLst>
            <p14:sldId id="267"/>
            <p14:sldId id="426"/>
            <p14:sldId id="415"/>
            <p14:sldId id="401"/>
            <p14:sldId id="435"/>
            <p14:sldId id="320"/>
            <p14:sldId id="321"/>
            <p14:sldId id="348"/>
            <p14:sldId id="344"/>
            <p14:sldId id="351"/>
            <p14:sldId id="345"/>
            <p14:sldId id="352"/>
            <p14:sldId id="361"/>
            <p14:sldId id="357"/>
            <p14:sldId id="322"/>
            <p14:sldId id="411"/>
            <p14:sldId id="384"/>
            <p14:sldId id="323"/>
            <p14:sldId id="346"/>
            <p14:sldId id="414"/>
            <p14:sldId id="403"/>
          </p14:sldIdLst>
        </p14:section>
        <p14:section name="PréventionàCourtTerme" id="{7E026DD2-F142-5A4C-B0A5-09ACACCDBB8C}">
          <p14:sldIdLst>
            <p14:sldId id="301"/>
            <p14:sldId id="313"/>
            <p14:sldId id="343"/>
            <p14:sldId id="354"/>
            <p14:sldId id="327"/>
            <p14:sldId id="339"/>
            <p14:sldId id="324"/>
            <p14:sldId id="328"/>
            <p14:sldId id="329"/>
            <p14:sldId id="325"/>
            <p14:sldId id="349"/>
            <p14:sldId id="340"/>
            <p14:sldId id="362"/>
            <p14:sldId id="416"/>
            <p14:sldId id="326"/>
            <p14:sldId id="341"/>
            <p14:sldId id="342"/>
            <p14:sldId id="358"/>
            <p14:sldId id="360"/>
            <p14:sldId id="315"/>
          </p14:sldIdLst>
        </p14:section>
        <p14:section name="PréventionàLongTerme" id="{47D744A1-966D-3043-A11B-217B47B00732}">
          <p14:sldIdLst>
            <p14:sldId id="302"/>
            <p14:sldId id="404"/>
            <p14:sldId id="405"/>
            <p14:sldId id="432"/>
            <p14:sldId id="406"/>
            <p14:sldId id="366"/>
            <p14:sldId id="437"/>
            <p14:sldId id="418"/>
            <p14:sldId id="434"/>
            <p14:sldId id="441"/>
          </p14:sldIdLst>
        </p14:section>
        <p14:section name="Cybersurveillance" id="{26B2B089-ACE8-004D-AD52-4034E51C79FD}">
          <p14:sldIdLst>
            <p14:sldId id="310"/>
            <p14:sldId id="365"/>
          </p14:sldIdLst>
        </p14:section>
        <p14:section name="Contrôle des mosquées" id="{EB92F74D-06DF-2D47-9341-8F1F858EF72C}">
          <p14:sldIdLst>
            <p14:sldId id="303"/>
            <p14:sldId id="304"/>
            <p14:sldId id="306"/>
            <p14:sldId id="305"/>
            <p14:sldId id="308"/>
            <p14:sldId id="309"/>
            <p14:sldId id="371"/>
            <p14:sldId id="311"/>
            <p14:sldId id="375"/>
            <p14:sldId id="427"/>
            <p14:sldId id="367"/>
            <p14:sldId id="376"/>
            <p14:sldId id="377"/>
            <p14:sldId id="347"/>
            <p14:sldId id="400"/>
            <p14:sldId id="372"/>
            <p14:sldId id="381"/>
            <p14:sldId id="368"/>
            <p14:sldId id="369"/>
            <p14:sldId id="373"/>
            <p14:sldId id="374"/>
            <p14:sldId id="378"/>
            <p14:sldId id="402"/>
            <p14:sldId id="443"/>
            <p14:sldId id="287"/>
            <p14:sldId id="430"/>
            <p14:sldId id="429"/>
            <p14:sldId id="278"/>
            <p14:sldId id="445"/>
            <p14:sldId id="417"/>
            <p14:sldId id="379"/>
            <p14:sldId id="364"/>
            <p14:sldId id="408"/>
            <p14:sldId id="409"/>
            <p14:sldId id="410"/>
            <p14:sldId id="380"/>
            <p14:sldId id="359"/>
            <p14:sldId id="370"/>
            <p14:sldId id="288"/>
            <p14:sldId id="332"/>
            <p14:sldId id="399"/>
            <p14:sldId id="392"/>
            <p14:sldId id="393"/>
            <p14:sldId id="397"/>
            <p14:sldId id="387"/>
            <p14:sldId id="388"/>
            <p14:sldId id="433"/>
            <p14:sldId id="44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248" autoAdjust="0"/>
    <p:restoredTop sz="96357" autoAdjust="0"/>
  </p:normalViewPr>
  <p:slideViewPr>
    <p:cSldViewPr snapToGrid="0" snapToObjects="1">
      <p:cViewPr>
        <p:scale>
          <a:sx n="92" d="100"/>
          <a:sy n="92" d="100"/>
        </p:scale>
        <p:origin x="376" y="12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notesMaster" Target="notesMasters/notesMaster1.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60" Type="http://schemas.openxmlformats.org/officeDocument/2006/relationships/presProps" Target="presProps.xml"/><Relationship Id="rId161" Type="http://schemas.openxmlformats.org/officeDocument/2006/relationships/viewProps" Target="viewProps.xml"/><Relationship Id="rId162"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63"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40" Type="http://schemas.openxmlformats.org/officeDocument/2006/relationships/slide" Target="slides/slide139.xml"/><Relationship Id="rId141" Type="http://schemas.openxmlformats.org/officeDocument/2006/relationships/slide" Target="slides/slide1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1B6C1D-7F7F-1F4E-80F2-65A0FFCB5192}" type="datetimeFigureOut">
              <a:rPr lang="fr-FR" smtClean="0"/>
              <a:t>06/01/2022</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90CF2C-7FEC-3F45-8DE3-7A7CE5AF9EB7}" type="slidenum">
              <a:rPr lang="fr-FR" smtClean="0"/>
              <a:t>‹#›</a:t>
            </a:fld>
            <a:endParaRPr lang="fr-FR"/>
          </a:p>
        </p:txBody>
      </p:sp>
    </p:spTree>
    <p:extLst>
      <p:ext uri="{BB962C8B-B14F-4D97-AF65-F5344CB8AC3E}">
        <p14:creationId xmlns:p14="http://schemas.microsoft.com/office/powerpoint/2010/main" val="351450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6.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B90CF2C-7FEC-3F45-8DE3-7A7CE5AF9EB7}" type="slidenum">
              <a:rPr lang="fr-FR" smtClean="0"/>
              <a:t>9</a:t>
            </a:fld>
            <a:endParaRPr lang="fr-FR"/>
          </a:p>
        </p:txBody>
      </p:sp>
    </p:spTree>
    <p:extLst>
      <p:ext uri="{BB962C8B-B14F-4D97-AF65-F5344CB8AC3E}">
        <p14:creationId xmlns:p14="http://schemas.microsoft.com/office/powerpoint/2010/main" val="922802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B90CF2C-7FEC-3F45-8DE3-7A7CE5AF9EB7}" type="slidenum">
              <a:rPr lang="fr-FR" smtClean="0"/>
              <a:t>10</a:t>
            </a:fld>
            <a:endParaRPr lang="fr-FR"/>
          </a:p>
        </p:txBody>
      </p:sp>
    </p:spTree>
    <p:extLst>
      <p:ext uri="{BB962C8B-B14F-4D97-AF65-F5344CB8AC3E}">
        <p14:creationId xmlns:p14="http://schemas.microsoft.com/office/powerpoint/2010/main" val="103822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B90CF2C-7FEC-3F45-8DE3-7A7CE5AF9EB7}" type="slidenum">
              <a:rPr lang="fr-FR" smtClean="0"/>
              <a:t>11</a:t>
            </a:fld>
            <a:endParaRPr lang="fr-FR"/>
          </a:p>
        </p:txBody>
      </p:sp>
    </p:spTree>
    <p:extLst>
      <p:ext uri="{BB962C8B-B14F-4D97-AF65-F5344CB8AC3E}">
        <p14:creationId xmlns:p14="http://schemas.microsoft.com/office/powerpoint/2010/main" val="2040202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B90CF2C-7FEC-3F45-8DE3-7A7CE5AF9EB7}" type="slidenum">
              <a:rPr lang="fr-FR" smtClean="0"/>
              <a:t>12</a:t>
            </a:fld>
            <a:endParaRPr lang="fr-FR"/>
          </a:p>
        </p:txBody>
      </p:sp>
    </p:spTree>
    <p:extLst>
      <p:ext uri="{BB962C8B-B14F-4D97-AF65-F5344CB8AC3E}">
        <p14:creationId xmlns:p14="http://schemas.microsoft.com/office/powerpoint/2010/main" val="1282421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B90CF2C-7FEC-3F45-8DE3-7A7CE5AF9EB7}" type="slidenum">
              <a:rPr lang="fr-FR" smtClean="0"/>
              <a:t>13</a:t>
            </a:fld>
            <a:endParaRPr lang="fr-FR"/>
          </a:p>
        </p:txBody>
      </p:sp>
    </p:spTree>
    <p:extLst>
      <p:ext uri="{BB962C8B-B14F-4D97-AF65-F5344CB8AC3E}">
        <p14:creationId xmlns:p14="http://schemas.microsoft.com/office/powerpoint/2010/main" val="1139352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B90CF2C-7FEC-3F45-8DE3-7A7CE5AF9EB7}" type="slidenum">
              <a:rPr lang="fr-FR" smtClean="0"/>
              <a:t>15</a:t>
            </a:fld>
            <a:endParaRPr lang="fr-FR"/>
          </a:p>
        </p:txBody>
      </p:sp>
    </p:spTree>
    <p:extLst>
      <p:ext uri="{BB962C8B-B14F-4D97-AF65-F5344CB8AC3E}">
        <p14:creationId xmlns:p14="http://schemas.microsoft.com/office/powerpoint/2010/main" val="10263748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B90CF2C-7FEC-3F45-8DE3-7A7CE5AF9EB7}" type="slidenum">
              <a:rPr lang="fr-FR" smtClean="0"/>
              <a:t>16</a:t>
            </a:fld>
            <a:endParaRPr lang="fr-FR"/>
          </a:p>
        </p:txBody>
      </p:sp>
    </p:spTree>
    <p:extLst>
      <p:ext uri="{BB962C8B-B14F-4D97-AF65-F5344CB8AC3E}">
        <p14:creationId xmlns:p14="http://schemas.microsoft.com/office/powerpoint/2010/main" val="18901470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B90CF2C-7FEC-3F45-8DE3-7A7CE5AF9EB7}" type="slidenum">
              <a:rPr lang="fr-FR" smtClean="0"/>
              <a:t>17</a:t>
            </a:fld>
            <a:endParaRPr lang="fr-FR"/>
          </a:p>
        </p:txBody>
      </p:sp>
    </p:spTree>
    <p:extLst>
      <p:ext uri="{BB962C8B-B14F-4D97-AF65-F5344CB8AC3E}">
        <p14:creationId xmlns:p14="http://schemas.microsoft.com/office/powerpoint/2010/main" val="10546210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B90CF2C-7FEC-3F45-8DE3-7A7CE5AF9EB7}" type="slidenum">
              <a:rPr lang="fr-FR" smtClean="0"/>
              <a:t>18</a:t>
            </a:fld>
            <a:endParaRPr lang="fr-FR"/>
          </a:p>
        </p:txBody>
      </p:sp>
    </p:spTree>
    <p:extLst>
      <p:ext uri="{BB962C8B-B14F-4D97-AF65-F5344CB8AC3E}">
        <p14:creationId xmlns:p14="http://schemas.microsoft.com/office/powerpoint/2010/main" val="9511926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B90CF2C-7FEC-3F45-8DE3-7A7CE5AF9EB7}" type="slidenum">
              <a:rPr lang="fr-FR" smtClean="0"/>
              <a:t>25</a:t>
            </a:fld>
            <a:endParaRPr lang="fr-FR"/>
          </a:p>
        </p:txBody>
      </p:sp>
    </p:spTree>
    <p:extLst>
      <p:ext uri="{BB962C8B-B14F-4D97-AF65-F5344CB8AC3E}">
        <p14:creationId xmlns:p14="http://schemas.microsoft.com/office/powerpoint/2010/main" val="13173973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B90CF2C-7FEC-3F45-8DE3-7A7CE5AF9EB7}" type="slidenum">
              <a:rPr lang="fr-FR" smtClean="0"/>
              <a:t>26</a:t>
            </a:fld>
            <a:endParaRPr lang="fr-FR"/>
          </a:p>
        </p:txBody>
      </p:sp>
    </p:spTree>
    <p:extLst>
      <p:ext uri="{BB962C8B-B14F-4D97-AF65-F5344CB8AC3E}">
        <p14:creationId xmlns:p14="http://schemas.microsoft.com/office/powerpoint/2010/main" val="174351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B90CF2C-7FEC-3F45-8DE3-7A7CE5AF9EB7}" type="slidenum">
              <a:rPr lang="fr-FR" smtClean="0"/>
              <a:t>27</a:t>
            </a:fld>
            <a:endParaRPr lang="fr-FR"/>
          </a:p>
        </p:txBody>
      </p:sp>
    </p:spTree>
    <p:extLst>
      <p:ext uri="{BB962C8B-B14F-4D97-AF65-F5344CB8AC3E}">
        <p14:creationId xmlns:p14="http://schemas.microsoft.com/office/powerpoint/2010/main" val="10625261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B90CF2C-7FEC-3F45-8DE3-7A7CE5AF9EB7}" type="slidenum">
              <a:rPr lang="fr-FR" smtClean="0"/>
              <a:t>33</a:t>
            </a:fld>
            <a:endParaRPr lang="fr-FR"/>
          </a:p>
        </p:txBody>
      </p:sp>
    </p:spTree>
    <p:extLst>
      <p:ext uri="{BB962C8B-B14F-4D97-AF65-F5344CB8AC3E}">
        <p14:creationId xmlns:p14="http://schemas.microsoft.com/office/powerpoint/2010/main" val="15177350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B90CF2C-7FEC-3F45-8DE3-7A7CE5AF9EB7}" type="slidenum">
              <a:rPr lang="fr-FR" smtClean="0"/>
              <a:t>40</a:t>
            </a:fld>
            <a:endParaRPr lang="fr-FR"/>
          </a:p>
        </p:txBody>
      </p:sp>
    </p:spTree>
    <p:extLst>
      <p:ext uri="{BB962C8B-B14F-4D97-AF65-F5344CB8AC3E}">
        <p14:creationId xmlns:p14="http://schemas.microsoft.com/office/powerpoint/2010/main" val="15900794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B90CF2C-7FEC-3F45-8DE3-7A7CE5AF9EB7}" type="slidenum">
              <a:rPr lang="fr-FR" smtClean="0"/>
              <a:t>42</a:t>
            </a:fld>
            <a:endParaRPr lang="fr-FR"/>
          </a:p>
        </p:txBody>
      </p:sp>
    </p:spTree>
    <p:extLst>
      <p:ext uri="{BB962C8B-B14F-4D97-AF65-F5344CB8AC3E}">
        <p14:creationId xmlns:p14="http://schemas.microsoft.com/office/powerpoint/2010/main" val="20012522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B90CF2C-7FEC-3F45-8DE3-7A7CE5AF9EB7}" type="slidenum">
              <a:rPr lang="fr-FR" smtClean="0"/>
              <a:t>57</a:t>
            </a:fld>
            <a:endParaRPr lang="fr-FR"/>
          </a:p>
        </p:txBody>
      </p:sp>
    </p:spTree>
    <p:extLst>
      <p:ext uri="{BB962C8B-B14F-4D97-AF65-F5344CB8AC3E}">
        <p14:creationId xmlns:p14="http://schemas.microsoft.com/office/powerpoint/2010/main" val="3397623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B90CF2C-7FEC-3F45-8DE3-7A7CE5AF9EB7}" type="slidenum">
              <a:rPr lang="fr-FR" smtClean="0"/>
              <a:t>58</a:t>
            </a:fld>
            <a:endParaRPr lang="fr-FR"/>
          </a:p>
        </p:txBody>
      </p:sp>
    </p:spTree>
    <p:extLst>
      <p:ext uri="{BB962C8B-B14F-4D97-AF65-F5344CB8AC3E}">
        <p14:creationId xmlns:p14="http://schemas.microsoft.com/office/powerpoint/2010/main" val="11258561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B90CF2C-7FEC-3F45-8DE3-7A7CE5AF9EB7}" type="slidenum">
              <a:rPr lang="fr-FR" smtClean="0"/>
              <a:t>59</a:t>
            </a:fld>
            <a:endParaRPr lang="fr-FR"/>
          </a:p>
        </p:txBody>
      </p:sp>
    </p:spTree>
    <p:extLst>
      <p:ext uri="{BB962C8B-B14F-4D97-AF65-F5344CB8AC3E}">
        <p14:creationId xmlns:p14="http://schemas.microsoft.com/office/powerpoint/2010/main" val="17075523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B90CF2C-7FEC-3F45-8DE3-7A7CE5AF9EB7}" type="slidenum">
              <a:rPr lang="fr-FR" smtClean="0"/>
              <a:t>60</a:t>
            </a:fld>
            <a:endParaRPr lang="fr-FR"/>
          </a:p>
        </p:txBody>
      </p:sp>
    </p:spTree>
    <p:extLst>
      <p:ext uri="{BB962C8B-B14F-4D97-AF65-F5344CB8AC3E}">
        <p14:creationId xmlns:p14="http://schemas.microsoft.com/office/powerpoint/2010/main" val="15378649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B90CF2C-7FEC-3F45-8DE3-7A7CE5AF9EB7}" type="slidenum">
              <a:rPr lang="fr-FR" smtClean="0"/>
              <a:t>61</a:t>
            </a:fld>
            <a:endParaRPr lang="fr-FR"/>
          </a:p>
        </p:txBody>
      </p:sp>
    </p:spTree>
    <p:extLst>
      <p:ext uri="{BB962C8B-B14F-4D97-AF65-F5344CB8AC3E}">
        <p14:creationId xmlns:p14="http://schemas.microsoft.com/office/powerpoint/2010/main" val="5186042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B90CF2C-7FEC-3F45-8DE3-7A7CE5AF9EB7}" type="slidenum">
              <a:rPr lang="fr-FR" smtClean="0"/>
              <a:t>134</a:t>
            </a:fld>
            <a:endParaRPr lang="fr-FR"/>
          </a:p>
        </p:txBody>
      </p:sp>
    </p:spTree>
    <p:extLst>
      <p:ext uri="{BB962C8B-B14F-4D97-AF65-F5344CB8AC3E}">
        <p14:creationId xmlns:p14="http://schemas.microsoft.com/office/powerpoint/2010/main" val="20024954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B90CF2C-7FEC-3F45-8DE3-7A7CE5AF9EB7}" type="slidenum">
              <a:rPr lang="fr-FR" smtClean="0"/>
              <a:t>136</a:t>
            </a:fld>
            <a:endParaRPr lang="fr-FR"/>
          </a:p>
        </p:txBody>
      </p:sp>
    </p:spTree>
    <p:extLst>
      <p:ext uri="{BB962C8B-B14F-4D97-AF65-F5344CB8AC3E}">
        <p14:creationId xmlns:p14="http://schemas.microsoft.com/office/powerpoint/2010/main" val="8311430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B90CF2C-7FEC-3F45-8DE3-7A7CE5AF9EB7}" type="slidenum">
              <a:rPr lang="fr-FR" smtClean="0"/>
              <a:t>148</a:t>
            </a:fld>
            <a:endParaRPr lang="fr-FR"/>
          </a:p>
        </p:txBody>
      </p:sp>
    </p:spTree>
    <p:extLst>
      <p:ext uri="{BB962C8B-B14F-4D97-AF65-F5344CB8AC3E}">
        <p14:creationId xmlns:p14="http://schemas.microsoft.com/office/powerpoint/2010/main" val="2069110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0" name="Rectangle 9"/>
          <p:cNvSpPr/>
          <p:nvPr/>
        </p:nvSpPr>
        <p:spPr>
          <a:xfrm>
            <a:off x="0" y="0"/>
            <a:ext cx="9144000" cy="293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0" y="2925286"/>
            <a:ext cx="9144000" cy="1588"/>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514600" y="236220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3" name="Subtitle 2"/>
          <p:cNvSpPr>
            <a:spLocks noGrp="1"/>
          </p:cNvSpPr>
          <p:nvPr>
            <p:ph type="subTitle" idx="1"/>
          </p:nvPr>
        </p:nvSpPr>
        <p:spPr>
          <a:xfrm>
            <a:off x="2565400" y="3045460"/>
            <a:ext cx="4013200" cy="428625"/>
          </a:xfrm>
        </p:spPr>
        <p:txBody>
          <a:bodyPr tIns="0" anchor="t">
            <a:noAutofit/>
          </a:bodyPr>
          <a:lstStyle>
            <a:lvl1pPr marL="0" indent="0" algn="ctr">
              <a:buNone/>
              <a:defRPr sz="1600" b="0" i="0" cap="none" spc="0" baseline="0">
                <a:solidFill>
                  <a:schemeClr val="bg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en-US" dirty="0"/>
          </a:p>
        </p:txBody>
      </p:sp>
      <p:sp>
        <p:nvSpPr>
          <p:cNvPr id="12" name="Title 11"/>
          <p:cNvSpPr>
            <a:spLocks noGrp="1"/>
          </p:cNvSpPr>
          <p:nvPr>
            <p:ph type="title"/>
          </p:nvPr>
        </p:nvSpPr>
        <p:spPr>
          <a:xfrm>
            <a:off x="2565400" y="2397760"/>
            <a:ext cx="4013200" cy="599440"/>
          </a:xfrm>
          <a:noFill/>
          <a:ln>
            <a:noFill/>
          </a:ln>
        </p:spPr>
        <p:txBody>
          <a:bodyPr bIns="0" anchor="b"/>
          <a:lstStyle>
            <a:lvl1pPr>
              <a:defRPr>
                <a:effectLst>
                  <a:glow rad="88900">
                    <a:schemeClr val="tx1">
                      <a:alpha val="60000"/>
                    </a:schemeClr>
                  </a:glow>
                </a:effectLst>
              </a:defRPr>
            </a:lvl1pPr>
          </a:lstStyle>
          <a:p>
            <a:r>
              <a:rPr lang="fr-FR" smtClean="0"/>
              <a:t>Cliquez et modifiez le titre</a:t>
            </a:r>
            <a:endParaRPr lang="en-US" dirty="0"/>
          </a:p>
        </p:txBody>
      </p:sp>
      <p:sp>
        <p:nvSpPr>
          <p:cNvPr id="11" name="Date Placeholder 10"/>
          <p:cNvSpPr>
            <a:spLocks noGrp="1"/>
          </p:cNvSpPr>
          <p:nvPr>
            <p:ph type="dt" sz="half" idx="10"/>
          </p:nvPr>
        </p:nvSpPr>
        <p:spPr bwMode="black"/>
        <p:txBody>
          <a:bodyPr/>
          <a:lstStyle/>
          <a:p>
            <a:fld id="{25AE17C7-B787-4E50-994D-5E804113A1E9}" type="datetime4">
              <a:rPr lang="en-US" smtClean="0"/>
              <a:pPr/>
              <a:t>January 6, 2022</a:t>
            </a:fld>
            <a:endParaRPr lang="en-US" dirty="0"/>
          </a:p>
        </p:txBody>
      </p:sp>
      <p:sp>
        <p:nvSpPr>
          <p:cNvPr id="17" name="Slide Number Placeholder 16"/>
          <p:cNvSpPr>
            <a:spLocks noGrp="1"/>
          </p:cNvSpPr>
          <p:nvPr>
            <p:ph type="sldNum" sz="quarter" idx="11"/>
          </p:nvPr>
        </p:nvSpPr>
        <p:spPr/>
        <p:txBody>
          <a:bodyPr/>
          <a:lstStyle/>
          <a:p>
            <a:fld id="{5744759D-0EFF-4FB2-9CCE-04E00944F0FE}" type="slidenum">
              <a:rPr lang="en-US" smtClean="0"/>
              <a:pPr/>
              <a:t>‹#›</a:t>
            </a:fld>
            <a:endParaRPr lang="en-US" dirty="0"/>
          </a:p>
        </p:txBody>
      </p:sp>
      <p:sp>
        <p:nvSpPr>
          <p:cNvPr id="19" name="Footer Placeholder 18"/>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57200" y="2020824"/>
            <a:ext cx="8229600" cy="4075176"/>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9" name="Title 8"/>
          <p:cNvSpPr>
            <a:spLocks noGrp="1"/>
          </p:cNvSpPr>
          <p:nvPr>
            <p:ph type="title"/>
          </p:nvPr>
        </p:nvSpPr>
        <p:spPr/>
        <p:txBody>
          <a:bodyPr/>
          <a:lstStyle/>
          <a:p>
            <a:r>
              <a:rPr lang="fr-FR" smtClean="0"/>
              <a:t>Cliquez et modifiez le titre</a:t>
            </a:r>
            <a:endParaRPr lang="en-US"/>
          </a:p>
        </p:txBody>
      </p:sp>
      <p:sp>
        <p:nvSpPr>
          <p:cNvPr id="11" name="Date Placeholder 10"/>
          <p:cNvSpPr>
            <a:spLocks noGrp="1"/>
          </p:cNvSpPr>
          <p:nvPr>
            <p:ph type="dt" sz="half" idx="14"/>
          </p:nvPr>
        </p:nvSpPr>
        <p:spPr/>
        <p:txBody>
          <a:bodyPr/>
          <a:lstStyle/>
          <a:p>
            <a:fld id="{8995D68B-21AC-438B-BECE-4F17DA129F19}" type="datetime4">
              <a:rPr lang="en-US" smtClean="0"/>
              <a:pPr/>
              <a:t>January 6, 2022</a:t>
            </a:fld>
            <a:endParaRPr lang="en-US" dirty="0"/>
          </a:p>
        </p:txBody>
      </p:sp>
      <p:sp>
        <p:nvSpPr>
          <p:cNvPr id="12" name="Slide Number Placeholder 11"/>
          <p:cNvSpPr>
            <a:spLocks noGrp="1"/>
          </p:cNvSpPr>
          <p:nvPr>
            <p:ph type="sldNum" sz="quarter" idx="15"/>
          </p:nvPr>
        </p:nvSpPr>
        <p:spPr/>
        <p:txBody>
          <a:bodyPr/>
          <a:lstStyle/>
          <a:p>
            <a:fld id="{5744759D-0EFF-4FB2-9CCE-04E00944F0FE}" type="slidenum">
              <a:rPr lang="en-US" smtClean="0"/>
              <a:pPr/>
              <a:t>‹#›</a:t>
            </a:fld>
            <a:endParaRPr lang="en-US" dirty="0"/>
          </a:p>
        </p:txBody>
      </p:sp>
      <p:sp>
        <p:nvSpPr>
          <p:cNvPr id="13" name="Footer Placeholder 12"/>
          <p:cNvSpPr>
            <a:spLocks noGrp="1"/>
          </p:cNvSpPr>
          <p:nvPr>
            <p:ph type="ftr" sz="quarter" idx="16"/>
          </p:nvPr>
        </p:nvSpPr>
        <p:spPr/>
        <p:txBody>
          <a:bodyPr/>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tête de section">
    <p:bg>
      <p:bgRef idx="1002">
        <a:schemeClr val="bg1"/>
      </p:bgRef>
    </p:bg>
    <p:spTree>
      <p:nvGrpSpPr>
        <p:cNvPr id="1" name=""/>
        <p:cNvGrpSpPr/>
        <p:nvPr/>
      </p:nvGrpSpPr>
      <p:grpSpPr>
        <a:xfrm>
          <a:off x="0" y="0"/>
          <a:ext cx="0" cy="0"/>
          <a:chOff x="0" y="0"/>
          <a:chExt cx="0" cy="0"/>
        </a:xfrm>
      </p:grpSpPr>
      <p:sp>
        <p:nvSpPr>
          <p:cNvPr id="8" name="Rectangle 7"/>
          <p:cNvSpPr/>
          <p:nvPr/>
        </p:nvSpPr>
        <p:spPr>
          <a:xfrm>
            <a:off x="0" y="3922776"/>
            <a:ext cx="9144000" cy="29352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a:off x="0" y="3921760"/>
            <a:ext cx="9144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2514600" y="3368040"/>
            <a:ext cx="4114800" cy="112776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pPr algn="ctr" defTabSz="914400" rtl="0" eaLnBrk="1" latinLnBrk="0" hangingPunct="1">
              <a:spcBef>
                <a:spcPts val="400"/>
              </a:spcBef>
              <a:buNone/>
            </a:pPr>
            <a:endParaRPr lang="en-US" sz="1800" b="1" kern="1200" cap="all" spc="0" baseline="0" smtClean="0">
              <a:solidFill>
                <a:schemeClr val="bg1"/>
              </a:solidFill>
              <a:latin typeface="+mj-lt"/>
              <a:ea typeface="+mj-ea"/>
              <a:cs typeface="Tunga" pitchFamily="2"/>
            </a:endParaRPr>
          </a:p>
        </p:txBody>
      </p:sp>
      <p:sp>
        <p:nvSpPr>
          <p:cNvPr id="9" name="Title Placeholder 1"/>
          <p:cNvSpPr>
            <a:spLocks noGrp="1"/>
          </p:cNvSpPr>
          <p:nvPr>
            <p:ph type="title"/>
          </p:nvPr>
        </p:nvSpPr>
        <p:spPr bwMode="black">
          <a:xfrm>
            <a:off x="2529052" y="3367246"/>
            <a:ext cx="4085897" cy="706821"/>
          </a:xfrm>
          <a:prstGeom prst="rect">
            <a:avLst/>
          </a:prstGeom>
          <a:noFill/>
          <a:ln w="98425" cmpd="thinThick">
            <a:noFill/>
            <a:miter lim="800000"/>
          </a:ln>
        </p:spPr>
        <p:txBody>
          <a:bodyPr vert="horz" lIns="91440" tIns="45720" rIns="91440" bIns="0" rtlCol="0" anchor="b" anchorCtr="0">
            <a:normAutofit/>
          </a:bodyPr>
          <a:lstStyle>
            <a:lvl1pPr>
              <a:defRPr kumimoji="0" lang="en-US" sz="1800" b="1" i="0" u="none" strike="noStrike" kern="1200" cap="all" spc="0" normalizeH="0" baseline="0" noProof="0" dirty="0" smtClean="0">
                <a:ln>
                  <a:noFill/>
                </a:ln>
                <a:solidFill>
                  <a:schemeClr val="bg1"/>
                </a:solidFill>
                <a:effectLst/>
                <a:uLnTx/>
                <a:uFillTx/>
                <a:latin typeface="+mj-lt"/>
                <a:ea typeface="+mj-ea"/>
                <a:cs typeface="Tunga" pitchFamily="2"/>
              </a:defRPr>
            </a:lvl1pPr>
          </a:lstStyle>
          <a:p>
            <a:r>
              <a:rPr lang="fr-FR" smtClean="0"/>
              <a:t>Cliquez et modifiez le titre</a:t>
            </a:r>
            <a:endParaRPr lang="en-US" dirty="0"/>
          </a:p>
        </p:txBody>
      </p:sp>
      <p:sp>
        <p:nvSpPr>
          <p:cNvPr id="10" name="Subtitle 2"/>
          <p:cNvSpPr>
            <a:spLocks noGrp="1"/>
          </p:cNvSpPr>
          <p:nvPr>
            <p:ph type="subTitle" idx="1"/>
          </p:nvPr>
        </p:nvSpPr>
        <p:spPr bwMode="black">
          <a:xfrm>
            <a:off x="2518542" y="4084577"/>
            <a:ext cx="4106917" cy="397094"/>
          </a:xfrm>
        </p:spPr>
        <p:txBody>
          <a:bodyPr tIns="0" anchor="t" anchorCtr="0">
            <a:normAutofit/>
          </a:bodyPr>
          <a:lstStyle>
            <a:lvl1pPr marL="0" indent="0" algn="ctr">
              <a:buNone/>
              <a:defRPr kumimoji="0" lang="en-US" sz="1600" b="0" i="0" u="none" strike="noStrike" kern="1200" cap="none" spc="0" normalizeH="0" baseline="0" noProof="0" dirty="0">
                <a:ln>
                  <a:noFill/>
                </a:ln>
                <a:solidFill>
                  <a:schemeClr val="bg1"/>
                </a:solidFill>
                <a:effectLst/>
                <a:uLnTx/>
                <a:uFillTx/>
                <a:latin typeface="+mn-lt"/>
                <a:ea typeface="+mn-ea"/>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en-US" dirty="0"/>
          </a:p>
        </p:txBody>
      </p:sp>
      <p:sp>
        <p:nvSpPr>
          <p:cNvPr id="13" name="Date Placeholder 12"/>
          <p:cNvSpPr>
            <a:spLocks noGrp="1"/>
          </p:cNvSpPr>
          <p:nvPr>
            <p:ph type="dt" sz="half" idx="10"/>
          </p:nvPr>
        </p:nvSpPr>
        <p:spPr/>
        <p:txBody>
          <a:bodyPr/>
          <a:lstStyle/>
          <a:p>
            <a:fld id="{679F0FCF-2EA5-4FF5-AF14-1CA9C8854AAB}" type="datetime4">
              <a:rPr lang="en-US" smtClean="0"/>
              <a:pPr/>
              <a:t>January 6, 2022</a:t>
            </a:fld>
            <a:endParaRPr lang="en-US" dirty="0"/>
          </a:p>
        </p:txBody>
      </p:sp>
      <p:sp>
        <p:nvSpPr>
          <p:cNvPr id="14" name="Slide Number Placeholder 13"/>
          <p:cNvSpPr>
            <a:spLocks noGrp="1"/>
          </p:cNvSpPr>
          <p:nvPr>
            <p:ph type="sldNum" sz="quarter" idx="11"/>
          </p:nvPr>
        </p:nvSpPr>
        <p:spPr/>
        <p:txBody>
          <a:bodyPr/>
          <a:lstStyle/>
          <a:p>
            <a:fld id="{5744759D-0EFF-4FB2-9CCE-04E00944F0FE}" type="slidenum">
              <a:rPr lang="en-US" smtClean="0"/>
              <a:pPr/>
              <a:t>‹#›</a:t>
            </a:fld>
            <a:endParaRPr lang="en-US" dirty="0"/>
          </a:p>
        </p:txBody>
      </p:sp>
      <p:sp>
        <p:nvSpPr>
          <p:cNvPr id="15" name="Footer Placeholder 14"/>
          <p:cNvSpPr>
            <a:spLocks noGrp="1"/>
          </p:cNvSpPr>
          <p:nvPr>
            <p:ph type="ftr" sz="quarter" idx="12"/>
          </p:nvPr>
        </p:nvSpPr>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14" name="Content Placeholder 30"/>
          <p:cNvSpPr>
            <a:spLocks noGrp="1"/>
          </p:cNvSpPr>
          <p:nvPr>
            <p:ph sz="quarter" idx="13"/>
          </p:nvPr>
        </p:nvSpPr>
        <p:spPr>
          <a:xfrm>
            <a:off x="457201" y="2020824"/>
            <a:ext cx="4023360" cy="4005072"/>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5" name="Content Placeholder 30"/>
          <p:cNvSpPr>
            <a:spLocks noGrp="1"/>
          </p:cNvSpPr>
          <p:nvPr>
            <p:ph sz="quarter" idx="14"/>
          </p:nvPr>
        </p:nvSpPr>
        <p:spPr>
          <a:xfrm>
            <a:off x="4663440" y="2020824"/>
            <a:ext cx="4023360" cy="4005072"/>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9" name="Date Placeholder 8"/>
          <p:cNvSpPr>
            <a:spLocks noGrp="1"/>
          </p:cNvSpPr>
          <p:nvPr>
            <p:ph type="dt" sz="half" idx="15"/>
          </p:nvPr>
        </p:nvSpPr>
        <p:spPr/>
        <p:txBody>
          <a:bodyPr/>
          <a:lstStyle/>
          <a:p>
            <a:fld id="{F9E781C6-1634-4A56-B2BE-62150BE83935}" type="datetime4">
              <a:rPr lang="en-US" smtClean="0"/>
              <a:pPr/>
              <a:t>January 6, 2022</a:t>
            </a:fld>
            <a:endParaRPr lang="en-US" dirty="0"/>
          </a:p>
        </p:txBody>
      </p:sp>
      <p:sp>
        <p:nvSpPr>
          <p:cNvPr id="12" name="Slide Number Placeholder 11"/>
          <p:cNvSpPr>
            <a:spLocks noGrp="1"/>
          </p:cNvSpPr>
          <p:nvPr>
            <p:ph type="sldNum" sz="quarter" idx="16"/>
          </p:nvPr>
        </p:nvSpPr>
        <p:spPr/>
        <p:txBody>
          <a:bodyPr/>
          <a:lstStyle/>
          <a:p>
            <a:fld id="{5744759D-0EFF-4FB2-9CCE-04E00944F0FE}" type="slidenum">
              <a:rPr lang="en-US" smtClean="0"/>
              <a:pPr/>
              <a:t>‹#›</a:t>
            </a:fld>
            <a:endParaRPr lang="en-US" dirty="0"/>
          </a:p>
        </p:txBody>
      </p:sp>
      <p:sp>
        <p:nvSpPr>
          <p:cNvPr id="13" name="Footer Placeholder 12"/>
          <p:cNvSpPr>
            <a:spLocks noGrp="1"/>
          </p:cNvSpPr>
          <p:nvPr>
            <p:ph type="ftr" sz="quarter" idx="17"/>
          </p:nvPr>
        </p:nvSpPr>
        <p:spPr/>
        <p:txBody>
          <a:bodyPr/>
          <a:lstStyle/>
          <a:p>
            <a:endParaRPr lang="en-US" dirty="0"/>
          </a:p>
        </p:txBody>
      </p:sp>
      <p:sp>
        <p:nvSpPr>
          <p:cNvPr id="16" name="Title 15"/>
          <p:cNvSpPr>
            <a:spLocks noGrp="1"/>
          </p:cNvSpPr>
          <p:nvPr>
            <p:ph type="title"/>
          </p:nvPr>
        </p:nvSpPr>
        <p:spPr/>
        <p:txBody>
          <a:bodyPr/>
          <a:lstStyle/>
          <a:p>
            <a:r>
              <a:rPr lang="fr-FR" smtClean="0"/>
              <a:t>Cliquez et modifiez le titre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3" name="Content Placeholder 30"/>
          <p:cNvSpPr>
            <a:spLocks noGrp="1"/>
          </p:cNvSpPr>
          <p:nvPr>
            <p:ph sz="quarter" idx="13"/>
          </p:nvPr>
        </p:nvSpPr>
        <p:spPr>
          <a:xfrm>
            <a:off x="457201" y="2819400"/>
            <a:ext cx="4023360" cy="3209544"/>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24" name="Content Placeholder 30"/>
          <p:cNvSpPr>
            <a:spLocks noGrp="1"/>
          </p:cNvSpPr>
          <p:nvPr>
            <p:ph sz="quarter" idx="14"/>
          </p:nvPr>
        </p:nvSpPr>
        <p:spPr>
          <a:xfrm>
            <a:off x="4663440" y="2816352"/>
            <a:ext cx="4023360" cy="3209544"/>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20" name="Text Placeholder 3"/>
          <p:cNvSpPr>
            <a:spLocks noGrp="1"/>
          </p:cNvSpPr>
          <p:nvPr>
            <p:ph type="body" sz="half" idx="2"/>
          </p:nvPr>
        </p:nvSpPr>
        <p:spPr>
          <a:xfrm>
            <a:off x="45720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kern="1200" cap="none" spc="200" baseline="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21" name="Text Placeholder 3"/>
          <p:cNvSpPr>
            <a:spLocks noGrp="1"/>
          </p:cNvSpPr>
          <p:nvPr>
            <p:ph type="body" sz="half" idx="15"/>
          </p:nvPr>
        </p:nvSpPr>
        <p:spPr>
          <a:xfrm>
            <a:off x="4663440" y="2020824"/>
            <a:ext cx="4023360" cy="704088"/>
          </a:xfrm>
          <a:noFill/>
          <a:ln w="98425" cmpd="thinThick">
            <a:no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1" i="0" kern="1200" cap="none" spc="200" baseline="0" dirty="0" smtClean="0">
                <a:solidFill>
                  <a:schemeClr val="tx1"/>
                </a:solidFill>
                <a:latin typeface="+mj-lt"/>
                <a:ea typeface="+mj-ea"/>
                <a:cs typeface="Tunga" pitchFamily="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400"/>
              </a:spcBef>
              <a:spcAft>
                <a:spcPts val="0"/>
              </a:spcAft>
              <a:buClr>
                <a:schemeClr val="accent1"/>
              </a:buClr>
              <a:buFontTx/>
              <a:buNone/>
            </a:pPr>
            <a:r>
              <a:rPr lang="fr-FR" smtClean="0"/>
              <a:t>Cliquez pour modifier les styles du texte du masque</a:t>
            </a:r>
          </a:p>
        </p:txBody>
      </p:sp>
      <p:sp>
        <p:nvSpPr>
          <p:cNvPr id="11" name="Date Placeholder 10"/>
          <p:cNvSpPr>
            <a:spLocks noGrp="1"/>
          </p:cNvSpPr>
          <p:nvPr>
            <p:ph type="dt" sz="half" idx="16"/>
          </p:nvPr>
        </p:nvSpPr>
        <p:spPr/>
        <p:txBody>
          <a:bodyPr/>
          <a:lstStyle/>
          <a:p>
            <a:fld id="{A9372AC2-3C75-4F5F-A929-48958086FE36}" type="datetime4">
              <a:rPr lang="en-US" smtClean="0"/>
              <a:pPr/>
              <a:t>January 6, 2022</a:t>
            </a:fld>
            <a:endParaRPr lang="en-US" dirty="0"/>
          </a:p>
        </p:txBody>
      </p:sp>
      <p:sp>
        <p:nvSpPr>
          <p:cNvPr id="12" name="Slide Number Placeholder 11"/>
          <p:cNvSpPr>
            <a:spLocks noGrp="1"/>
          </p:cNvSpPr>
          <p:nvPr>
            <p:ph type="sldNum" sz="quarter" idx="17"/>
          </p:nvPr>
        </p:nvSpPr>
        <p:spPr/>
        <p:txBody>
          <a:bodyPr/>
          <a:lstStyle/>
          <a:p>
            <a:fld id="{5744759D-0EFF-4FB2-9CCE-04E00944F0FE}" type="slidenum">
              <a:rPr lang="en-US" smtClean="0"/>
              <a:pPr/>
              <a:t>‹#›</a:t>
            </a:fld>
            <a:endParaRPr lang="en-US" dirty="0"/>
          </a:p>
        </p:txBody>
      </p:sp>
      <p:sp>
        <p:nvSpPr>
          <p:cNvPr id="13" name="Footer Placeholder 12"/>
          <p:cNvSpPr>
            <a:spLocks noGrp="1"/>
          </p:cNvSpPr>
          <p:nvPr>
            <p:ph type="ftr" sz="quarter" idx="18"/>
          </p:nvPr>
        </p:nvSpPr>
        <p:spPr/>
        <p:txBody>
          <a:bodyPr/>
          <a:lstStyle/>
          <a:p>
            <a:endParaRPr lang="en-US" dirty="0"/>
          </a:p>
        </p:txBody>
      </p:sp>
      <p:sp>
        <p:nvSpPr>
          <p:cNvPr id="18" name="Title 17"/>
          <p:cNvSpPr>
            <a:spLocks noGrp="1"/>
          </p:cNvSpPr>
          <p:nvPr>
            <p:ph type="title"/>
          </p:nvPr>
        </p:nvSpPr>
        <p:spPr/>
        <p:txBody>
          <a:bodyPr/>
          <a:lstStyle/>
          <a:p>
            <a:r>
              <a:rPr lang="fr-FR" smtClean="0"/>
              <a:t>Cliquez et modifiez le titre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fr-FR" smtClean="0"/>
              <a:t>Cliquez et modifiez le titre</a:t>
            </a:r>
            <a:endParaRPr lang="en-US"/>
          </a:p>
        </p:txBody>
      </p:sp>
      <p:sp>
        <p:nvSpPr>
          <p:cNvPr id="15" name="Date Placeholder 14"/>
          <p:cNvSpPr>
            <a:spLocks noGrp="1"/>
          </p:cNvSpPr>
          <p:nvPr>
            <p:ph type="dt" sz="half" idx="10"/>
          </p:nvPr>
        </p:nvSpPr>
        <p:spPr/>
        <p:txBody>
          <a:bodyPr/>
          <a:lstStyle/>
          <a:p>
            <a:fld id="{17509CF4-4C1A-45DC-BADA-6EFF91CB9ABB}" type="datetime4">
              <a:rPr lang="en-US" smtClean="0"/>
              <a:pPr/>
              <a:t>January 6, 2022</a:t>
            </a:fld>
            <a:endParaRPr lang="en-US" dirty="0"/>
          </a:p>
        </p:txBody>
      </p:sp>
      <p:sp>
        <p:nvSpPr>
          <p:cNvPr id="16" name="Slide Number Placeholder 15"/>
          <p:cNvSpPr>
            <a:spLocks noGrp="1"/>
          </p:cNvSpPr>
          <p:nvPr>
            <p:ph type="sldNum" sz="quarter" idx="11"/>
          </p:nvPr>
        </p:nvSpPr>
        <p:spPr/>
        <p:txBody>
          <a:bodyPr/>
          <a:lstStyle/>
          <a:p>
            <a:fld id="{5744759D-0EFF-4FB2-9CCE-04E00944F0FE}" type="slidenum">
              <a:rPr lang="en-US" smtClean="0"/>
              <a:pPr/>
              <a:t>‹#›</a:t>
            </a:fld>
            <a:endParaRPr lang="en-US" dirty="0"/>
          </a:p>
        </p:txBody>
      </p:sp>
      <p:sp>
        <p:nvSpPr>
          <p:cNvPr id="17" name="Footer Placeholder 16"/>
          <p:cNvSpPr>
            <a:spLocks noGrp="1"/>
          </p:cNvSpPr>
          <p:nvPr>
            <p:ph type="ftr" sz="quarter" idx="12"/>
          </p:nvPr>
        </p:nvSpPr>
        <p:spPr/>
        <p:txBody>
          <a:body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C53951C0-B478-4858-ABC7-96406A1C0480}" type="datetime4">
              <a:rPr lang="en-US" smtClean="0"/>
              <a:pPr/>
              <a:t>January 6, 2022</a:t>
            </a:fld>
            <a:endParaRPr lang="en-US" dirty="0"/>
          </a:p>
        </p:txBody>
      </p:sp>
      <p:sp>
        <p:nvSpPr>
          <p:cNvPr id="8" name="Slide Number Placeholder 7"/>
          <p:cNvSpPr>
            <a:spLocks noGrp="1"/>
          </p:cNvSpPr>
          <p:nvPr>
            <p:ph type="sldNum" sz="quarter" idx="11"/>
          </p:nvPr>
        </p:nvSpPr>
        <p:spPr/>
        <p:txBody>
          <a:bodyPr/>
          <a:lstStyle/>
          <a:p>
            <a:fld id="{5744759D-0EFF-4FB2-9CCE-04E00944F0FE}"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14" name="Content Placeholder 30"/>
          <p:cNvSpPr>
            <a:spLocks noGrp="1"/>
          </p:cNvSpPr>
          <p:nvPr>
            <p:ph sz="quarter" idx="14"/>
          </p:nvPr>
        </p:nvSpPr>
        <p:spPr>
          <a:xfrm>
            <a:off x="1485900" y="1914525"/>
            <a:ext cx="6172200" cy="3510915"/>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1" name="Text Placeholder 3"/>
          <p:cNvSpPr>
            <a:spLocks noGrp="1"/>
          </p:cNvSpPr>
          <p:nvPr>
            <p:ph type="body" sz="half" idx="2"/>
          </p:nvPr>
        </p:nvSpPr>
        <p:spPr>
          <a:xfrm>
            <a:off x="1737360" y="5513832"/>
            <a:ext cx="5669280" cy="548640"/>
          </a:xfrm>
        </p:spPr>
        <p:txBody>
          <a:bodyPr vert="horz" lIns="91440" tIns="0" rIns="91440" bIns="45720" rtlCol="0" anchor="ctr">
            <a:normAutofit/>
          </a:bodyPr>
          <a:lstStyle>
            <a:lvl1pPr marL="0" indent="0" algn="ctr" defTabSz="914400" rtl="0" eaLnBrk="1" latinLnBrk="0" hangingPunct="1">
              <a:lnSpc>
                <a:spcPct val="100000"/>
              </a:lnSpc>
              <a:spcBef>
                <a:spcPts val="0"/>
              </a:spcBef>
              <a:buClr>
                <a:schemeClr val="accent1"/>
              </a:buClr>
              <a:buFont typeface="Arial" pitchFamily="34" charset="0"/>
              <a:buNone/>
              <a:defRPr lang="en-US" sz="1400" b="0" i="0" kern="1200" cap="none" spc="0" baseline="0" smtClean="0">
                <a:solidFill>
                  <a:schemeClr val="tx1"/>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13" name="Title 12"/>
          <p:cNvSpPr>
            <a:spLocks noGrp="1"/>
          </p:cNvSpPr>
          <p:nvPr>
            <p:ph type="title"/>
          </p:nvPr>
        </p:nvSpPr>
        <p:spPr/>
        <p:txBody>
          <a:bodyPr/>
          <a:lstStyle/>
          <a:p>
            <a:r>
              <a:rPr lang="fr-FR" smtClean="0"/>
              <a:t>Cliquez et modifiez le titre</a:t>
            </a:r>
            <a:endParaRPr lang="en-US"/>
          </a:p>
        </p:txBody>
      </p:sp>
      <p:sp>
        <p:nvSpPr>
          <p:cNvPr id="16" name="Date Placeholder 15"/>
          <p:cNvSpPr>
            <a:spLocks noGrp="1"/>
          </p:cNvSpPr>
          <p:nvPr>
            <p:ph type="dt" sz="half" idx="15"/>
          </p:nvPr>
        </p:nvSpPr>
        <p:spPr/>
        <p:txBody>
          <a:bodyPr/>
          <a:lstStyle/>
          <a:p>
            <a:fld id="{B867641A-9D94-4BD6-862F-F651067079BC}" type="datetime4">
              <a:rPr lang="en-US" smtClean="0"/>
              <a:pPr/>
              <a:t>January 6, 2022</a:t>
            </a:fld>
            <a:endParaRPr lang="en-US" dirty="0"/>
          </a:p>
        </p:txBody>
      </p:sp>
      <p:sp>
        <p:nvSpPr>
          <p:cNvPr id="19" name="Slide Number Placeholder 18"/>
          <p:cNvSpPr>
            <a:spLocks noGrp="1"/>
          </p:cNvSpPr>
          <p:nvPr>
            <p:ph type="sldNum" sz="quarter" idx="16"/>
          </p:nvPr>
        </p:nvSpPr>
        <p:spPr/>
        <p:txBody>
          <a:bodyPr/>
          <a:lstStyle/>
          <a:p>
            <a:fld id="{5744759D-0EFF-4FB2-9CCE-04E00944F0FE}" type="slidenum">
              <a:rPr lang="en-US" smtClean="0"/>
              <a:pPr/>
              <a:t>‹#›</a:t>
            </a:fld>
            <a:endParaRPr lang="en-US" dirty="0"/>
          </a:p>
        </p:txBody>
      </p:sp>
      <p:sp>
        <p:nvSpPr>
          <p:cNvPr id="23" name="Footer Placeholder 22"/>
          <p:cNvSpPr>
            <a:spLocks noGrp="1"/>
          </p:cNvSpPr>
          <p:nvPr>
            <p:ph type="ftr" sz="quarter" idx="17"/>
          </p:nvPr>
        </p:nvSpPr>
        <p:spPr/>
        <p:txBody>
          <a:body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1852209" y="2026918"/>
            <a:ext cx="5439582" cy="3263750"/>
          </a:xfrm>
          <a:solidFill>
            <a:schemeClr val="tx1"/>
          </a:solidFill>
          <a:ln w="69850" cmpd="dbl">
            <a:solidFill>
              <a:schemeClr val="tx1"/>
            </a:solidFill>
            <a:miter lim="800000"/>
          </a:ln>
        </p:spPr>
        <p:txBody>
          <a:bodyPr vert="horz" lIns="91440" tIns="45720" rIns="91440" bIns="45720" rtlCol="0" anchor="ctr" anchorCtr="0">
            <a:normAutofit/>
          </a:bodyPr>
          <a:lstStyle>
            <a:lvl1pPr marL="0" indent="0" algn="ctr" defTabSz="914400" rtl="0" eaLnBrk="1" latinLnBrk="0" hangingPunct="1">
              <a:spcBef>
                <a:spcPts val="400"/>
              </a:spcBef>
              <a:buNone/>
              <a:defRPr lang="en-US" sz="1800" b="0" kern="1200" cap="none" spc="0" baseline="0" dirty="0">
                <a:solidFill>
                  <a:schemeClr val="bg1"/>
                </a:solidFill>
                <a:latin typeface="+mj-lt"/>
                <a:ea typeface="+mj-ea"/>
                <a:cs typeface="Tunga" pitchFamily="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Faire glisser l'image vers l'espace réservé ou cliquer sur l'icône pour l'ajouter</a:t>
            </a:r>
            <a:endParaRPr lang="en-US" dirty="0"/>
          </a:p>
        </p:txBody>
      </p:sp>
      <p:sp>
        <p:nvSpPr>
          <p:cNvPr id="25" name="Text Placeholder 24"/>
          <p:cNvSpPr>
            <a:spLocks noGrp="1"/>
          </p:cNvSpPr>
          <p:nvPr>
            <p:ph type="body" sz="quarter" idx="13"/>
          </p:nvPr>
        </p:nvSpPr>
        <p:spPr>
          <a:xfrm>
            <a:off x="1737360" y="5516880"/>
            <a:ext cx="5669280" cy="548640"/>
          </a:xfrm>
        </p:spPr>
        <p:txBody>
          <a:bodyPr vert="horz" lIns="91440" tIns="0" rIns="91440" bIns="0" rtlCol="0" anchor="ctr" anchorCtr="0">
            <a:normAutofit/>
          </a:bodyPr>
          <a:lstStyle>
            <a:lvl1pPr marL="0" indent="0">
              <a:spcBef>
                <a:spcPts val="0"/>
              </a:spcBef>
              <a:buNone/>
              <a:defRPr lang="en-US" sz="1400" b="0" i="0" kern="1200" cap="none" spc="30" baseline="0" smtClean="0">
                <a:solidFill>
                  <a:schemeClr val="tx2"/>
                </a:solidFill>
                <a:latin typeface="+mn-lt"/>
                <a:ea typeface="+mn-ea"/>
                <a:cs typeface="Tahoma" pitchFamily="34" charset="0"/>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marL="0" lvl="0" indent="0" algn="ctr" defTabSz="914400" rtl="0" eaLnBrk="1" latinLnBrk="0" hangingPunct="1">
              <a:spcBef>
                <a:spcPts val="600"/>
              </a:spcBef>
              <a:spcAft>
                <a:spcPts val="0"/>
              </a:spcAft>
              <a:buClr>
                <a:schemeClr val="accent1"/>
              </a:buClr>
              <a:buFont typeface="Arial" pitchFamily="34" charset="0"/>
              <a:buNone/>
            </a:pPr>
            <a:r>
              <a:rPr lang="fr-FR" smtClean="0"/>
              <a:t>Cliquez pour modifier les styles du texte du masque</a:t>
            </a:r>
          </a:p>
        </p:txBody>
      </p:sp>
      <p:sp>
        <p:nvSpPr>
          <p:cNvPr id="12" name="Title 11"/>
          <p:cNvSpPr>
            <a:spLocks noGrp="1"/>
          </p:cNvSpPr>
          <p:nvPr>
            <p:ph type="title"/>
          </p:nvPr>
        </p:nvSpPr>
        <p:spPr>
          <a:xfrm>
            <a:off x="2514600" y="975360"/>
            <a:ext cx="4114800" cy="701040"/>
          </a:xfrm>
        </p:spPr>
        <p:txBody>
          <a:bodyPr/>
          <a:lstStyle/>
          <a:p>
            <a:r>
              <a:rPr lang="fr-FR" smtClean="0"/>
              <a:t>Cliquez et modifiez le titre</a:t>
            </a:r>
            <a:endParaRPr lang="en-US"/>
          </a:p>
        </p:txBody>
      </p:sp>
      <p:sp>
        <p:nvSpPr>
          <p:cNvPr id="13" name="Date Placeholder 12"/>
          <p:cNvSpPr>
            <a:spLocks noGrp="1"/>
          </p:cNvSpPr>
          <p:nvPr>
            <p:ph type="dt" sz="half" idx="14"/>
          </p:nvPr>
        </p:nvSpPr>
        <p:spPr>
          <a:xfrm>
            <a:off x="2981325" y="273180"/>
            <a:ext cx="3181350" cy="292100"/>
          </a:xfrm>
        </p:spPr>
        <p:txBody>
          <a:bodyPr/>
          <a:lstStyle/>
          <a:p>
            <a:fld id="{D74F0C02-0EF4-4745-9D82-E8D3F59464E3}" type="datetime4">
              <a:rPr lang="en-US" smtClean="0"/>
              <a:pPr/>
              <a:t>January 6, 2022</a:t>
            </a:fld>
            <a:endParaRPr lang="en-US" dirty="0"/>
          </a:p>
        </p:txBody>
      </p:sp>
      <p:sp>
        <p:nvSpPr>
          <p:cNvPr id="14" name="Slide Number Placeholder 13"/>
          <p:cNvSpPr>
            <a:spLocks noGrp="1"/>
          </p:cNvSpPr>
          <p:nvPr>
            <p:ph type="sldNum" sz="quarter" idx="15"/>
          </p:nvPr>
        </p:nvSpPr>
        <p:spPr>
          <a:xfrm>
            <a:off x="4038600" y="6172200"/>
            <a:ext cx="1066800" cy="304800"/>
          </a:xfrm>
        </p:spPr>
        <p:txBody>
          <a:bodyPr/>
          <a:lstStyle/>
          <a:p>
            <a:fld id="{5744759D-0EFF-4FB2-9CCE-04E00944F0FE}" type="slidenum">
              <a:rPr lang="en-US" smtClean="0"/>
              <a:pPr/>
              <a:t>‹#›</a:t>
            </a:fld>
            <a:endParaRPr lang="en-US" dirty="0"/>
          </a:p>
        </p:txBody>
      </p:sp>
      <p:sp>
        <p:nvSpPr>
          <p:cNvPr id="15" name="Footer Placeholder 14"/>
          <p:cNvSpPr>
            <a:spLocks noGrp="1"/>
          </p:cNvSpPr>
          <p:nvPr>
            <p:ph type="ftr" sz="quarter" idx="16"/>
          </p:nvPr>
        </p:nvSpPr>
        <p:spPr>
          <a:xfrm>
            <a:off x="1447800" y="6486525"/>
            <a:ext cx="6248400" cy="29210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Cliquez et modifiez le titre</a:t>
            </a:r>
            <a:endParaRPr lang="en-US"/>
          </a:p>
        </p:txBody>
      </p:sp>
      <p:sp>
        <p:nvSpPr>
          <p:cNvPr id="3" name="Vertical Text Placeholder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AFDD7A28-FA93-4136-BDC1-BCCB2687E678}" type="datetimeFigureOut">
              <a:rPr lang="en-US" smtClean="0"/>
              <a:pPr/>
              <a:t>1/6/22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2FBC0-13B8-4B1E-B170-BBEED4A77C6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cxnSp>
        <p:nvCxnSpPr>
          <p:cNvPr id="9" name="Straight Connector 8"/>
          <p:cNvCxnSpPr/>
          <p:nvPr/>
        </p:nvCxnSpPr>
        <p:spPr>
          <a:xfrm rot="5400000">
            <a:off x="4267200" y="3429000"/>
            <a:ext cx="6858000" cy="1588"/>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bwMode="hidden">
          <a:xfrm>
            <a:off x="0" y="1"/>
            <a:ext cx="7696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Vertical Text Placeholder 2"/>
          <p:cNvSpPr>
            <a:spLocks noGrp="1"/>
          </p:cNvSpPr>
          <p:nvPr>
            <p:ph type="body" orient="vert" idx="1"/>
          </p:nvPr>
        </p:nvSpPr>
        <p:spPr>
          <a:xfrm>
            <a:off x="457200" y="914401"/>
            <a:ext cx="6629400" cy="50292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AFDD7A28-FA93-4136-BDC1-BCCB2687E678}" type="datetimeFigureOut">
              <a:rPr lang="en-US" smtClean="0"/>
              <a:pPr/>
              <a:t>1/6/22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2FBC0-13B8-4B1E-B170-BBEED4A77C65}" type="slidenum">
              <a:rPr lang="en-US" smtClean="0"/>
              <a:pPr/>
              <a:t>‹#›</a:t>
            </a:fld>
            <a:endParaRPr lang="en-US"/>
          </a:p>
        </p:txBody>
      </p:sp>
      <p:sp>
        <p:nvSpPr>
          <p:cNvPr id="2" name="Vertical Title 1"/>
          <p:cNvSpPr>
            <a:spLocks noGrp="1"/>
          </p:cNvSpPr>
          <p:nvPr>
            <p:ph type="title" orient="vert"/>
          </p:nvPr>
        </p:nvSpPr>
        <p:spPr>
          <a:xfrm>
            <a:off x="7239000" y="914401"/>
            <a:ext cx="926980" cy="5029200"/>
          </a:xfrm>
        </p:spPr>
        <p:txBody>
          <a:bodyPr vert="eaVert"/>
          <a:lstStyle/>
          <a:p>
            <a:r>
              <a:rPr lang="fr-FR" smtClean="0"/>
              <a:t>Cliquez et modifiez le titre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8" name="Rectangle 7"/>
          <p:cNvSpPr/>
          <p:nvPr/>
        </p:nvSpPr>
        <p:spPr bwMode="hidden">
          <a:xfrm>
            <a:off x="0" y="1335973"/>
            <a:ext cx="9144000" cy="5522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2019301"/>
            <a:ext cx="8229600" cy="411734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2981325" y="273180"/>
            <a:ext cx="3181350" cy="292100"/>
          </a:xfrm>
          <a:prstGeom prst="rect">
            <a:avLst/>
          </a:prstGeom>
        </p:spPr>
        <p:txBody>
          <a:bodyPr vert="horz" lIns="91440" tIns="45720" rIns="91440" bIns="45720" rtlCol="0" anchor="ctr">
            <a:noAutofit/>
          </a:bodyPr>
          <a:lstStyle>
            <a:lvl1pPr algn="ctr">
              <a:defRPr sz="1200" b="0" cap="all" spc="300" baseline="0">
                <a:solidFill>
                  <a:schemeClr val="tx1"/>
                </a:solidFill>
              </a:defRPr>
            </a:lvl1pPr>
          </a:lstStyle>
          <a:p>
            <a:fld id="{87367800-479D-41B0-B3F2-2DCE95BA1381}" type="datetime4">
              <a:rPr lang="en-US" smtClean="0"/>
              <a:pPr/>
              <a:t>January 6, 2022</a:t>
            </a:fld>
            <a:endParaRPr lang="en-US" dirty="0"/>
          </a:p>
        </p:txBody>
      </p:sp>
      <p:sp>
        <p:nvSpPr>
          <p:cNvPr id="5" name="Footer Placeholder 4"/>
          <p:cNvSpPr>
            <a:spLocks noGrp="1"/>
          </p:cNvSpPr>
          <p:nvPr>
            <p:ph type="ftr" sz="quarter" idx="3"/>
          </p:nvPr>
        </p:nvSpPr>
        <p:spPr>
          <a:xfrm>
            <a:off x="1447800" y="6486525"/>
            <a:ext cx="6248400" cy="292100"/>
          </a:xfrm>
          <a:prstGeom prst="rect">
            <a:avLst/>
          </a:prstGeom>
        </p:spPr>
        <p:txBody>
          <a:bodyPr vert="horz" lIns="91440" tIns="45720" rIns="91440" bIns="45720" rtlCol="0" anchor="ctr">
            <a:normAutofit/>
          </a:bodyPr>
          <a:lstStyle>
            <a:lvl1pPr algn="ctr">
              <a:defRPr sz="1100" b="0" cap="all" spc="300" baseline="0">
                <a:solidFill>
                  <a:schemeClr val="tx1"/>
                </a:solidFill>
              </a:defRPr>
            </a:lvl1pPr>
          </a:lstStyle>
          <a:p>
            <a:endParaRPr lang="en-US" dirty="0"/>
          </a:p>
        </p:txBody>
      </p:sp>
      <p:sp>
        <p:nvSpPr>
          <p:cNvPr id="6" name="Slide Number Placeholder 5"/>
          <p:cNvSpPr>
            <a:spLocks noGrp="1"/>
          </p:cNvSpPr>
          <p:nvPr>
            <p:ph type="sldNum" sz="quarter" idx="4"/>
          </p:nvPr>
        </p:nvSpPr>
        <p:spPr>
          <a:xfrm>
            <a:off x="4038600" y="6172200"/>
            <a:ext cx="1066800" cy="304800"/>
          </a:xfrm>
          <a:prstGeom prst="rect">
            <a:avLst/>
          </a:prstGeom>
          <a:ln>
            <a:noFill/>
          </a:ln>
        </p:spPr>
        <p:txBody>
          <a:bodyPr vert="horz" lIns="0" tIns="0" rIns="0" bIns="0" rtlCol="0" anchor="ctr">
            <a:normAutofit/>
          </a:bodyPr>
          <a:lstStyle>
            <a:lvl1pPr algn="ctr">
              <a:defRPr sz="1200" b="1">
                <a:solidFill>
                  <a:schemeClr val="tx1"/>
                </a:solidFill>
              </a:defRPr>
            </a:lvl1pPr>
          </a:lstStyle>
          <a:p>
            <a:fld id="{5744759D-0EFF-4FB2-9CCE-04E00944F0FE}" type="slidenum">
              <a:rPr lang="en-US" smtClean="0"/>
              <a:pPr/>
              <a:t>‹#›</a:t>
            </a:fld>
            <a:endParaRPr lang="en-US" dirty="0"/>
          </a:p>
        </p:txBody>
      </p:sp>
      <p:cxnSp>
        <p:nvCxnSpPr>
          <p:cNvPr id="10" name="Straight Connector 9"/>
          <p:cNvCxnSpPr/>
          <p:nvPr/>
        </p:nvCxnSpPr>
        <p:spPr>
          <a:xfrm>
            <a:off x="0" y="1331436"/>
            <a:ext cx="9144000" cy="1588"/>
          </a:xfrm>
          <a:prstGeom prst="line">
            <a:avLst/>
          </a:prstGeom>
          <a:ln w="12700">
            <a:solidFill>
              <a:schemeClr val="tx2">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2514600" y="975360"/>
            <a:ext cx="4114800" cy="701040"/>
          </a:xfrm>
          <a:prstGeom prst="rect">
            <a:avLst/>
          </a:prstGeom>
          <a:solidFill>
            <a:schemeClr val="tx1"/>
          </a:solidFill>
          <a:ln w="76200" cmpd="thinThick">
            <a:solidFill>
              <a:schemeClr val="tx1"/>
            </a:solidFill>
            <a:miter lim="800000"/>
          </a:ln>
        </p:spPr>
        <p:txBody>
          <a:bodyPr vert="horz" lIns="91440" tIns="45720" rIns="91440" bIns="45720" rtlCol="0" anchor="ctr" anchorCtr="0">
            <a:normAutofit/>
          </a:bodyPr>
          <a:lstStyle/>
          <a:p>
            <a:r>
              <a:rPr lang="fr-FR" smtClean="0"/>
              <a:t>Cliquez et modifiez le titre</a:t>
            </a:r>
            <a:endParaRPr lang="en-US" dirty="0"/>
          </a:p>
        </p:txBody>
      </p:sp>
    </p:spTree>
  </p:cSld>
  <p:clrMap bg1="dk1" tx1="lt1" bg2="dk2" tx2="lt2" accent1="accent1" accent2="accent2" accent3="accent3" accent4="accent4" accent5="accent5" accent6="accent6" hlink="hlink" folHlink="folHlink"/>
  <p:sldLayoutIdLst>
    <p:sldLayoutId id="2147484210" r:id="rId1"/>
    <p:sldLayoutId id="2147484211" r:id="rId2"/>
    <p:sldLayoutId id="2147484212" r:id="rId3"/>
    <p:sldLayoutId id="2147484213" r:id="rId4"/>
    <p:sldLayoutId id="2147484214" r:id="rId5"/>
    <p:sldLayoutId id="2147484215" r:id="rId6"/>
    <p:sldLayoutId id="2147484216" r:id="rId7"/>
    <p:sldLayoutId id="2147484217" r:id="rId8"/>
    <p:sldLayoutId id="2147484218" r:id="rId9"/>
    <p:sldLayoutId id="2147484219" r:id="rId10"/>
    <p:sldLayoutId id="2147484220" r:id="rId11"/>
  </p:sldLayoutIdLst>
  <p:hf sldNum="0" hdr="0" ftr="0" dt="0"/>
  <p:txStyles>
    <p:titleStyle>
      <a:lvl1pPr algn="ctr" defTabSz="914400" rtl="0" eaLnBrk="1" latinLnBrk="0" hangingPunct="1">
        <a:spcBef>
          <a:spcPts val="400"/>
        </a:spcBef>
        <a:buNone/>
        <a:defRPr sz="1800" b="1" kern="1200" cap="all" spc="0" baseline="0">
          <a:solidFill>
            <a:schemeClr val="bg1">
              <a:lumMod val="75000"/>
              <a:lumOff val="25000"/>
            </a:schemeClr>
          </a:solidFill>
          <a:effectLst/>
          <a:latin typeface="+mj-lt"/>
          <a:ea typeface="+mj-ea"/>
          <a:cs typeface="Tunga" pitchFamily="2"/>
        </a:defRPr>
      </a:lvl1pPr>
    </p:titleStyle>
    <p:bodyStyle>
      <a:lvl1pPr marL="0" indent="0" algn="ctr" defTabSz="914400" rtl="0" eaLnBrk="1" latinLnBrk="0" hangingPunct="1">
        <a:lnSpc>
          <a:spcPct val="100000"/>
        </a:lnSpc>
        <a:spcBef>
          <a:spcPts val="600"/>
        </a:spcBef>
        <a:spcAft>
          <a:spcPts val="0"/>
        </a:spcAft>
        <a:buClr>
          <a:schemeClr val="accent1"/>
        </a:buClr>
        <a:buFontTx/>
        <a:buNone/>
        <a:defRPr sz="2000" b="0" i="0" kern="1200" cap="none" spc="30" baseline="0">
          <a:solidFill>
            <a:schemeClr val="tx1"/>
          </a:solidFill>
          <a:latin typeface="+mn-lt"/>
          <a:ea typeface="+mn-ea"/>
          <a:cs typeface="Tahoma" pitchFamily="34" charset="0"/>
        </a:defRPr>
      </a:lvl1pPr>
      <a:lvl2pPr marL="0" indent="0" algn="ctr" defTabSz="914400" rtl="0" eaLnBrk="1" latinLnBrk="0" hangingPunct="1">
        <a:lnSpc>
          <a:spcPct val="100000"/>
        </a:lnSpc>
        <a:spcBef>
          <a:spcPts val="1200"/>
        </a:spcBef>
        <a:buClr>
          <a:schemeClr val="accent1"/>
        </a:buClr>
        <a:buFontTx/>
        <a:buNone/>
        <a:defRPr sz="1800" kern="1200">
          <a:solidFill>
            <a:schemeClr val="tx2"/>
          </a:solidFill>
          <a:latin typeface="+mn-lt"/>
          <a:ea typeface="+mn-ea"/>
          <a:cs typeface="Tahoma" pitchFamily="34" charset="0"/>
        </a:defRPr>
      </a:lvl2pPr>
      <a:lvl3pPr marL="0" indent="0" algn="ctr" defTabSz="914400" rtl="0" eaLnBrk="1" latinLnBrk="0" hangingPunct="1">
        <a:lnSpc>
          <a:spcPct val="100000"/>
        </a:lnSpc>
        <a:spcBef>
          <a:spcPts val="1200"/>
        </a:spcBef>
        <a:buClr>
          <a:schemeClr val="accent1"/>
        </a:buClr>
        <a:buFontTx/>
        <a:buNone/>
        <a:defRPr sz="1600" kern="1200">
          <a:solidFill>
            <a:schemeClr val="tx1"/>
          </a:solidFill>
          <a:latin typeface="+mn-lt"/>
          <a:ea typeface="+mn-ea"/>
          <a:cs typeface="Tahoma" pitchFamily="34" charset="0"/>
        </a:defRPr>
      </a:lvl3pPr>
      <a:lvl4pPr marL="0" indent="0" algn="ctr" defTabSz="914400" rtl="0" eaLnBrk="1" latinLnBrk="0" hangingPunct="1">
        <a:lnSpc>
          <a:spcPct val="100000"/>
        </a:lnSpc>
        <a:spcBef>
          <a:spcPts val="1200"/>
        </a:spcBef>
        <a:buClr>
          <a:schemeClr val="accent1"/>
        </a:buClr>
        <a:buFontTx/>
        <a:buNone/>
        <a:defRPr sz="1400" kern="1200">
          <a:solidFill>
            <a:schemeClr val="tx2"/>
          </a:solidFill>
          <a:latin typeface="+mn-lt"/>
          <a:ea typeface="+mn-ea"/>
          <a:cs typeface="Tahoma" pitchFamily="34" charset="0"/>
        </a:defRPr>
      </a:lvl4pPr>
      <a:lvl5pPr marL="0" indent="0" algn="ctr" defTabSz="914400" rtl="0" eaLnBrk="1" latinLnBrk="0" hangingPunct="1">
        <a:lnSpc>
          <a:spcPct val="100000"/>
        </a:lnSpc>
        <a:spcBef>
          <a:spcPts val="1200"/>
        </a:spcBef>
        <a:buClr>
          <a:schemeClr val="accent1"/>
        </a:buClr>
        <a:buFontTx/>
        <a:buNone/>
        <a:defRPr sz="1400" kern="1200" baseline="0">
          <a:solidFill>
            <a:schemeClr val="tx1"/>
          </a:solidFill>
          <a:latin typeface="+mn-lt"/>
          <a:ea typeface="+mn-ea"/>
          <a:cs typeface="Tahoma" pitchFamily="34" charset="0"/>
        </a:defRPr>
      </a:lvl5pPr>
      <a:lvl6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6pPr>
      <a:lvl7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7pPr>
      <a:lvl8pPr marL="0" indent="0" algn="ctr" defTabSz="914400" rtl="0" eaLnBrk="1" latinLnBrk="0" hangingPunct="1">
        <a:lnSpc>
          <a:spcPct val="100000"/>
        </a:lnSpc>
        <a:spcBef>
          <a:spcPts val="1200"/>
        </a:spcBef>
        <a:buFont typeface="Arial" pitchFamily="34" charset="0"/>
        <a:buNone/>
        <a:defRPr sz="1400" kern="1200">
          <a:solidFill>
            <a:schemeClr val="tx2"/>
          </a:solidFill>
          <a:latin typeface="+mn-lt"/>
          <a:ea typeface="+mn-ea"/>
          <a:cs typeface="+mn-cs"/>
        </a:defRPr>
      </a:lvl8pPr>
      <a:lvl9pPr marL="0" indent="0" algn="ctr" defTabSz="914400" rtl="0" eaLnBrk="1" latinLnBrk="0" hangingPunct="1">
        <a:lnSpc>
          <a:spcPct val="100000"/>
        </a:lnSpc>
        <a:spcBef>
          <a:spcPts val="1200"/>
        </a:spcBef>
        <a:buFont typeface="Arial"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 Id="rId3" Type="http://schemas.openxmlformats.org/officeDocument/2006/relationships/image" Target="../media/image4.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image" Target="../media/image7.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8.png"/><Relationship Id="rId3" Type="http://schemas.openxmlformats.org/officeDocument/2006/relationships/image" Target="../media/image1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0.jpg"/><Relationship Id="rId3" Type="http://schemas.openxmlformats.org/officeDocument/2006/relationships/image" Target="../media/image2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3.png"/><Relationship Id="rId3" Type="http://schemas.openxmlformats.org/officeDocument/2006/relationships/image" Target="../media/image24.tif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0.png"/><Relationship Id="rId1" Type="http://schemas.openxmlformats.org/officeDocument/2006/relationships/slideLayout" Target="../slideLayouts/slideLayout9.xml"/><Relationship Id="rId2"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5" Type="http://schemas.openxmlformats.org/officeDocument/2006/relationships/image" Target="../media/image33.png"/><Relationship Id="rId1" Type="http://schemas.openxmlformats.org/officeDocument/2006/relationships/slideLayout" Target="../slideLayouts/slideLayout9.xml"/><Relationship Id="rId2" Type="http://schemas.openxmlformats.org/officeDocument/2006/relationships/notesSlide" Target="../notesSlides/notesSlide10.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1" Type="http://schemas.openxmlformats.org/officeDocument/2006/relationships/slideLayout" Target="../slideLayouts/slideLayout9.xml"/><Relationship Id="rId2" Type="http://schemas.openxmlformats.org/officeDocument/2006/relationships/notesSlide" Target="../notesSlides/notesSlide11.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png"/><Relationship Id="rId1" Type="http://schemas.openxmlformats.org/officeDocument/2006/relationships/slideLayout" Target="../slideLayouts/slideLayout9.xml"/><Relationship Id="rId2" Type="http://schemas.openxmlformats.org/officeDocument/2006/relationships/notesSlide" Target="../notesSlides/notesSlide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8.png"/><Relationship Id="rId3"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2.png"/><Relationship Id="rId1" Type="http://schemas.openxmlformats.org/officeDocument/2006/relationships/slideLayout" Target="../slideLayouts/slideLayout9.xml"/><Relationship Id="rId2"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image" Target="../media/image44.emf"/><Relationship Id="rId4" Type="http://schemas.openxmlformats.org/officeDocument/2006/relationships/image" Target="../media/image45.png"/><Relationship Id="rId1" Type="http://schemas.openxmlformats.org/officeDocument/2006/relationships/slideLayout" Target="../slideLayouts/slideLayout9.xml"/><Relationship Id="rId2" Type="http://schemas.openxmlformats.org/officeDocument/2006/relationships/image" Target="../media/image43.tif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6.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48.tif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4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0.png"/></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4" Type="http://schemas.openxmlformats.org/officeDocument/2006/relationships/image" Target="../media/image53.png"/><Relationship Id="rId5" Type="http://schemas.openxmlformats.org/officeDocument/2006/relationships/image" Target="../media/image54.png"/><Relationship Id="rId1" Type="http://schemas.openxmlformats.org/officeDocument/2006/relationships/slideLayout" Target="../slideLayouts/slideLayout9.xml"/><Relationship Id="rId2" Type="http://schemas.openxmlformats.org/officeDocument/2006/relationships/image" Target="../media/image5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5.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6.tif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60.tiff"/><Relationship Id="rId1" Type="http://schemas.openxmlformats.org/officeDocument/2006/relationships/slideLayout" Target="../slideLayouts/slideLayout9.xml"/><Relationship Id="rId2" Type="http://schemas.openxmlformats.org/officeDocument/2006/relationships/image" Target="../media/image5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61.png"/><Relationship Id="rId3" Type="http://schemas.openxmlformats.org/officeDocument/2006/relationships/image" Target="../media/image6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6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64.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65.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66.jpg"/></Relationships>
</file>

<file path=ppt/slides/_rels/slide48.xml.rels><?xml version="1.0" encoding="UTF-8" standalone="yes"?>
<Relationships xmlns="http://schemas.openxmlformats.org/package/2006/relationships"><Relationship Id="rId3" Type="http://schemas.openxmlformats.org/officeDocument/2006/relationships/image" Target="../media/image68.png"/><Relationship Id="rId4" Type="http://schemas.openxmlformats.org/officeDocument/2006/relationships/image" Target="../media/image69.png"/><Relationship Id="rId1" Type="http://schemas.openxmlformats.org/officeDocument/2006/relationships/slideLayout" Target="../slideLayouts/slideLayout9.xml"/><Relationship Id="rId2" Type="http://schemas.openxmlformats.org/officeDocument/2006/relationships/image" Target="../media/image6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70.png"/><Relationship Id="rId3" Type="http://schemas.microsoft.com/office/2007/relationships/hdphoto" Target="../media/hdphoto2.wdp"/></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7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73.png"/><Relationship Id="rId4" Type="http://schemas.openxmlformats.org/officeDocument/2006/relationships/image" Target="../media/image74.png"/><Relationship Id="rId1" Type="http://schemas.openxmlformats.org/officeDocument/2006/relationships/slideLayout" Target="../slideLayouts/slideLayout9.xml"/><Relationship Id="rId2" Type="http://schemas.openxmlformats.org/officeDocument/2006/relationships/image" Target="../media/image7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75.png"/><Relationship Id="rId3" Type="http://schemas.openxmlformats.org/officeDocument/2006/relationships/image" Target="../media/image7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77.png"/><Relationship Id="rId4" Type="http://schemas.openxmlformats.org/officeDocument/2006/relationships/image" Target="../media/image78.png"/><Relationship Id="rId5" Type="http://schemas.openxmlformats.org/officeDocument/2006/relationships/image" Target="../media/image79.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80.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8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82.em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3.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4.e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5.emf"/></Relationships>
</file>

<file path=ppt/slides/_rels/slide65.xml.rels><?xml version="1.0" encoding="UTF-8" standalone="yes"?>
<Relationships xmlns="http://schemas.openxmlformats.org/package/2006/relationships"><Relationship Id="rId3" Type="http://schemas.openxmlformats.org/officeDocument/2006/relationships/image" Target="../media/image87.emf"/><Relationship Id="rId4" Type="http://schemas.openxmlformats.org/officeDocument/2006/relationships/image" Target="../media/image88.emf"/><Relationship Id="rId1" Type="http://schemas.openxmlformats.org/officeDocument/2006/relationships/slideLayout" Target="../slideLayouts/slideLayout2.xml"/><Relationship Id="rId2" Type="http://schemas.openxmlformats.org/officeDocument/2006/relationships/image" Target="../media/image86.emf"/></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9.tiff"/><Relationship Id="rId3" Type="http://schemas.openxmlformats.org/officeDocument/2006/relationships/image" Target="../media/image90.tiff"/></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1.emf"/></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2.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3.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4.emf"/><Relationship Id="rId3" Type="http://schemas.openxmlformats.org/officeDocument/2006/relationships/image" Target="../media/image95.tif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6.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7.png"/></Relationships>
</file>

<file path=ppt/slides/_rels/slide73.xml.rels><?xml version="1.0" encoding="UTF-8" standalone="yes"?>
<Relationships xmlns="http://schemas.openxmlformats.org/package/2006/relationships"><Relationship Id="rId3" Type="http://schemas.openxmlformats.org/officeDocument/2006/relationships/image" Target="../media/image99.jpeg"/><Relationship Id="rId4" Type="http://schemas.openxmlformats.org/officeDocument/2006/relationships/image" Target="../media/image100.jpeg"/><Relationship Id="rId1" Type="http://schemas.openxmlformats.org/officeDocument/2006/relationships/slideLayout" Target="../slideLayouts/slideLayout2.xml"/><Relationship Id="rId2" Type="http://schemas.openxmlformats.org/officeDocument/2006/relationships/image" Target="../media/image98.jpeg"/></Relationships>
</file>

<file path=ppt/slides/_rels/slide74.xml.rels><?xml version="1.0" encoding="UTF-8" standalone="yes"?>
<Relationships xmlns="http://schemas.openxmlformats.org/package/2006/relationships"><Relationship Id="rId3" Type="http://schemas.openxmlformats.org/officeDocument/2006/relationships/image" Target="../media/image102.jpeg"/><Relationship Id="rId4" Type="http://schemas.openxmlformats.org/officeDocument/2006/relationships/image" Target="../media/image103.png"/><Relationship Id="rId1" Type="http://schemas.openxmlformats.org/officeDocument/2006/relationships/slideLayout" Target="../slideLayouts/slideLayout2.xml"/><Relationship Id="rId2" Type="http://schemas.openxmlformats.org/officeDocument/2006/relationships/image" Target="../media/image101.jpe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4.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5.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6.emf"/><Relationship Id="rId3" Type="http://schemas.openxmlformats.org/officeDocument/2006/relationships/image" Target="../media/image107.emf"/></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8.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9.png"/><Relationship Id="rId3" Type="http://schemas.openxmlformats.org/officeDocument/2006/relationships/image" Target="../media/image110.png"/></Relationships>
</file>

<file path=ppt/slides/_rels/slide80.xml.rels><?xml version="1.0" encoding="UTF-8" standalone="yes"?>
<Relationships xmlns="http://schemas.openxmlformats.org/package/2006/relationships"><Relationship Id="rId3" Type="http://schemas.openxmlformats.org/officeDocument/2006/relationships/image" Target="../media/image112.png"/><Relationship Id="rId4" Type="http://schemas.openxmlformats.org/officeDocument/2006/relationships/image" Target="../media/image113.png"/><Relationship Id="rId1" Type="http://schemas.openxmlformats.org/officeDocument/2006/relationships/slideLayout" Target="../slideLayouts/slideLayout2.xml"/><Relationship Id="rId2" Type="http://schemas.openxmlformats.org/officeDocument/2006/relationships/image" Target="../media/image111.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4.png"/><Relationship Id="rId3" Type="http://schemas.openxmlformats.org/officeDocument/2006/relationships/image" Target="../media/image115.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6.emf"/></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7.emf"/></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8.jpe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9.tiff"/></Relationships>
</file>

<file path=ppt/slides/_rels/slide86.xml.rels><?xml version="1.0" encoding="UTF-8" standalone="yes"?>
<Relationships xmlns="http://schemas.openxmlformats.org/package/2006/relationships"><Relationship Id="rId3" Type="http://schemas.openxmlformats.org/officeDocument/2006/relationships/image" Target="../media/image121.png"/><Relationship Id="rId4" Type="http://schemas.openxmlformats.org/officeDocument/2006/relationships/image" Target="../media/image122.png"/><Relationship Id="rId1" Type="http://schemas.openxmlformats.org/officeDocument/2006/relationships/slideLayout" Target="../slideLayouts/slideLayout2.xml"/><Relationship Id="rId2" Type="http://schemas.openxmlformats.org/officeDocument/2006/relationships/image" Target="../media/image120.png"/></Relationships>
</file>

<file path=ppt/slides/_rels/slide87.xml.rels><?xml version="1.0" encoding="UTF-8" standalone="yes"?>
<Relationships xmlns="http://schemas.openxmlformats.org/package/2006/relationships"><Relationship Id="rId3" Type="http://schemas.openxmlformats.org/officeDocument/2006/relationships/image" Target="../media/image124.emf"/><Relationship Id="rId4" Type="http://schemas.openxmlformats.org/officeDocument/2006/relationships/image" Target="../media/image125.emf"/><Relationship Id="rId1" Type="http://schemas.openxmlformats.org/officeDocument/2006/relationships/slideLayout" Target="../slideLayouts/slideLayout2.xml"/><Relationship Id="rId2" Type="http://schemas.openxmlformats.org/officeDocument/2006/relationships/image" Target="../media/image123.emf"/></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6.emf"/></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7.emf"/></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8.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9.png"/><Relationship Id="rId3" Type="http://schemas.openxmlformats.org/officeDocument/2006/relationships/image" Target="../media/image130.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1.emf"/></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2.emf"/></Relationships>
</file>

<file path=ppt/slides/_rels/slide94.xml.rels><?xml version="1.0" encoding="UTF-8" standalone="yes"?>
<Relationships xmlns="http://schemas.openxmlformats.org/package/2006/relationships"><Relationship Id="rId3" Type="http://schemas.openxmlformats.org/officeDocument/2006/relationships/image" Target="../media/image134.tiff"/><Relationship Id="rId4" Type="http://schemas.openxmlformats.org/officeDocument/2006/relationships/image" Target="../media/image135.tiff"/><Relationship Id="rId5" Type="http://schemas.openxmlformats.org/officeDocument/2006/relationships/image" Target="../media/image136.jpeg"/><Relationship Id="rId1" Type="http://schemas.openxmlformats.org/officeDocument/2006/relationships/slideLayout" Target="../slideLayouts/slideLayout2.xml"/><Relationship Id="rId2" Type="http://schemas.openxmlformats.org/officeDocument/2006/relationships/image" Target="../media/image133.emf"/></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7.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8.png"/><Relationship Id="rId3" Type="http://schemas.openxmlformats.org/officeDocument/2006/relationships/image" Target="../media/image139.png"/></Relationships>
</file>

<file path=ppt/slides/_rels/slide97.xml.rels><?xml version="1.0" encoding="UTF-8" standalone="yes"?>
<Relationships xmlns="http://schemas.openxmlformats.org/package/2006/relationships"><Relationship Id="rId3" Type="http://schemas.openxmlformats.org/officeDocument/2006/relationships/image" Target="../media/image141.png"/><Relationship Id="rId4" Type="http://schemas.openxmlformats.org/officeDocument/2006/relationships/image" Target="../media/image142.png"/><Relationship Id="rId1" Type="http://schemas.openxmlformats.org/officeDocument/2006/relationships/slideLayout" Target="../slideLayouts/slideLayout2.xml"/><Relationship Id="rId2" Type="http://schemas.openxmlformats.org/officeDocument/2006/relationships/image" Target="../media/image140.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3.png"/><Relationship Id="rId3" Type="http://schemas.openxmlformats.org/officeDocument/2006/relationships/image" Target="../media/image144.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5.png"/><Relationship Id="rId3" Type="http://schemas.openxmlformats.org/officeDocument/2006/relationships/image" Target="../media/image146.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7.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8.png"/><Relationship Id="rId3" Type="http://schemas.openxmlformats.org/officeDocument/2006/relationships/image" Target="../media/image149.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0.emf"/></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1.png"/><Relationship Id="rId3" Type="http://schemas.openxmlformats.org/officeDocument/2006/relationships/image" Target="../media/image152.tiff"/></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3.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4.emf"/></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5.emf"/></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6.emf"/></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7.emf"/></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8.tiff"/></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9.tiff"/><Relationship Id="rId3" Type="http://schemas.openxmlformats.org/officeDocument/2006/relationships/image" Target="../media/image160.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1.jpeg"/><Relationship Id="rId3" Type="http://schemas.openxmlformats.org/officeDocument/2006/relationships/image" Target="../media/image162.tiff"/></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3.tiff"/></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4.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5.tiff"/></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6.tiff"/></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7.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8.tiff"/></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69.tiff"/><Relationship Id="rId4" Type="http://schemas.openxmlformats.org/officeDocument/2006/relationships/image" Target="../media/image170.tiff"/><Relationship Id="rId1" Type="http://schemas.openxmlformats.org/officeDocument/2006/relationships/slideLayout" Target="../slideLayouts/slideLayout2.xml"/><Relationship Id="rId2" Type="http://schemas.openxmlformats.org/officeDocument/2006/relationships/hyperlink" Target="https://fr.wikipedia.org/wiki/Instruction_%C3%A0_domicile" TargetMode="External"/></Relationships>
</file>

<file path=ppt/slides/_rels/slide123.xml.rels><?xml version="1.0" encoding="UTF-8" standalone="yes"?>
<Relationships xmlns="http://schemas.openxmlformats.org/package/2006/relationships"><Relationship Id="rId3" Type="http://schemas.openxmlformats.org/officeDocument/2006/relationships/image" Target="../media/image172.tiff"/><Relationship Id="rId4" Type="http://schemas.openxmlformats.org/officeDocument/2006/relationships/image" Target="../media/image173.png"/><Relationship Id="rId1" Type="http://schemas.openxmlformats.org/officeDocument/2006/relationships/slideLayout" Target="../slideLayouts/slideLayout2.xml"/><Relationship Id="rId2" Type="http://schemas.openxmlformats.org/officeDocument/2006/relationships/image" Target="../media/image171.jpe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4.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5.emf"/></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6.emf"/></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7.emf"/></Relationships>
</file>

<file path=ppt/slides/_rels/slide129.xml.rels><?xml version="1.0" encoding="UTF-8" standalone="yes"?>
<Relationships xmlns="http://schemas.openxmlformats.org/package/2006/relationships"><Relationship Id="rId3" Type="http://schemas.openxmlformats.org/officeDocument/2006/relationships/image" Target="../media/image179.tiff"/><Relationship Id="rId4" Type="http://schemas.openxmlformats.org/officeDocument/2006/relationships/image" Target="../media/image180.png"/><Relationship Id="rId1" Type="http://schemas.openxmlformats.org/officeDocument/2006/relationships/slideLayout" Target="../slideLayouts/slideLayout2.xml"/><Relationship Id="rId2" Type="http://schemas.openxmlformats.org/officeDocument/2006/relationships/image" Target="../media/image178.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1.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2.jpe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3.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4.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85.tiff"/></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86.emf"/></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87.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88.tiff"/></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89.png"/><Relationship Id="rId3" Type="http://schemas.openxmlformats.org/officeDocument/2006/relationships/image" Target="../media/image190.emf"/></Relationships>
</file>

<file path=ppt/slides/_rels/slide143.xml.rels><?xml version="1.0" encoding="UTF-8" standalone="yes"?>
<Relationships xmlns="http://schemas.openxmlformats.org/package/2006/relationships"><Relationship Id="rId3" Type="http://schemas.openxmlformats.org/officeDocument/2006/relationships/image" Target="../media/image192.png"/><Relationship Id="rId4" Type="http://schemas.openxmlformats.org/officeDocument/2006/relationships/image" Target="../media/image193.png"/><Relationship Id="rId5" Type="http://schemas.openxmlformats.org/officeDocument/2006/relationships/image" Target="../media/image194.png"/><Relationship Id="rId1" Type="http://schemas.openxmlformats.org/officeDocument/2006/relationships/slideLayout" Target="../slideLayouts/slideLayout9.xml"/><Relationship Id="rId2" Type="http://schemas.openxmlformats.org/officeDocument/2006/relationships/image" Target="../media/image191.png"/></Relationships>
</file>

<file path=ppt/slides/_rels/slide144.xml.rels><?xml version="1.0" encoding="UTF-8" standalone="yes"?>
<Relationships xmlns="http://schemas.openxmlformats.org/package/2006/relationships"><Relationship Id="rId3" Type="http://schemas.openxmlformats.org/officeDocument/2006/relationships/image" Target="../media/image196.png"/><Relationship Id="rId4" Type="http://schemas.openxmlformats.org/officeDocument/2006/relationships/image" Target="../media/image197.png"/><Relationship Id="rId5" Type="http://schemas.openxmlformats.org/officeDocument/2006/relationships/image" Target="../media/image198.png"/><Relationship Id="rId6" Type="http://schemas.openxmlformats.org/officeDocument/2006/relationships/image" Target="../media/image199.png"/><Relationship Id="rId1" Type="http://schemas.openxmlformats.org/officeDocument/2006/relationships/slideLayout" Target="../slideLayouts/slideLayout9.xml"/><Relationship Id="rId2" Type="http://schemas.openxmlformats.org/officeDocument/2006/relationships/image" Target="../media/image195.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00.emf"/></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01.png"/><Relationship Id="rId3" Type="http://schemas.openxmlformats.org/officeDocument/2006/relationships/image" Target="../media/image202.emf"/></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03.emf"/></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04.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05.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06.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07.png"/><Relationship Id="rId3" Type="http://schemas.openxmlformats.org/officeDocument/2006/relationships/image" Target="../media/image208.png"/></Relationships>
</file>

<file path=ppt/slides/_rels/slide153.xml.rels><?xml version="1.0" encoding="UTF-8" standalone="yes"?>
<Relationships xmlns="http://schemas.openxmlformats.org/package/2006/relationships"><Relationship Id="rId3" Type="http://schemas.openxmlformats.org/officeDocument/2006/relationships/image" Target="../media/image210.png"/><Relationship Id="rId4" Type="http://schemas.openxmlformats.org/officeDocument/2006/relationships/image" Target="../media/image211.png"/><Relationship Id="rId1" Type="http://schemas.openxmlformats.org/officeDocument/2006/relationships/slideLayout" Target="../slideLayouts/slideLayout9.xml"/><Relationship Id="rId2" Type="http://schemas.openxmlformats.org/officeDocument/2006/relationships/image" Target="../media/image209.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12.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13.tiff"/></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14.emf"/></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p:cNvSpPr>
            <a:spLocks noGrp="1"/>
          </p:cNvSpPr>
          <p:nvPr>
            <p:ph type="subTitle" idx="1"/>
          </p:nvPr>
        </p:nvSpPr>
        <p:spPr/>
        <p:txBody>
          <a:bodyPr/>
          <a:lstStyle/>
          <a:p>
            <a:r>
              <a:rPr lang="fr-FR" dirty="0" smtClean="0"/>
              <a:t>Jean-François Clément</a:t>
            </a:r>
            <a:endParaRPr lang="fr-FR" dirty="0"/>
          </a:p>
        </p:txBody>
      </p:sp>
      <p:sp>
        <p:nvSpPr>
          <p:cNvPr id="3" name="Titre 2"/>
          <p:cNvSpPr>
            <a:spLocks noGrp="1"/>
          </p:cNvSpPr>
          <p:nvPr>
            <p:ph type="title"/>
          </p:nvPr>
        </p:nvSpPr>
        <p:spPr>
          <a:xfrm>
            <a:off x="2565400" y="2397760"/>
            <a:ext cx="4013200" cy="599440"/>
          </a:xfrm>
        </p:spPr>
        <p:txBody>
          <a:bodyPr/>
          <a:lstStyle/>
          <a:p>
            <a:r>
              <a:rPr lang="fr-FR" dirty="0" smtClean="0"/>
              <a:t>La radicalisation </a:t>
            </a:r>
            <a:br>
              <a:rPr lang="fr-FR" dirty="0" smtClean="0"/>
            </a:br>
            <a:r>
              <a:rPr lang="fr-FR" dirty="0" smtClean="0"/>
              <a:t>islamique en janvier 2022</a:t>
            </a:r>
            <a:endParaRPr lang="fr-FR" dirty="0"/>
          </a:p>
        </p:txBody>
      </p:sp>
    </p:spTree>
    <p:extLst>
      <p:ext uri="{BB962C8B-B14F-4D97-AF65-F5344CB8AC3E}">
        <p14:creationId xmlns:p14="http://schemas.microsoft.com/office/powerpoint/2010/main" val="865398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p:txBody>
          <a:bodyPr>
            <a:normAutofit fontScale="92500" lnSpcReduction="20000"/>
          </a:bodyPr>
          <a:lstStyle/>
          <a:p>
            <a:r>
              <a:rPr lang="fr-FR" dirty="0" smtClean="0"/>
              <a:t>Après le terrorisme d’Etat des années 1980 (Algérie et Iran), il y eut les mouvements islamistes violents d’Afghanistan où s’est développé Al-Qaïda (années 1990 avec le point d’orgue en septembre 2001 des attentats de Washington et de New York : </a:t>
            </a:r>
            <a:r>
              <a:rPr lang="fr-FR" dirty="0" err="1" smtClean="0"/>
              <a:t>leWorld</a:t>
            </a:r>
            <a:r>
              <a:rPr lang="fr-FR" dirty="0" smtClean="0"/>
              <a:t> Trade Center).</a:t>
            </a:r>
          </a:p>
          <a:p>
            <a:endParaRPr lang="fr-FR" dirty="0" smtClean="0"/>
          </a:p>
          <a:p>
            <a:r>
              <a:rPr lang="fr-FR" dirty="0" smtClean="0"/>
              <a:t>Puis il y eut </a:t>
            </a:r>
            <a:r>
              <a:rPr lang="fr-FR" dirty="0" err="1" smtClean="0"/>
              <a:t>Daech</a:t>
            </a:r>
            <a:r>
              <a:rPr lang="fr-FR" dirty="0" smtClean="0"/>
              <a:t>  qui s’ajoute à Al-Qaïda </a:t>
            </a:r>
          </a:p>
          <a:p>
            <a:r>
              <a:rPr lang="fr-FR" dirty="0" smtClean="0"/>
              <a:t>entre </a:t>
            </a:r>
            <a:r>
              <a:rPr lang="fr-FR" dirty="0"/>
              <a:t>le 29 juin 2014 et le 23 mars </a:t>
            </a:r>
            <a:r>
              <a:rPr lang="fr-FR" dirty="0" smtClean="0"/>
              <a:t>2019. </a:t>
            </a:r>
          </a:p>
          <a:p>
            <a:endParaRPr lang="fr-FR" dirty="0"/>
          </a:p>
          <a:p>
            <a:r>
              <a:rPr lang="fr-FR" dirty="0" smtClean="0"/>
              <a:t>Les survivants sont aujourd’hui  prisonniers en Irak ou dans des camps kurdes où beaucoup meurent progressivement. D’autres se sont évadés et vivent en clandestinité. Il y eut quelques revenants (</a:t>
            </a:r>
            <a:r>
              <a:rPr lang="fr-FR" dirty="0" err="1" smtClean="0"/>
              <a:t>returnees</a:t>
            </a:r>
            <a:r>
              <a:rPr lang="fr-FR" dirty="0" smtClean="0"/>
              <a:t>). Egalement ceux qui se radicalisent sur place en Europe même.</a:t>
            </a:r>
          </a:p>
          <a:p>
            <a:r>
              <a:rPr lang="fr-FR" dirty="0" smtClean="0"/>
              <a:t>Qu’est-ce que les </a:t>
            </a:r>
            <a:r>
              <a:rPr lang="fr-FR" dirty="0"/>
              <a:t>apports scientifiques les plus saillants r</a:t>
            </a:r>
            <a:r>
              <a:rPr lang="fr-FR" dirty="0" smtClean="0"/>
              <a:t>édigés récemment </a:t>
            </a:r>
          </a:p>
          <a:p>
            <a:r>
              <a:rPr lang="fr-FR" dirty="0" smtClean="0"/>
              <a:t>(68 études en France en 2021) nous ont appris ?</a:t>
            </a:r>
            <a:endParaRPr lang="fr-FR" dirty="0"/>
          </a:p>
        </p:txBody>
      </p:sp>
      <p:sp>
        <p:nvSpPr>
          <p:cNvPr id="3" name="Titre 2"/>
          <p:cNvSpPr>
            <a:spLocks noGrp="1"/>
          </p:cNvSpPr>
          <p:nvPr>
            <p:ph type="title"/>
          </p:nvPr>
        </p:nvSpPr>
        <p:spPr/>
        <p:txBody>
          <a:bodyPr/>
          <a:lstStyle/>
          <a:p>
            <a:r>
              <a:rPr lang="fr-FR" dirty="0" smtClean="0"/>
              <a:t>Le point en Janvier 2022</a:t>
            </a:r>
            <a:endParaRPr lang="fr-FR" dirty="0"/>
          </a:p>
        </p:txBody>
      </p:sp>
    </p:spTree>
    <p:extLst>
      <p:ext uri="{BB962C8B-B14F-4D97-AF65-F5344CB8AC3E}">
        <p14:creationId xmlns:p14="http://schemas.microsoft.com/office/powerpoint/2010/main" val="1677531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5237018" y="2020823"/>
            <a:ext cx="3449782" cy="4643213"/>
          </a:xfrm>
        </p:spPr>
        <p:txBody>
          <a:bodyPr>
            <a:normAutofit/>
          </a:bodyPr>
          <a:lstStyle/>
          <a:p>
            <a:pPr algn="l"/>
            <a:r>
              <a:rPr lang="fr-FR" dirty="0" smtClean="0"/>
              <a:t>La sécularisation très rapide des sociétés musulmanes  surtout depuis le milieu du XIXe siècle entraîne l’apparition de multiples mouvements de contre-réforme dont le salafisme au XIXe siècle (après le wahhabisme du </a:t>
            </a:r>
            <a:r>
              <a:rPr lang="fr-FR" dirty="0"/>
              <a:t>X</a:t>
            </a:r>
            <a:r>
              <a:rPr lang="fr-FR" dirty="0" smtClean="0"/>
              <a:t>VIIIe siècle) et d’autres mouvements depuis 1930 (les Frères musulmans et les mouvements piétistes) Autres réactions : les activistes dont certains les radicalisés) prônent la violence.</a:t>
            </a:r>
            <a:endParaRPr lang="fr-FR" dirty="0"/>
          </a:p>
        </p:txBody>
      </p:sp>
      <p:sp>
        <p:nvSpPr>
          <p:cNvPr id="3" name="Titre 2"/>
          <p:cNvSpPr>
            <a:spLocks noGrp="1"/>
          </p:cNvSpPr>
          <p:nvPr>
            <p:ph type="title"/>
          </p:nvPr>
        </p:nvSpPr>
        <p:spPr>
          <a:xfrm>
            <a:off x="2216727" y="975360"/>
            <a:ext cx="4862946" cy="701040"/>
          </a:xfrm>
        </p:spPr>
        <p:txBody>
          <a:bodyPr/>
          <a:lstStyle/>
          <a:p>
            <a:r>
              <a:rPr lang="fr-FR" dirty="0" smtClean="0"/>
              <a:t>Le califat dans </a:t>
            </a:r>
            <a:r>
              <a:rPr lang="fr-FR" smtClean="0"/>
              <a:t>l’histoire longue</a:t>
            </a:r>
            <a:endParaRPr lang="fr-FR" dirty="0"/>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218" y="2202873"/>
            <a:ext cx="4617374" cy="2937163"/>
          </a:xfrm>
          <a:prstGeom prst="rect">
            <a:avLst/>
          </a:prstGeom>
        </p:spPr>
      </p:pic>
      <p:sp>
        <p:nvSpPr>
          <p:cNvPr id="6" name="ZoneTexte 5"/>
          <p:cNvSpPr txBox="1"/>
          <p:nvPr/>
        </p:nvSpPr>
        <p:spPr>
          <a:xfrm>
            <a:off x="360218" y="5297177"/>
            <a:ext cx="4603519" cy="1323439"/>
          </a:xfrm>
          <a:prstGeom prst="rect">
            <a:avLst/>
          </a:prstGeom>
          <a:noFill/>
        </p:spPr>
        <p:txBody>
          <a:bodyPr wrap="square" rtlCol="0">
            <a:spAutoFit/>
          </a:bodyPr>
          <a:lstStyle/>
          <a:p>
            <a:r>
              <a:rPr lang="fr-FR" sz="2000" b="1" dirty="0" smtClean="0"/>
              <a:t>« L’islam » n’existe pas. La « communauté musulmane » (</a:t>
            </a:r>
            <a:r>
              <a:rPr lang="fr-FR" sz="2000" b="1" dirty="0" err="1" smtClean="0"/>
              <a:t>umma</a:t>
            </a:r>
            <a:r>
              <a:rPr lang="fr-FR" sz="2000" b="1" dirty="0" smtClean="0"/>
              <a:t>) est une fiction. Il existe de nombreuses interprétations contradictoires de l’islam. </a:t>
            </a:r>
            <a:endParaRPr lang="fr-FR" sz="2000" b="1" dirty="0"/>
          </a:p>
        </p:txBody>
      </p:sp>
    </p:spTree>
    <p:extLst>
      <p:ext uri="{BB962C8B-B14F-4D97-AF65-F5344CB8AC3E}">
        <p14:creationId xmlns:p14="http://schemas.microsoft.com/office/powerpoint/2010/main" val="2648456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263236" y="1577478"/>
            <a:ext cx="2105891" cy="4075176"/>
          </a:xfrm>
        </p:spPr>
        <p:txBody>
          <a:bodyPr>
            <a:normAutofit fontScale="92500" lnSpcReduction="20000"/>
          </a:bodyPr>
          <a:lstStyle/>
          <a:p>
            <a:pPr algn="l"/>
            <a:r>
              <a:rPr lang="fr-FR" dirty="0" smtClean="0"/>
              <a:t>Le calife Abu </a:t>
            </a:r>
            <a:r>
              <a:rPr lang="fr-FR" dirty="0" err="1" smtClean="0"/>
              <a:t>Bakr</a:t>
            </a:r>
            <a:r>
              <a:rPr lang="fr-FR" dirty="0" smtClean="0"/>
              <a:t> al-</a:t>
            </a:r>
            <a:r>
              <a:rPr lang="fr-FR" dirty="0" err="1" smtClean="0"/>
              <a:t>Baghdadi</a:t>
            </a:r>
            <a:r>
              <a:rPr lang="fr-FR" dirty="0" smtClean="0"/>
              <a:t>, chef de l’Etat islamique ou </a:t>
            </a:r>
            <a:r>
              <a:rPr lang="fr-FR" dirty="0" err="1" smtClean="0"/>
              <a:t>Daech</a:t>
            </a:r>
            <a:r>
              <a:rPr lang="fr-FR" dirty="0" smtClean="0"/>
              <a:t> est tué le 27 octobre 2019. Deux de ses </a:t>
            </a:r>
            <a:r>
              <a:rPr lang="fr-FR" dirty="0"/>
              <a:t>épouses, ses gardes du corps ainsi que ses trois enfants sont également décédés dans </a:t>
            </a:r>
            <a:r>
              <a:rPr lang="fr-FR" dirty="0" smtClean="0"/>
              <a:t>l’explosion alors qu’un commando américain pénétrait dans son refuge au nord de la Syrie. </a:t>
            </a:r>
            <a:endParaRPr lang="fr-FR" dirty="0"/>
          </a:p>
        </p:txBody>
      </p:sp>
      <p:sp>
        <p:nvSpPr>
          <p:cNvPr id="3" name="Titre 2"/>
          <p:cNvSpPr>
            <a:spLocks noGrp="1"/>
          </p:cNvSpPr>
          <p:nvPr>
            <p:ph type="title"/>
          </p:nvPr>
        </p:nvSpPr>
        <p:spPr/>
        <p:txBody>
          <a:bodyPr/>
          <a:lstStyle/>
          <a:p>
            <a:r>
              <a:rPr lang="fr-FR" dirty="0" smtClean="0"/>
              <a:t>Le point en janvier 2022</a:t>
            </a:r>
            <a:endParaRPr lang="fr-FR" dirty="0"/>
          </a:p>
        </p:txBody>
      </p:sp>
      <p:pic>
        <p:nvPicPr>
          <p:cNvPr id="5" name="Image 4"/>
          <p:cNvPicPr>
            <a:picLocks noChangeAspect="1"/>
          </p:cNvPicPr>
          <p:nvPr/>
        </p:nvPicPr>
        <p:blipFill>
          <a:blip r:embed="rId2"/>
          <a:stretch>
            <a:fillRect/>
          </a:stretch>
        </p:blipFill>
        <p:spPr>
          <a:xfrm>
            <a:off x="2655039" y="2020824"/>
            <a:ext cx="6488961" cy="4056675"/>
          </a:xfrm>
          <a:prstGeom prst="rect">
            <a:avLst/>
          </a:prstGeom>
        </p:spPr>
      </p:pic>
      <p:sp>
        <p:nvSpPr>
          <p:cNvPr id="6" name="ZoneTexte 5"/>
          <p:cNvSpPr txBox="1"/>
          <p:nvPr/>
        </p:nvSpPr>
        <p:spPr>
          <a:xfrm>
            <a:off x="2535382" y="6237257"/>
            <a:ext cx="6239272" cy="369332"/>
          </a:xfrm>
          <a:prstGeom prst="rect">
            <a:avLst/>
          </a:prstGeom>
          <a:noFill/>
        </p:spPr>
        <p:txBody>
          <a:bodyPr wrap="none" rtlCol="0">
            <a:spAutoFit/>
          </a:bodyPr>
          <a:lstStyle/>
          <a:p>
            <a:r>
              <a:rPr lang="fr-FR" dirty="0" smtClean="0"/>
              <a:t>Une autre épouse de </a:t>
            </a:r>
            <a:r>
              <a:rPr lang="fr-FR" dirty="0" err="1" smtClean="0"/>
              <a:t>Baghdadi</a:t>
            </a:r>
            <a:r>
              <a:rPr lang="fr-FR" dirty="0" smtClean="0"/>
              <a:t> sera arrêtée en Turquie en novembre.</a:t>
            </a:r>
            <a:endParaRPr lang="fr-FR" dirty="0"/>
          </a:p>
        </p:txBody>
      </p:sp>
      <p:pic>
        <p:nvPicPr>
          <p:cNvPr id="7" name="Image 6"/>
          <p:cNvPicPr>
            <a:picLocks noChangeAspect="1"/>
          </p:cNvPicPr>
          <p:nvPr/>
        </p:nvPicPr>
        <p:blipFill>
          <a:blip r:embed="rId3"/>
          <a:stretch>
            <a:fillRect/>
          </a:stretch>
        </p:blipFill>
        <p:spPr>
          <a:xfrm>
            <a:off x="201639" y="5399979"/>
            <a:ext cx="2167488" cy="1355039"/>
          </a:xfrm>
          <a:prstGeom prst="rect">
            <a:avLst/>
          </a:prstGeom>
        </p:spPr>
      </p:pic>
    </p:spTree>
    <p:extLst>
      <p:ext uri="{BB962C8B-B14F-4D97-AF65-F5344CB8AC3E}">
        <p14:creationId xmlns:p14="http://schemas.microsoft.com/office/powerpoint/2010/main" val="740382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263236" y="2020824"/>
            <a:ext cx="2105891" cy="4075176"/>
          </a:xfrm>
        </p:spPr>
        <p:txBody>
          <a:bodyPr>
            <a:normAutofit fontScale="92500" lnSpcReduction="20000"/>
          </a:bodyPr>
          <a:lstStyle/>
          <a:p>
            <a:pPr algn="l"/>
            <a:r>
              <a:rPr lang="fr-FR" dirty="0" smtClean="0"/>
              <a:t>Le tri des survivants de </a:t>
            </a:r>
            <a:r>
              <a:rPr lang="fr-FR" dirty="0" err="1" smtClean="0"/>
              <a:t>Daech</a:t>
            </a:r>
            <a:r>
              <a:rPr lang="fr-FR" dirty="0" smtClean="0"/>
              <a:t> en 2019. Ceux qui doivent être jugés par un Etat sont envoyés en Irak, en particulier dans la prison Al </a:t>
            </a:r>
            <a:r>
              <a:rPr lang="fr-FR" dirty="0" err="1" smtClean="0"/>
              <a:t>Rosafa</a:t>
            </a:r>
            <a:r>
              <a:rPr lang="fr-FR" dirty="0" smtClean="0"/>
              <a:t> de </a:t>
            </a:r>
            <a:r>
              <a:rPr lang="fr-FR" dirty="0" err="1" smtClean="0"/>
              <a:t>Baghdad</a:t>
            </a:r>
            <a:r>
              <a:rPr lang="fr-FR" dirty="0" smtClean="0"/>
              <a:t> ou bien al-</a:t>
            </a:r>
            <a:r>
              <a:rPr lang="fr-FR" dirty="0" err="1" smtClean="0"/>
              <a:t>Nassiriyah</a:t>
            </a:r>
            <a:r>
              <a:rPr lang="fr-FR" dirty="0" smtClean="0"/>
              <a:t> dans le sud de l’Irak où se pratique la torture. Les autres partent dans des camps kurdes en Syrie.</a:t>
            </a:r>
            <a:endParaRPr lang="fr-FR" dirty="0"/>
          </a:p>
        </p:txBody>
      </p:sp>
      <p:sp>
        <p:nvSpPr>
          <p:cNvPr id="3" name="Titre 2"/>
          <p:cNvSpPr>
            <a:spLocks noGrp="1"/>
          </p:cNvSpPr>
          <p:nvPr>
            <p:ph type="title"/>
          </p:nvPr>
        </p:nvSpPr>
        <p:spPr/>
        <p:txBody>
          <a:bodyPr/>
          <a:lstStyle/>
          <a:p>
            <a:r>
              <a:rPr lang="fr-FR" dirty="0" smtClean="0"/>
              <a:t>Le point en janvier 2022</a:t>
            </a:r>
            <a:endParaRPr lang="fr-FR" dirty="0"/>
          </a:p>
        </p:txBody>
      </p:sp>
      <p:pic>
        <p:nvPicPr>
          <p:cNvPr id="4" name="Image 3"/>
          <p:cNvPicPr>
            <a:picLocks noChangeAspect="1"/>
          </p:cNvPicPr>
          <p:nvPr/>
        </p:nvPicPr>
        <p:blipFill>
          <a:blip r:embed="rId2"/>
          <a:stretch>
            <a:fillRect/>
          </a:stretch>
        </p:blipFill>
        <p:spPr>
          <a:xfrm>
            <a:off x="2489381" y="2020824"/>
            <a:ext cx="6518554" cy="4075176"/>
          </a:xfrm>
          <a:prstGeom prst="rect">
            <a:avLst/>
          </a:prstGeom>
        </p:spPr>
      </p:pic>
    </p:spTree>
    <p:extLst>
      <p:ext uri="{BB962C8B-B14F-4D97-AF65-F5344CB8AC3E}">
        <p14:creationId xmlns:p14="http://schemas.microsoft.com/office/powerpoint/2010/main" val="117937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5458691" y="4077439"/>
            <a:ext cx="3685309" cy="2578885"/>
          </a:xfrm>
        </p:spPr>
        <p:txBody>
          <a:bodyPr>
            <a:normAutofit/>
          </a:bodyPr>
          <a:lstStyle/>
          <a:p>
            <a:pPr algn="l"/>
            <a:r>
              <a:rPr lang="fr-FR" dirty="0" smtClean="0"/>
              <a:t>On trouve plusieurs dizaines de milliers de cartes d’identités</a:t>
            </a:r>
            <a:r>
              <a:rPr lang="fr-FR" dirty="0" smtClean="0"/>
              <a:t>. Ici la carte d’Abû </a:t>
            </a:r>
            <a:r>
              <a:rPr lang="fr-FR" dirty="0" err="1" smtClean="0"/>
              <a:t>Chamal</a:t>
            </a:r>
            <a:r>
              <a:rPr lang="fr-FR" dirty="0" smtClean="0"/>
              <a:t> Al-</a:t>
            </a:r>
            <a:r>
              <a:rPr lang="fr-FR" dirty="0" err="1" smtClean="0"/>
              <a:t>Chîchânî</a:t>
            </a:r>
            <a:r>
              <a:rPr lang="fr-FR" dirty="0" smtClean="0"/>
              <a:t>, </a:t>
            </a:r>
            <a:r>
              <a:rPr lang="fr-FR" dirty="0" err="1" smtClean="0"/>
              <a:t>zamra</a:t>
            </a:r>
            <a:r>
              <a:rPr lang="fr-FR" dirty="0" smtClean="0"/>
              <a:t> al-</a:t>
            </a:r>
            <a:r>
              <a:rPr lang="fr-FR" dirty="0" err="1" smtClean="0"/>
              <a:t>demm</a:t>
            </a:r>
            <a:r>
              <a:rPr lang="fr-FR" dirty="0" smtClean="0"/>
              <a:t>, groupe sanguin A, Il n’est pas allergique à des médicaments.</a:t>
            </a:r>
            <a:endParaRPr lang="fr-FR" dirty="0"/>
          </a:p>
        </p:txBody>
      </p:sp>
      <p:sp>
        <p:nvSpPr>
          <p:cNvPr id="3" name="Titre 2"/>
          <p:cNvSpPr>
            <a:spLocks noGrp="1"/>
          </p:cNvSpPr>
          <p:nvPr>
            <p:ph type="title"/>
          </p:nvPr>
        </p:nvSpPr>
        <p:spPr/>
        <p:txBody>
          <a:bodyPr/>
          <a:lstStyle/>
          <a:p>
            <a:r>
              <a:rPr lang="fr-FR" dirty="0" smtClean="0"/>
              <a:t>Le point en janvier 2022</a:t>
            </a:r>
            <a:endParaRPr lang="fr-FR" dirty="0"/>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7573" y="2020824"/>
            <a:ext cx="3111500" cy="2044700"/>
          </a:xfrm>
          <a:prstGeom prst="rect">
            <a:avLst/>
          </a:prstGeom>
        </p:spPr>
      </p:pic>
      <p:pic>
        <p:nvPicPr>
          <p:cNvPr id="6" name="Image 5"/>
          <p:cNvPicPr>
            <a:picLocks noChangeAspect="1"/>
          </p:cNvPicPr>
          <p:nvPr/>
        </p:nvPicPr>
        <p:blipFill>
          <a:blip r:embed="rId3">
            <a:lum bright="12000" contrast="26000"/>
          </a:blip>
          <a:stretch>
            <a:fillRect/>
          </a:stretch>
        </p:blipFill>
        <p:spPr>
          <a:xfrm>
            <a:off x="2449651" y="1819148"/>
            <a:ext cx="3009039" cy="4013616"/>
          </a:xfrm>
          <a:prstGeom prst="rect">
            <a:avLst/>
          </a:prstGeom>
        </p:spPr>
      </p:pic>
      <p:sp>
        <p:nvSpPr>
          <p:cNvPr id="7" name="ZoneTexte 6"/>
          <p:cNvSpPr txBox="1"/>
          <p:nvPr/>
        </p:nvSpPr>
        <p:spPr>
          <a:xfrm>
            <a:off x="96982" y="1330083"/>
            <a:ext cx="2352668" cy="4801314"/>
          </a:xfrm>
          <a:prstGeom prst="rect">
            <a:avLst/>
          </a:prstGeom>
          <a:noFill/>
        </p:spPr>
        <p:txBody>
          <a:bodyPr wrap="square" rtlCol="0">
            <a:spAutoFit/>
          </a:bodyPr>
          <a:lstStyle/>
          <a:p>
            <a:r>
              <a:rPr lang="fr-FR" dirty="0" smtClean="0"/>
              <a:t>Le directeur du bureau de l’enseignement de la province de </a:t>
            </a:r>
            <a:r>
              <a:rPr lang="fr-FR" dirty="0" err="1" smtClean="0"/>
              <a:t>De</a:t>
            </a:r>
            <a:r>
              <a:rPr lang="fr-FR" dirty="0" err="1" smtClean="0"/>
              <a:t>ïr</a:t>
            </a:r>
            <a:r>
              <a:rPr lang="fr-FR" dirty="0" smtClean="0"/>
              <a:t> </a:t>
            </a:r>
            <a:r>
              <a:rPr lang="fr-FR" dirty="0" err="1" smtClean="0"/>
              <a:t>Zor</a:t>
            </a:r>
            <a:r>
              <a:rPr lang="fr-FR" dirty="0" smtClean="0"/>
              <a:t>, Ab</a:t>
            </a:r>
            <a:r>
              <a:rPr lang="fr-FR" dirty="0" smtClean="0"/>
              <a:t>û </a:t>
            </a:r>
            <a:r>
              <a:rPr lang="fr-FR" dirty="0" err="1" smtClean="0"/>
              <a:t>Hafs</a:t>
            </a:r>
            <a:r>
              <a:rPr lang="fr-FR" dirty="0" smtClean="0"/>
              <a:t> al-</a:t>
            </a:r>
            <a:r>
              <a:rPr lang="fr-FR" dirty="0" err="1" smtClean="0"/>
              <a:t>Masrî</a:t>
            </a:r>
            <a:r>
              <a:rPr lang="fr-FR" dirty="0" smtClean="0"/>
              <a:t>,</a:t>
            </a:r>
            <a:r>
              <a:rPr lang="fr-FR" dirty="0" smtClean="0"/>
              <a:t> demande d’abandonner les programmes datant du temps de l’apostasie, de </a:t>
            </a:r>
            <a:r>
              <a:rPr lang="fr-FR" dirty="0"/>
              <a:t>les remplacer par </a:t>
            </a:r>
            <a:r>
              <a:rPr lang="fr-FR" dirty="0" smtClean="0"/>
              <a:t>la charia, </a:t>
            </a:r>
            <a:r>
              <a:rPr lang="fr-FR" dirty="0"/>
              <a:t>les principes du </a:t>
            </a:r>
            <a:r>
              <a:rPr lang="fr-FR" dirty="0" err="1"/>
              <a:t>tawhid</a:t>
            </a:r>
            <a:r>
              <a:rPr lang="fr-FR" dirty="0"/>
              <a:t> et la langue arabe. toutes les théories du </a:t>
            </a:r>
            <a:r>
              <a:rPr lang="fr-FR" dirty="0" err="1"/>
              <a:t>shirk</a:t>
            </a:r>
            <a:r>
              <a:rPr lang="fr-FR" dirty="0"/>
              <a:t> [idolâtrie] qui parlent des débuts de l'homme et du Soleil sont à abolir. Les lois de la nature sont de la volonté de Dieu.</a:t>
            </a:r>
          </a:p>
        </p:txBody>
      </p:sp>
      <p:sp>
        <p:nvSpPr>
          <p:cNvPr id="9" name="ZoneTexte 8"/>
          <p:cNvSpPr txBox="1"/>
          <p:nvPr/>
        </p:nvSpPr>
        <p:spPr>
          <a:xfrm>
            <a:off x="595745" y="6251130"/>
            <a:ext cx="7952509" cy="369332"/>
          </a:xfrm>
          <a:prstGeom prst="rect">
            <a:avLst/>
          </a:prstGeom>
          <a:noFill/>
        </p:spPr>
        <p:txBody>
          <a:bodyPr wrap="square" rtlCol="0">
            <a:spAutoFit/>
          </a:bodyPr>
          <a:lstStyle/>
          <a:p>
            <a:r>
              <a:rPr lang="fr-FR" dirty="0" smtClean="0"/>
              <a:t>On </a:t>
            </a:r>
            <a:r>
              <a:rPr lang="fr-FR" dirty="0"/>
              <a:t>dispose désormais des </a:t>
            </a:r>
            <a:r>
              <a:rPr lang="fr-FR" dirty="0" smtClean="0"/>
              <a:t>archives de l’Etat islamique qui n’ont pas été br</a:t>
            </a:r>
            <a:r>
              <a:rPr lang="fr-FR" dirty="0" smtClean="0"/>
              <a:t>ûlées</a:t>
            </a:r>
            <a:r>
              <a:rPr lang="fr-FR" dirty="0" smtClean="0"/>
              <a:t>.</a:t>
            </a:r>
            <a:endParaRPr lang="fr-FR" dirty="0"/>
          </a:p>
        </p:txBody>
      </p:sp>
    </p:spTree>
    <p:extLst>
      <p:ext uri="{BB962C8B-B14F-4D97-AF65-F5344CB8AC3E}">
        <p14:creationId xmlns:p14="http://schemas.microsoft.com/office/powerpoint/2010/main" val="147987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Le point en Janvier 2022</a:t>
            </a:r>
            <a:endParaRPr lang="fr-FR" dirty="0"/>
          </a:p>
        </p:txBody>
      </p:sp>
      <p:pic>
        <p:nvPicPr>
          <p:cNvPr id="5" name="Espace réservé du contenu 4"/>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409600" y="1906478"/>
            <a:ext cx="3011255" cy="4075112"/>
          </a:xfrm>
        </p:spPr>
      </p:pic>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5401" y="1906478"/>
            <a:ext cx="2647997" cy="4075112"/>
          </a:xfrm>
          <a:prstGeom prst="rect">
            <a:avLst/>
          </a:prstGeom>
        </p:spPr>
      </p:pic>
      <p:sp>
        <p:nvSpPr>
          <p:cNvPr id="8" name="ZoneTexte 7"/>
          <p:cNvSpPr txBox="1"/>
          <p:nvPr/>
        </p:nvSpPr>
        <p:spPr>
          <a:xfrm>
            <a:off x="202045" y="6027985"/>
            <a:ext cx="8739909" cy="646331"/>
          </a:xfrm>
          <a:prstGeom prst="rect">
            <a:avLst/>
          </a:prstGeom>
          <a:noFill/>
        </p:spPr>
        <p:txBody>
          <a:bodyPr wrap="square" rtlCol="0">
            <a:spAutoFit/>
          </a:bodyPr>
          <a:lstStyle/>
          <a:p>
            <a:r>
              <a:rPr lang="fr-FR" dirty="0" smtClean="0"/>
              <a:t>Il existe de nombreux rapports parlementaires, des études de fondations et des recherches universitaires. </a:t>
            </a:r>
            <a:endParaRPr lang="fr-FR" dirty="0"/>
          </a:p>
        </p:txBody>
      </p:sp>
    </p:spTree>
    <p:extLst>
      <p:ext uri="{BB962C8B-B14F-4D97-AF65-F5344CB8AC3E}">
        <p14:creationId xmlns:p14="http://schemas.microsoft.com/office/powerpoint/2010/main" val="1307565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Le point en Janvier 2022</a:t>
            </a:r>
            <a:endParaRPr lang="fr-FR" dirty="0"/>
          </a:p>
        </p:txBody>
      </p:sp>
      <p:sp>
        <p:nvSpPr>
          <p:cNvPr id="8" name="ZoneTexte 7"/>
          <p:cNvSpPr txBox="1"/>
          <p:nvPr/>
        </p:nvSpPr>
        <p:spPr>
          <a:xfrm>
            <a:off x="342900" y="1790701"/>
            <a:ext cx="7416800" cy="5262979"/>
          </a:xfrm>
          <a:prstGeom prst="rect">
            <a:avLst/>
          </a:prstGeom>
          <a:noFill/>
        </p:spPr>
        <p:txBody>
          <a:bodyPr wrap="square" rtlCol="0">
            <a:spAutoFit/>
          </a:bodyPr>
          <a:lstStyle/>
          <a:p>
            <a:r>
              <a:rPr lang="fr-FR" sz="2400" dirty="0" smtClean="0"/>
              <a:t>Ces recherches existent à l’échelle mondiale et elles sont faites dans les langues les plus diverses.</a:t>
            </a:r>
          </a:p>
          <a:p>
            <a:endParaRPr lang="fr-FR" sz="2400" dirty="0" smtClean="0"/>
          </a:p>
          <a:p>
            <a:r>
              <a:rPr lang="fr-FR" sz="2400" dirty="0" smtClean="0"/>
              <a:t>Elles ont plusieurs objets :</a:t>
            </a:r>
          </a:p>
          <a:p>
            <a:pPr marL="285750" indent="-285750">
              <a:buFontTx/>
              <a:buChar char="-"/>
            </a:pPr>
            <a:r>
              <a:rPr lang="fr-FR" sz="2400" dirty="0" smtClean="0"/>
              <a:t>Qu’est-ce que la radicalisation ?</a:t>
            </a:r>
          </a:p>
          <a:p>
            <a:pPr marL="285750" indent="-285750">
              <a:buFontTx/>
              <a:buChar char="-"/>
            </a:pPr>
            <a:r>
              <a:rPr lang="fr-FR" sz="2400" dirty="0" smtClean="0"/>
              <a:t>Qui est tenté dans différents pays par la radicalisation islamique et pourquoi ? Quels sont les actes accomplis ?</a:t>
            </a:r>
          </a:p>
          <a:p>
            <a:pPr marL="342900" indent="-342900">
              <a:buFontTx/>
              <a:buChar char="-"/>
            </a:pPr>
            <a:r>
              <a:rPr lang="fr-FR" sz="2400" dirty="0" smtClean="0"/>
              <a:t>Qui a décidé de partir pour combattre (en Afghanistan, Yémen, Irak ou Syrie) ? Pourquoi et avec quels engagements pour les hommes ou les femmes ?</a:t>
            </a:r>
          </a:p>
          <a:p>
            <a:pPr marL="342900" indent="-342900">
              <a:buFontTx/>
              <a:buChar char="-"/>
            </a:pPr>
            <a:r>
              <a:rPr lang="fr-FR" sz="2400" dirty="0" smtClean="0"/>
              <a:t>Qui est mort ou emprisonné sur zone de combats ?</a:t>
            </a:r>
          </a:p>
          <a:p>
            <a:r>
              <a:rPr lang="fr-FR" sz="2400" dirty="0" smtClean="0"/>
              <a:t>-   Peut-on envisager une </a:t>
            </a:r>
            <a:r>
              <a:rPr lang="fr-FR" sz="2400" dirty="0" err="1" smtClean="0"/>
              <a:t>déradicalisation</a:t>
            </a:r>
            <a:r>
              <a:rPr lang="fr-FR" sz="2400" dirty="0" smtClean="0"/>
              <a:t> ou faut-il seulement des politiques </a:t>
            </a:r>
            <a:r>
              <a:rPr lang="fr-FR" sz="2400" dirty="0" smtClean="0"/>
              <a:t>punitives et préventives </a:t>
            </a:r>
            <a:r>
              <a:rPr lang="fr-FR" sz="2400" dirty="0" smtClean="0"/>
              <a:t>?</a:t>
            </a:r>
          </a:p>
          <a:p>
            <a:r>
              <a:rPr lang="fr-FR" sz="2400" dirty="0" smtClean="0"/>
              <a:t> </a:t>
            </a:r>
            <a:endParaRPr lang="fr-FR" sz="2400" dirty="0"/>
          </a:p>
        </p:txBody>
      </p:sp>
    </p:spTree>
    <p:extLst>
      <p:ext uri="{BB962C8B-B14F-4D97-AF65-F5344CB8AC3E}">
        <p14:creationId xmlns:p14="http://schemas.microsoft.com/office/powerpoint/2010/main" val="1328104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définitions de la radicalisation islamique</a:t>
            </a:r>
            <a:endParaRPr lang="fr-FR" dirty="0"/>
          </a:p>
        </p:txBody>
      </p:sp>
      <p:sp>
        <p:nvSpPr>
          <p:cNvPr id="3" name="Sous-titre 2"/>
          <p:cNvSpPr>
            <a:spLocks noGrp="1"/>
          </p:cNvSpPr>
          <p:nvPr>
            <p:ph type="subTitle" idx="1"/>
          </p:nvPr>
        </p:nvSpPr>
        <p:spPr/>
        <p:txBody>
          <a:bodyPr/>
          <a:lstStyle/>
          <a:p>
            <a:endParaRPr lang="fr-FR" dirty="0"/>
          </a:p>
        </p:txBody>
      </p:sp>
      <p:sp>
        <p:nvSpPr>
          <p:cNvPr id="4" name="ZoneTexte 3"/>
          <p:cNvSpPr txBox="1"/>
          <p:nvPr/>
        </p:nvSpPr>
        <p:spPr>
          <a:xfrm>
            <a:off x="651163" y="5333999"/>
            <a:ext cx="7689273" cy="1200329"/>
          </a:xfrm>
          <a:prstGeom prst="rect">
            <a:avLst/>
          </a:prstGeom>
          <a:noFill/>
        </p:spPr>
        <p:txBody>
          <a:bodyPr wrap="square" rtlCol="0">
            <a:spAutoFit/>
          </a:bodyPr>
          <a:lstStyle/>
          <a:p>
            <a:r>
              <a:rPr lang="fr-FR" dirty="0"/>
              <a:t>« le processus par lequel un individu ou un groupe adopte une forme violente d’action, directement liée à une idéologie extrémiste à contenu politique, social ou religieux qui conteste l’ordre établi sur le plan politique, social ou culturel » (</a:t>
            </a:r>
            <a:r>
              <a:rPr lang="fr-FR" dirty="0" err="1"/>
              <a:t>Khosrokhavar</a:t>
            </a:r>
            <a:r>
              <a:rPr lang="fr-FR" dirty="0"/>
              <a:t>, 2014 : 7-8</a:t>
            </a:r>
            <a:r>
              <a:rPr lang="fr-FR" dirty="0"/>
              <a:t> </a:t>
            </a:r>
          </a:p>
        </p:txBody>
      </p:sp>
    </p:spTree>
    <p:extLst>
      <p:ext uri="{BB962C8B-B14F-4D97-AF65-F5344CB8AC3E}">
        <p14:creationId xmlns:p14="http://schemas.microsoft.com/office/powerpoint/2010/main" val="3783761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457200" y="1843024"/>
            <a:ext cx="8229600" cy="4684776"/>
          </a:xfrm>
        </p:spPr>
        <p:txBody>
          <a:bodyPr>
            <a:normAutofit/>
          </a:bodyPr>
          <a:lstStyle/>
          <a:p>
            <a:r>
              <a:rPr lang="fr-FR" dirty="0" smtClean="0"/>
              <a:t>Il faut commencer par distinguer selon des </a:t>
            </a:r>
            <a:r>
              <a:rPr lang="fr-FR" dirty="0"/>
              <a:t>critères précis </a:t>
            </a:r>
            <a:endParaRPr lang="fr-FR" dirty="0" smtClean="0"/>
          </a:p>
          <a:p>
            <a:pPr marL="342900" indent="-342900" algn="just">
              <a:buFontTx/>
              <a:buChar char="-"/>
            </a:pPr>
            <a:r>
              <a:rPr lang="fr-FR" dirty="0" smtClean="0"/>
              <a:t>Les personnes suspectées de radicalisation et les classer dans des catégories en fonction de leur dangerosité observée et non supposée.</a:t>
            </a:r>
          </a:p>
          <a:p>
            <a:pPr marL="342900" indent="-342900" algn="just">
              <a:buFontTx/>
              <a:buChar char="-"/>
            </a:pPr>
            <a:r>
              <a:rPr lang="fr-FR" dirty="0" smtClean="0"/>
              <a:t>On distingue les personnes radicalisées idéologiquement et celles qui sont passées à l’acte et qui composent deux groupes :</a:t>
            </a:r>
          </a:p>
          <a:p>
            <a:pPr algn="just"/>
            <a:endParaRPr lang="fr-FR" dirty="0" smtClean="0"/>
          </a:p>
          <a:p>
            <a:pPr algn="just"/>
            <a:r>
              <a:rPr lang="fr-FR" dirty="0"/>
              <a:t>	- celles qui sont entrées dans la </a:t>
            </a:r>
            <a:r>
              <a:rPr lang="fr-FR" dirty="0" smtClean="0"/>
              <a:t>violence dans leur lieu d’origine, en  agressant ou tuant d’autres personnes ou en devenant </a:t>
            </a:r>
            <a:r>
              <a:rPr lang="fr-FR" dirty="0"/>
              <a:t>kamikazes en réalisant leur pulsion </a:t>
            </a:r>
            <a:r>
              <a:rPr lang="fr-FR" dirty="0" smtClean="0"/>
              <a:t>suicidaire (leur rédemption par leur sacrifice).</a:t>
            </a:r>
            <a:endParaRPr lang="fr-FR" dirty="0"/>
          </a:p>
          <a:p>
            <a:pPr algn="just"/>
            <a:endParaRPr lang="fr-FR" dirty="0" smtClean="0"/>
          </a:p>
          <a:p>
            <a:pPr algn="just"/>
            <a:r>
              <a:rPr lang="fr-FR" dirty="0"/>
              <a:t>	</a:t>
            </a:r>
            <a:r>
              <a:rPr lang="fr-FR" dirty="0" smtClean="0"/>
              <a:t>- celles qui ont quitté l’Europe ou leurs pays pour rejoindre le territoire de </a:t>
            </a:r>
            <a:r>
              <a:rPr lang="fr-FR" dirty="0" err="1" smtClean="0"/>
              <a:t>Daech</a:t>
            </a:r>
            <a:r>
              <a:rPr lang="fr-FR" dirty="0" smtClean="0"/>
              <a:t> soit pour collaborer à l’Etat nouveau, soit pour y combattre.</a:t>
            </a:r>
          </a:p>
          <a:p>
            <a:endParaRPr lang="fr-FR" dirty="0"/>
          </a:p>
        </p:txBody>
      </p:sp>
      <p:sp>
        <p:nvSpPr>
          <p:cNvPr id="3" name="Titre 2"/>
          <p:cNvSpPr>
            <a:spLocks noGrp="1"/>
          </p:cNvSpPr>
          <p:nvPr>
            <p:ph type="title"/>
          </p:nvPr>
        </p:nvSpPr>
        <p:spPr/>
        <p:txBody>
          <a:bodyPr/>
          <a:lstStyle/>
          <a:p>
            <a:r>
              <a:rPr lang="fr-FR" dirty="0" smtClean="0"/>
              <a:t>Les degrés de radicalisation</a:t>
            </a:r>
            <a:endParaRPr lang="fr-FR" dirty="0"/>
          </a:p>
        </p:txBody>
      </p:sp>
    </p:spTree>
    <p:extLst>
      <p:ext uri="{BB962C8B-B14F-4D97-AF65-F5344CB8AC3E}">
        <p14:creationId xmlns:p14="http://schemas.microsoft.com/office/powerpoint/2010/main" val="6371727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Les degrés de radicalisation</a:t>
            </a:r>
            <a:endParaRPr lang="fr-FR" dirty="0"/>
          </a:p>
        </p:txBody>
      </p:sp>
      <p:pic>
        <p:nvPicPr>
          <p:cNvPr id="5" name="Espace réservé du contenu 4"/>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976387" y="2020888"/>
            <a:ext cx="5191225" cy="4075112"/>
          </a:xfrm>
        </p:spPr>
      </p:pic>
      <p:sp>
        <p:nvSpPr>
          <p:cNvPr id="6" name="ZoneTexte 5"/>
          <p:cNvSpPr txBox="1"/>
          <p:nvPr/>
        </p:nvSpPr>
        <p:spPr>
          <a:xfrm>
            <a:off x="1510146" y="6255822"/>
            <a:ext cx="6210803" cy="369332"/>
          </a:xfrm>
          <a:prstGeom prst="rect">
            <a:avLst/>
          </a:prstGeom>
          <a:noFill/>
        </p:spPr>
        <p:txBody>
          <a:bodyPr wrap="none" rtlCol="0">
            <a:spAutoFit/>
          </a:bodyPr>
          <a:lstStyle/>
          <a:p>
            <a:r>
              <a:rPr lang="fr-FR" dirty="0" smtClean="0"/>
              <a:t>Il existe plusieurs échelles de dangerosité dont celle de </a:t>
            </a:r>
            <a:r>
              <a:rPr lang="fr-FR" dirty="0" err="1" smtClean="0"/>
              <a:t>Moghaddam</a:t>
            </a:r>
            <a:r>
              <a:rPr lang="fr-FR" dirty="0" smtClean="0"/>
              <a:t>.</a:t>
            </a:r>
            <a:endParaRPr lang="fr-FR" dirty="0"/>
          </a:p>
        </p:txBody>
      </p:sp>
    </p:spTree>
    <p:extLst>
      <p:ext uri="{BB962C8B-B14F-4D97-AF65-F5344CB8AC3E}">
        <p14:creationId xmlns:p14="http://schemas.microsoft.com/office/powerpoint/2010/main" val="18231285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898073" y="975360"/>
            <a:ext cx="5084618" cy="701040"/>
          </a:xfrm>
        </p:spPr>
        <p:txBody>
          <a:bodyPr/>
          <a:lstStyle/>
          <a:p>
            <a:r>
              <a:rPr lang="fr-FR" dirty="0" smtClean="0"/>
              <a:t>Le </a:t>
            </a:r>
            <a:r>
              <a:rPr lang="fr-FR" smtClean="0"/>
              <a:t>langage de la radicalisation</a:t>
            </a:r>
            <a:endParaRPr lang="fr-FR" dirty="0"/>
          </a:p>
        </p:txBody>
      </p:sp>
      <p:sp>
        <p:nvSpPr>
          <p:cNvPr id="6" name="ZoneTexte 5"/>
          <p:cNvSpPr txBox="1"/>
          <p:nvPr/>
        </p:nvSpPr>
        <p:spPr>
          <a:xfrm>
            <a:off x="1066801" y="6117275"/>
            <a:ext cx="7327134" cy="369332"/>
          </a:xfrm>
          <a:prstGeom prst="rect">
            <a:avLst/>
          </a:prstGeom>
          <a:noFill/>
        </p:spPr>
        <p:txBody>
          <a:bodyPr wrap="none" rtlCol="0">
            <a:spAutoFit/>
          </a:bodyPr>
          <a:lstStyle/>
          <a:p>
            <a:r>
              <a:rPr lang="fr-FR" dirty="0" smtClean="0"/>
              <a:t>Chaque langue produit son vocabulaire, les langues européennes </a:t>
            </a:r>
            <a:r>
              <a:rPr lang="fr-FR" smtClean="0"/>
              <a:t>comme l’arabe.</a:t>
            </a:r>
            <a:endParaRPr lang="fr-FR" dirty="0"/>
          </a:p>
        </p:txBody>
      </p:sp>
      <p:pic>
        <p:nvPicPr>
          <p:cNvPr id="4" name="Espace réservé du contenu 3"/>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113049" y="2076305"/>
            <a:ext cx="4288053" cy="3825731"/>
          </a:xfrm>
        </p:spPr>
      </p:pic>
      <p:pic>
        <p:nvPicPr>
          <p:cNvPr id="7" name="Imag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1718" y="2076306"/>
            <a:ext cx="4618115" cy="3825730"/>
          </a:xfrm>
          <a:prstGeom prst="rect">
            <a:avLst/>
          </a:prstGeom>
        </p:spPr>
      </p:pic>
    </p:spTree>
    <p:extLst>
      <p:ext uri="{BB962C8B-B14F-4D97-AF65-F5344CB8AC3E}">
        <p14:creationId xmlns:p14="http://schemas.microsoft.com/office/powerpoint/2010/main" val="111285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recherches universitaires sectorielles</a:t>
            </a:r>
            <a:endParaRPr lang="fr-FR" dirty="0"/>
          </a:p>
        </p:txBody>
      </p:sp>
    </p:spTree>
    <p:extLst>
      <p:ext uri="{BB962C8B-B14F-4D97-AF65-F5344CB8AC3E}">
        <p14:creationId xmlns:p14="http://schemas.microsoft.com/office/powerpoint/2010/main" val="16002068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332509" y="4559299"/>
            <a:ext cx="8437418" cy="2063173"/>
          </a:xfrm>
        </p:spPr>
        <p:txBody>
          <a:bodyPr>
            <a:normAutofit fontScale="85000" lnSpcReduction="20000"/>
          </a:bodyPr>
          <a:lstStyle/>
          <a:p>
            <a:r>
              <a:rPr lang="fr-FR" sz="2400" b="1" dirty="0" smtClean="0"/>
              <a:t>« Il est malaisé pour de nombreux chercheurs, journalistes et politiques d’accepter qu’une telle violence puisse </a:t>
            </a:r>
            <a:r>
              <a:rPr lang="fr-FR" sz="2400" b="1" dirty="0" err="1" smtClean="0"/>
              <a:t>être</a:t>
            </a:r>
            <a:r>
              <a:rPr lang="fr-FR" sz="2400" b="1" dirty="0" smtClean="0"/>
              <a:t> politiquement et  religieusement </a:t>
            </a:r>
            <a:r>
              <a:rPr lang="fr-FR" sz="2400" b="1" dirty="0" err="1" smtClean="0"/>
              <a:t>fondée</a:t>
            </a:r>
            <a:r>
              <a:rPr lang="fr-FR" sz="2400" b="1" dirty="0" smtClean="0"/>
              <a:t>. Ceux-ci </a:t>
            </a:r>
            <a:r>
              <a:rPr lang="fr-FR" sz="2400" b="1" dirty="0" err="1" smtClean="0"/>
              <a:t>préfèrent</a:t>
            </a:r>
            <a:r>
              <a:rPr lang="fr-FR" sz="2400" b="1" dirty="0" smtClean="0"/>
              <a:t> donc l’expliquer par une situation de discrimination </a:t>
            </a:r>
            <a:r>
              <a:rPr lang="fr-FR" sz="2400" b="1" dirty="0" err="1" smtClean="0"/>
              <a:t>économique</a:t>
            </a:r>
            <a:r>
              <a:rPr lang="fr-FR" sz="2400" b="1" dirty="0" smtClean="0"/>
              <a:t> et sociale » dit cette chercheuse financée par Doha. Les islamistes appliquent l’islam (en tant que groupe élu par Dieu </a:t>
            </a:r>
            <a:r>
              <a:rPr lang="fr-FR" sz="2400" b="1" dirty="0"/>
              <a:t>p</a:t>
            </a:r>
            <a:r>
              <a:rPr lang="fr-FR" sz="2400" b="1" dirty="0" smtClean="0"/>
              <a:t>ercevant les Etats européens comme ennemis).</a:t>
            </a:r>
          </a:p>
          <a:p>
            <a:r>
              <a:rPr lang="fr-FR" sz="2400" b="1" dirty="0" smtClean="0"/>
              <a:t>Cette thèse est aussi celle de l’extr</a:t>
            </a:r>
            <a:r>
              <a:rPr lang="fr-FR" sz="2400" b="1" dirty="0" smtClean="0"/>
              <a:t>ême-droite européenne. Zemmour ne dit rien d’autre en répétant les thèses islamistes.</a:t>
            </a:r>
            <a:endParaRPr lang="fr-FR" sz="2400" dirty="0" smtClean="0"/>
          </a:p>
          <a:p>
            <a:endParaRPr lang="fr-FR" dirty="0"/>
          </a:p>
        </p:txBody>
      </p:sp>
      <p:sp>
        <p:nvSpPr>
          <p:cNvPr id="4" name="Titre 3"/>
          <p:cNvSpPr>
            <a:spLocks noGrp="1"/>
          </p:cNvSpPr>
          <p:nvPr>
            <p:ph type="title"/>
          </p:nvPr>
        </p:nvSpPr>
        <p:spPr/>
        <p:txBody>
          <a:bodyPr>
            <a:normAutofit fontScale="90000"/>
          </a:bodyPr>
          <a:lstStyle/>
          <a:p>
            <a:r>
              <a:rPr lang="fr-FR" dirty="0" smtClean="0"/>
              <a:t>Des p</a:t>
            </a:r>
            <a:r>
              <a:rPr lang="fr-FR" dirty="0"/>
              <a:t>e</a:t>
            </a:r>
            <a:r>
              <a:rPr lang="fr-FR" dirty="0" smtClean="0"/>
              <a:t>rceptions des causes variables selon les chercheurs</a:t>
            </a:r>
            <a:endParaRPr lang="fr-FR" dirty="0"/>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0091" y="1907309"/>
            <a:ext cx="6362700" cy="2476500"/>
          </a:xfrm>
          <a:prstGeom prst="rect">
            <a:avLst/>
          </a:prstGeom>
        </p:spPr>
      </p:pic>
    </p:spTree>
    <p:extLst>
      <p:ext uri="{BB962C8B-B14F-4D97-AF65-F5344CB8AC3E}">
        <p14:creationId xmlns:p14="http://schemas.microsoft.com/office/powerpoint/2010/main" val="1212368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457200" y="1995424"/>
            <a:ext cx="8229600" cy="4075176"/>
          </a:xfrm>
        </p:spPr>
        <p:txBody>
          <a:bodyPr>
            <a:noAutofit/>
          </a:bodyPr>
          <a:lstStyle/>
          <a:p>
            <a:pPr algn="just"/>
            <a:r>
              <a:rPr lang="fr-FR" sz="2200" dirty="0" smtClean="0"/>
              <a:t>Chaque universitaire travaille dans le cadre de sa discipline. Il suppose donc que les causes (en réalité, il ne s’agit que de corrélations) examinées par sa discipline peuvent éclairer le phénomène de la radicalisation appréhendé par le nombre des départs ou des actes terroristes sur le sol européen. C’est ainsi que les géographes, les économistes, les sociologues, les psychologues, parfois aussi des psychiatres ou des psychanalystes croient pouvoir analyser, le plus souvent de l’extérieur, le phénomène.</a:t>
            </a:r>
          </a:p>
          <a:p>
            <a:pPr algn="just"/>
            <a:r>
              <a:rPr lang="fr-FR" sz="2200" dirty="0" smtClean="0"/>
              <a:t>Rares sont parmi eux, ceux qui ont eu des contacts avec des personnes radicalisées et qui partent de leurs motivations. Mais il y en a qui pensent la complexité (les « héros » ou les « criminels » peuvent être des « victimes », et l’idée de compensation peut relier ces deux visions).</a:t>
            </a:r>
            <a:endParaRPr lang="fr-FR" sz="2200" dirty="0"/>
          </a:p>
        </p:txBody>
      </p:sp>
      <p:sp>
        <p:nvSpPr>
          <p:cNvPr id="3" name="Titre 2"/>
          <p:cNvSpPr>
            <a:spLocks noGrp="1"/>
          </p:cNvSpPr>
          <p:nvPr>
            <p:ph type="title"/>
          </p:nvPr>
        </p:nvSpPr>
        <p:spPr/>
        <p:txBody>
          <a:bodyPr/>
          <a:lstStyle/>
          <a:p>
            <a:r>
              <a:rPr lang="fr-FR" dirty="0" smtClean="0"/>
              <a:t>Les recherches universitaires</a:t>
            </a:r>
            <a:endParaRPr lang="fr-FR" dirty="0"/>
          </a:p>
        </p:txBody>
      </p:sp>
    </p:spTree>
    <p:extLst>
      <p:ext uri="{BB962C8B-B14F-4D97-AF65-F5344CB8AC3E}">
        <p14:creationId xmlns:p14="http://schemas.microsoft.com/office/powerpoint/2010/main" val="16133938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221673" y="5694588"/>
            <a:ext cx="8686800" cy="858612"/>
          </a:xfrm>
        </p:spPr>
        <p:txBody>
          <a:bodyPr>
            <a:noAutofit/>
          </a:bodyPr>
          <a:lstStyle/>
          <a:p>
            <a:pPr algn="just"/>
            <a:r>
              <a:rPr lang="fr-FR" sz="2200" dirty="0" smtClean="0"/>
              <a:t>Les tendances de la recherche </a:t>
            </a:r>
            <a:r>
              <a:rPr lang="fr-FR" sz="2200" smtClean="0"/>
              <a:t>universitaire en 2018 sur environ 1200 travaux </a:t>
            </a:r>
            <a:r>
              <a:rPr lang="fr-FR" sz="2200" dirty="0" smtClean="0"/>
              <a:t>publiés ou littérature grise (les rapports </a:t>
            </a:r>
            <a:r>
              <a:rPr lang="fr-FR" sz="2200" smtClean="0"/>
              <a:t>confidentiels exclus).</a:t>
            </a:r>
            <a:endParaRPr lang="fr-FR" sz="2200" dirty="0"/>
          </a:p>
        </p:txBody>
      </p:sp>
      <p:sp>
        <p:nvSpPr>
          <p:cNvPr id="3" name="Titre 2"/>
          <p:cNvSpPr>
            <a:spLocks noGrp="1"/>
          </p:cNvSpPr>
          <p:nvPr>
            <p:ph type="title"/>
          </p:nvPr>
        </p:nvSpPr>
        <p:spPr>
          <a:xfrm>
            <a:off x="1080655" y="975359"/>
            <a:ext cx="6636328" cy="701040"/>
          </a:xfrm>
        </p:spPr>
        <p:txBody>
          <a:bodyPr>
            <a:normAutofit/>
          </a:bodyPr>
          <a:lstStyle/>
          <a:p>
            <a:r>
              <a:rPr lang="fr-FR" dirty="0" smtClean="0"/>
              <a:t>Les recherches </a:t>
            </a:r>
            <a:r>
              <a:rPr lang="fr-FR" dirty="0" smtClean="0"/>
              <a:t>universitaires</a:t>
            </a:r>
            <a:br>
              <a:rPr lang="fr-FR" dirty="0" smtClean="0"/>
            </a:br>
            <a:r>
              <a:rPr lang="fr-FR" dirty="0" smtClean="0"/>
              <a:t>objets sélectionnés et sciences mises en œuvre</a:t>
            </a:r>
            <a:endParaRPr lang="fr-FR" dirty="0"/>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9604" y="1848963"/>
            <a:ext cx="5783118" cy="3673061"/>
          </a:xfrm>
          <a:prstGeom prst="rect">
            <a:avLst/>
          </a:prstGeom>
        </p:spPr>
      </p:pic>
    </p:spTree>
    <p:extLst>
      <p:ext uri="{BB962C8B-B14F-4D97-AF65-F5344CB8AC3E}">
        <p14:creationId xmlns:p14="http://schemas.microsoft.com/office/powerpoint/2010/main" val="17955380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207818" y="5308802"/>
            <a:ext cx="8686800" cy="1092099"/>
          </a:xfrm>
        </p:spPr>
        <p:txBody>
          <a:bodyPr>
            <a:noAutofit/>
          </a:bodyPr>
          <a:lstStyle/>
          <a:p>
            <a:pPr algn="just"/>
            <a:r>
              <a:rPr lang="fr-FR" sz="2200" dirty="0" smtClean="0"/>
              <a:t>Les recherches sur la radicalisation islamiste actuellement dans le monde par langue. Il y a très peu de recherches en langues arabes. 80 pays sont directement intéressés, car leurs ressortissants ont rejoint ISIS (</a:t>
            </a:r>
            <a:r>
              <a:rPr lang="fr-FR" sz="2200" dirty="0" err="1" smtClean="0"/>
              <a:t>Islamic</a:t>
            </a:r>
            <a:r>
              <a:rPr lang="fr-FR" sz="2200" dirty="0" smtClean="0"/>
              <a:t> State in </a:t>
            </a:r>
            <a:r>
              <a:rPr lang="fr-FR" sz="2200" dirty="0" err="1" smtClean="0"/>
              <a:t>Sham</a:t>
            </a:r>
            <a:r>
              <a:rPr lang="fr-FR" sz="2200" dirty="0" smtClean="0"/>
              <a:t> ou </a:t>
            </a:r>
            <a:r>
              <a:rPr lang="fr-FR" sz="2200" dirty="0" err="1" smtClean="0"/>
              <a:t>Syria</a:t>
            </a:r>
            <a:r>
              <a:rPr lang="fr-FR" sz="2200" dirty="0" smtClean="0"/>
              <a:t>) ou </a:t>
            </a:r>
            <a:r>
              <a:rPr lang="fr-FR" sz="2200" dirty="0" err="1" smtClean="0"/>
              <a:t>Daech</a:t>
            </a:r>
            <a:r>
              <a:rPr lang="fr-FR" sz="2200" dirty="0" smtClean="0"/>
              <a:t>.</a:t>
            </a:r>
            <a:endParaRPr lang="fr-FR" sz="2200" dirty="0"/>
          </a:p>
        </p:txBody>
      </p:sp>
      <p:sp>
        <p:nvSpPr>
          <p:cNvPr id="3" name="Titre 2"/>
          <p:cNvSpPr>
            <a:spLocks noGrp="1"/>
          </p:cNvSpPr>
          <p:nvPr>
            <p:ph type="title"/>
          </p:nvPr>
        </p:nvSpPr>
        <p:spPr>
          <a:xfrm>
            <a:off x="1080655" y="975359"/>
            <a:ext cx="6636328" cy="701040"/>
          </a:xfrm>
        </p:spPr>
        <p:txBody>
          <a:bodyPr>
            <a:normAutofit/>
          </a:bodyPr>
          <a:lstStyle/>
          <a:p>
            <a:r>
              <a:rPr lang="fr-FR" dirty="0" smtClean="0"/>
              <a:t>Les recherches </a:t>
            </a:r>
            <a:r>
              <a:rPr lang="fr-FR" dirty="0" smtClean="0"/>
              <a:t>universitaires</a:t>
            </a:r>
            <a:br>
              <a:rPr lang="fr-FR" dirty="0" smtClean="0"/>
            </a:br>
            <a:r>
              <a:rPr lang="fr-FR" dirty="0" smtClean="0"/>
              <a:t>objets sélectionnés et sciences mises </a:t>
            </a:r>
            <a:r>
              <a:rPr lang="fr-FR" smtClean="0"/>
              <a:t>en œuvre</a:t>
            </a:r>
            <a:endParaRPr lang="fr-FR" dirty="0"/>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0655" y="1900382"/>
            <a:ext cx="6584373" cy="3378300"/>
          </a:xfrm>
          <a:prstGeom prst="rect">
            <a:avLst/>
          </a:prstGeom>
        </p:spPr>
      </p:pic>
    </p:spTree>
    <p:extLst>
      <p:ext uri="{BB962C8B-B14F-4D97-AF65-F5344CB8AC3E}">
        <p14:creationId xmlns:p14="http://schemas.microsoft.com/office/powerpoint/2010/main" val="17238430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188374" y="3410729"/>
            <a:ext cx="3685309" cy="3294871"/>
          </a:xfrm>
        </p:spPr>
        <p:txBody>
          <a:bodyPr>
            <a:noAutofit/>
          </a:bodyPr>
          <a:lstStyle/>
          <a:p>
            <a:pPr algn="just"/>
            <a:r>
              <a:rPr lang="fr-FR" dirty="0" smtClean="0"/>
              <a:t>Les chercheurs sont d’abord européens. Il y a une </a:t>
            </a:r>
            <a:r>
              <a:rPr lang="fr-FR" dirty="0" smtClean="0"/>
              <a:t>forte </a:t>
            </a:r>
            <a:r>
              <a:rPr lang="fr-FR" dirty="0"/>
              <a:t>concentration des </a:t>
            </a:r>
            <a:r>
              <a:rPr lang="fr-FR" dirty="0" err="1"/>
              <a:t>pôles</a:t>
            </a:r>
            <a:r>
              <a:rPr lang="fr-FR" dirty="0"/>
              <a:t> de recherche </a:t>
            </a:r>
            <a:r>
              <a:rPr lang="fr-FR" dirty="0" err="1"/>
              <a:t>européens</a:t>
            </a:r>
            <a:r>
              <a:rPr lang="fr-FR" dirty="0"/>
              <a:t> en France et au Royaume-Uni. Les auteurs se </a:t>
            </a:r>
            <a:r>
              <a:rPr lang="fr-FR" dirty="0" err="1"/>
              <a:t>répartissent</a:t>
            </a:r>
            <a:r>
              <a:rPr lang="fr-FR" dirty="0"/>
              <a:t> en proportions </a:t>
            </a:r>
            <a:r>
              <a:rPr lang="fr-FR" dirty="0" err="1"/>
              <a:t>égales</a:t>
            </a:r>
            <a:r>
              <a:rPr lang="fr-FR" dirty="0"/>
              <a:t> entre l’Europe du Nord et l’Europe du Sud (151 et 135</a:t>
            </a:r>
            <a:r>
              <a:rPr lang="fr-FR" dirty="0" smtClean="0"/>
              <a:t>). </a:t>
            </a:r>
            <a:endParaRPr lang="fr-FR" dirty="0"/>
          </a:p>
          <a:p>
            <a:pPr algn="just"/>
            <a:endParaRPr lang="fr-FR" sz="2400" dirty="0"/>
          </a:p>
          <a:p>
            <a:pPr algn="just"/>
            <a:endParaRPr lang="fr-FR" sz="2200" dirty="0"/>
          </a:p>
        </p:txBody>
      </p:sp>
      <p:sp>
        <p:nvSpPr>
          <p:cNvPr id="3" name="Titre 2"/>
          <p:cNvSpPr>
            <a:spLocks noGrp="1"/>
          </p:cNvSpPr>
          <p:nvPr>
            <p:ph type="title"/>
          </p:nvPr>
        </p:nvSpPr>
        <p:spPr>
          <a:xfrm>
            <a:off x="1080655" y="975359"/>
            <a:ext cx="6636328" cy="701040"/>
          </a:xfrm>
        </p:spPr>
        <p:txBody>
          <a:bodyPr>
            <a:normAutofit/>
          </a:bodyPr>
          <a:lstStyle/>
          <a:p>
            <a:r>
              <a:rPr lang="fr-FR" dirty="0" smtClean="0"/>
              <a:t>Les recherches </a:t>
            </a:r>
            <a:r>
              <a:rPr lang="fr-FR" dirty="0" smtClean="0"/>
              <a:t>universitaires</a:t>
            </a:r>
            <a:br>
              <a:rPr lang="fr-FR" dirty="0" smtClean="0"/>
            </a:br>
            <a:r>
              <a:rPr lang="fr-FR" dirty="0" smtClean="0"/>
              <a:t>objets sélectionnés et sciences mises </a:t>
            </a:r>
            <a:r>
              <a:rPr lang="fr-FR" smtClean="0"/>
              <a:t>en œuvre</a:t>
            </a:r>
            <a:endParaRPr lang="fr-FR" dirty="0"/>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2056" y="1989282"/>
            <a:ext cx="4832561" cy="3319520"/>
          </a:xfrm>
          <a:prstGeom prst="rect">
            <a:avLst/>
          </a:prstGeom>
        </p:spPr>
      </p:pic>
      <p:pic>
        <p:nvPicPr>
          <p:cNvPr id="6" name="Imag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989282"/>
            <a:ext cx="4079978" cy="1283854"/>
          </a:xfrm>
          <a:prstGeom prst="rect">
            <a:avLst/>
          </a:prstGeom>
        </p:spPr>
      </p:pic>
      <p:sp>
        <p:nvSpPr>
          <p:cNvPr id="7" name="ZoneTexte 6"/>
          <p:cNvSpPr txBox="1"/>
          <p:nvPr/>
        </p:nvSpPr>
        <p:spPr>
          <a:xfrm>
            <a:off x="4062055" y="5294284"/>
            <a:ext cx="4832561" cy="1477328"/>
          </a:xfrm>
          <a:prstGeom prst="rect">
            <a:avLst/>
          </a:prstGeom>
          <a:noFill/>
        </p:spPr>
        <p:txBody>
          <a:bodyPr wrap="square" rtlCol="0">
            <a:spAutoFit/>
          </a:bodyPr>
          <a:lstStyle/>
          <a:p>
            <a:r>
              <a:rPr lang="fr-FR" dirty="0"/>
              <a:t>Sur les 364 centres de </a:t>
            </a:r>
            <a:r>
              <a:rPr lang="fr-FR" dirty="0" smtClean="0"/>
              <a:t>recherche, </a:t>
            </a:r>
            <a:r>
              <a:rPr lang="fr-FR" dirty="0"/>
              <a:t>l’Europe en compte 41,2 %, suivie par l’</a:t>
            </a:r>
            <a:r>
              <a:rPr lang="fr-FR" dirty="0" err="1"/>
              <a:t>Amérique</a:t>
            </a:r>
            <a:r>
              <a:rPr lang="fr-FR" dirty="0"/>
              <a:t> du Nord (28,3 % aux </a:t>
            </a:r>
            <a:r>
              <a:rPr lang="fr-FR" dirty="0" err="1"/>
              <a:t>États-Unis</a:t>
            </a:r>
            <a:r>
              <a:rPr lang="fr-FR" dirty="0"/>
              <a:t> et 6,9 % au Canada). Le monde arabe arrive en </a:t>
            </a:r>
            <a:r>
              <a:rPr lang="fr-FR" dirty="0" err="1"/>
              <a:t>troisième</a:t>
            </a:r>
            <a:r>
              <a:rPr lang="fr-FR" dirty="0"/>
              <a:t> position avec 9,9 % des centres de recherche. </a:t>
            </a:r>
            <a:endParaRPr lang="fr-FR" dirty="0"/>
          </a:p>
        </p:txBody>
      </p:sp>
    </p:spTree>
    <p:extLst>
      <p:ext uri="{BB962C8B-B14F-4D97-AF65-F5344CB8AC3E}">
        <p14:creationId xmlns:p14="http://schemas.microsoft.com/office/powerpoint/2010/main" val="15867513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354970" y="273062"/>
            <a:ext cx="4833234" cy="701040"/>
          </a:xfrm>
        </p:spPr>
        <p:txBody>
          <a:bodyPr/>
          <a:lstStyle/>
          <a:p>
            <a:r>
              <a:rPr lang="fr-FR" dirty="0" smtClean="0"/>
              <a:t>Les questions qualitatives et quantitatives  des recherches</a:t>
            </a:r>
            <a:endParaRPr lang="fr-FR" dirty="0"/>
          </a:p>
        </p:txBody>
      </p:sp>
      <p:sp>
        <p:nvSpPr>
          <p:cNvPr id="2" name="Espace réservé du texte 1"/>
          <p:cNvSpPr>
            <a:spLocks noGrp="1"/>
          </p:cNvSpPr>
          <p:nvPr>
            <p:ph type="body" sz="quarter" idx="13"/>
          </p:nvPr>
        </p:nvSpPr>
        <p:spPr>
          <a:xfrm>
            <a:off x="4045527" y="1765298"/>
            <a:ext cx="4896277" cy="4889501"/>
          </a:xfrm>
        </p:spPr>
        <p:txBody>
          <a:bodyPr>
            <a:normAutofit fontScale="40000" lnSpcReduction="20000"/>
          </a:bodyPr>
          <a:lstStyle/>
          <a:p>
            <a:pPr algn="l"/>
            <a:r>
              <a:rPr lang="en-US" sz="7200" dirty="0" err="1" smtClean="0"/>
              <a:t>Quelle</a:t>
            </a:r>
            <a:r>
              <a:rPr lang="en-US" sz="7200" dirty="0" smtClean="0"/>
              <a:t> </a:t>
            </a:r>
            <a:r>
              <a:rPr lang="en-US" sz="7200" dirty="0" err="1" smtClean="0"/>
              <a:t>est</a:t>
            </a:r>
            <a:r>
              <a:rPr lang="en-US" sz="7200" dirty="0" smtClean="0"/>
              <a:t> la </a:t>
            </a:r>
            <a:r>
              <a:rPr lang="en-US" sz="7200" dirty="0"/>
              <a:t>place </a:t>
            </a:r>
            <a:r>
              <a:rPr lang="en-US" sz="7200" dirty="0" err="1"/>
              <a:t>réelle</a:t>
            </a:r>
            <a:r>
              <a:rPr lang="en-US" sz="7200" dirty="0"/>
              <a:t> </a:t>
            </a:r>
            <a:r>
              <a:rPr lang="en-US" sz="7200" dirty="0" err="1"/>
              <a:t>qu’occupent</a:t>
            </a:r>
            <a:r>
              <a:rPr lang="en-US" sz="7200" dirty="0"/>
              <a:t> </a:t>
            </a:r>
            <a:r>
              <a:rPr lang="en-US" sz="7200" dirty="0" err="1"/>
              <a:t>l’échec</a:t>
            </a:r>
            <a:r>
              <a:rPr lang="en-US" sz="7200" dirty="0"/>
              <a:t> </a:t>
            </a:r>
            <a:r>
              <a:rPr lang="en-US" sz="7200" dirty="0" err="1"/>
              <a:t>scolaire</a:t>
            </a:r>
            <a:r>
              <a:rPr lang="en-US" sz="7200" dirty="0"/>
              <a:t>, les </a:t>
            </a:r>
            <a:r>
              <a:rPr lang="en-US" sz="7200" dirty="0" err="1"/>
              <a:t>réseaux</a:t>
            </a:r>
            <a:r>
              <a:rPr lang="en-US" sz="7200" dirty="0"/>
              <a:t> </a:t>
            </a:r>
            <a:r>
              <a:rPr lang="en-US" sz="7200" dirty="0" err="1"/>
              <a:t>sociaux</a:t>
            </a:r>
            <a:r>
              <a:rPr lang="en-US" sz="7200" dirty="0"/>
              <a:t>, la </a:t>
            </a:r>
            <a:r>
              <a:rPr lang="en-US" sz="7200" dirty="0" err="1"/>
              <a:t>volonte</a:t>
            </a:r>
            <a:r>
              <a:rPr lang="en-US" sz="7200" dirty="0"/>
              <a:t>́ de </a:t>
            </a:r>
            <a:r>
              <a:rPr lang="en-US" sz="7200" dirty="0" err="1"/>
              <a:t>provoquer</a:t>
            </a:r>
            <a:r>
              <a:rPr lang="en-US" sz="7200" dirty="0"/>
              <a:t>, la </a:t>
            </a:r>
            <a:r>
              <a:rPr lang="en-US" sz="7200" dirty="0" err="1"/>
              <a:t>sexualite</a:t>
            </a:r>
            <a:r>
              <a:rPr lang="en-US" sz="7200" dirty="0"/>
              <a:t>́, </a:t>
            </a:r>
            <a:r>
              <a:rPr lang="en-US" sz="7200" dirty="0" smtClean="0"/>
              <a:t>les </a:t>
            </a:r>
            <a:r>
              <a:rPr lang="en-US" sz="7200" dirty="0" err="1" smtClean="0"/>
              <a:t>revenus</a:t>
            </a:r>
            <a:r>
              <a:rPr lang="en-US" sz="7200" dirty="0" smtClean="0"/>
              <a:t>, la </a:t>
            </a:r>
            <a:r>
              <a:rPr lang="en-US" sz="7200" dirty="0"/>
              <a:t>religion </a:t>
            </a:r>
            <a:r>
              <a:rPr lang="en-US" sz="7200" dirty="0" err="1"/>
              <a:t>dans</a:t>
            </a:r>
            <a:r>
              <a:rPr lang="en-US" sz="7200" dirty="0"/>
              <a:t> le </a:t>
            </a:r>
            <a:r>
              <a:rPr lang="en-US" sz="7200" dirty="0" err="1" smtClean="0"/>
              <a:t>choix</a:t>
            </a:r>
            <a:r>
              <a:rPr lang="en-US" sz="7200" dirty="0" smtClean="0"/>
              <a:t> de </a:t>
            </a:r>
            <a:r>
              <a:rPr lang="en-US" sz="7200" dirty="0" err="1"/>
              <a:t>milliers</a:t>
            </a:r>
            <a:r>
              <a:rPr lang="en-US" sz="7200" dirty="0"/>
              <a:t> de </a:t>
            </a:r>
            <a:r>
              <a:rPr lang="en-US" sz="7200" dirty="0" err="1" smtClean="0"/>
              <a:t>jeunes</a:t>
            </a:r>
            <a:r>
              <a:rPr lang="en-US" sz="7200" dirty="0" smtClean="0"/>
              <a:t> </a:t>
            </a:r>
            <a:r>
              <a:rPr lang="en-US" sz="7200" dirty="0" err="1" smtClean="0"/>
              <a:t>issus</a:t>
            </a:r>
            <a:r>
              <a:rPr lang="en-US" sz="7200" dirty="0" smtClean="0"/>
              <a:t> de 80 pays </a:t>
            </a:r>
            <a:r>
              <a:rPr lang="en-US" sz="7200" dirty="0" err="1" smtClean="0"/>
              <a:t>d’aller</a:t>
            </a:r>
            <a:r>
              <a:rPr lang="en-US" sz="7200" dirty="0" smtClean="0"/>
              <a:t> </a:t>
            </a:r>
            <a:r>
              <a:rPr lang="en-US" sz="7200" dirty="0" err="1" smtClean="0"/>
              <a:t>vers</a:t>
            </a:r>
            <a:r>
              <a:rPr lang="en-US" sz="7200" dirty="0" smtClean="0"/>
              <a:t> </a:t>
            </a:r>
            <a:r>
              <a:rPr lang="en-US" sz="7200" dirty="0"/>
              <a:t>la </a:t>
            </a:r>
            <a:r>
              <a:rPr lang="en-US" sz="7200" dirty="0" smtClean="0"/>
              <a:t>violence</a:t>
            </a:r>
            <a:r>
              <a:rPr lang="en-US" sz="7200" dirty="0"/>
              <a:t> </a:t>
            </a:r>
            <a:r>
              <a:rPr lang="en-US" sz="7200" dirty="0" smtClean="0"/>
              <a:t>?</a:t>
            </a:r>
          </a:p>
          <a:p>
            <a:pPr algn="l"/>
            <a:r>
              <a:rPr lang="en-US" sz="7200" dirty="0" err="1" smtClean="0"/>
              <a:t>Qu’en</a:t>
            </a:r>
            <a:r>
              <a:rPr lang="en-US" sz="7200" dirty="0" smtClean="0"/>
              <a:t> </a:t>
            </a:r>
            <a:r>
              <a:rPr lang="en-US" sz="7200" dirty="0" err="1" smtClean="0"/>
              <a:t>disent</a:t>
            </a:r>
            <a:r>
              <a:rPr lang="en-US" sz="7200" dirty="0" smtClean="0"/>
              <a:t> les </a:t>
            </a:r>
            <a:r>
              <a:rPr lang="en-US" sz="7200" dirty="0" err="1" smtClean="0"/>
              <a:t>personnes</a:t>
            </a:r>
            <a:r>
              <a:rPr lang="en-US" sz="7200" dirty="0" smtClean="0"/>
              <a:t> </a:t>
            </a:r>
            <a:r>
              <a:rPr lang="en-US" sz="7200" dirty="0" err="1" smtClean="0"/>
              <a:t>radicalisées</a:t>
            </a:r>
            <a:r>
              <a:rPr lang="en-US" sz="7200" dirty="0" smtClean="0"/>
              <a:t> ? Et </a:t>
            </a:r>
            <a:r>
              <a:rPr lang="en-US" sz="7200" dirty="0" err="1" smtClean="0"/>
              <a:t>que</a:t>
            </a:r>
            <a:r>
              <a:rPr lang="en-US" sz="7200" dirty="0" smtClean="0"/>
              <a:t> </a:t>
            </a:r>
            <a:r>
              <a:rPr lang="en-US" sz="7200" dirty="0" err="1" smtClean="0"/>
              <a:t>dévoilent</a:t>
            </a:r>
            <a:r>
              <a:rPr lang="en-US" sz="7200" dirty="0" smtClean="0"/>
              <a:t> les </a:t>
            </a:r>
            <a:r>
              <a:rPr lang="en-US" sz="7200" dirty="0" err="1" smtClean="0"/>
              <a:t>enqu</a:t>
            </a:r>
            <a:r>
              <a:rPr lang="fr-FR" sz="7200" dirty="0" smtClean="0"/>
              <a:t>êtes des sciences sociales ?</a:t>
            </a:r>
            <a:endParaRPr lang="fr-FR" sz="7200" dirty="0"/>
          </a:p>
          <a:p>
            <a:pPr algn="l"/>
            <a:endParaRPr lang="fr-FR" sz="3300" dirty="0"/>
          </a:p>
          <a:p>
            <a:pPr algn="l"/>
            <a:endParaRPr lang="fr-FR" sz="2000" dirty="0"/>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332" y="1376793"/>
            <a:ext cx="2234637" cy="3170341"/>
          </a:xfrm>
          <a:prstGeom prst="rect">
            <a:avLst/>
          </a:prstGeom>
        </p:spPr>
      </p:pic>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4327" y="4052792"/>
            <a:ext cx="1994648" cy="2805208"/>
          </a:xfrm>
          <a:prstGeom prst="rect">
            <a:avLst/>
          </a:prstGeom>
        </p:spPr>
      </p:pic>
    </p:spTree>
    <p:extLst>
      <p:ext uri="{BB962C8B-B14F-4D97-AF65-F5344CB8AC3E}">
        <p14:creationId xmlns:p14="http://schemas.microsoft.com/office/powerpoint/2010/main" val="8071039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pour une image  1"/>
          <p:cNvSpPr>
            <a:spLocks noGrp="1"/>
          </p:cNvSpPr>
          <p:nvPr>
            <p:ph type="pic" idx="1"/>
          </p:nvPr>
        </p:nvSpPr>
        <p:spPr>
          <a:xfrm>
            <a:off x="341905" y="1217187"/>
            <a:ext cx="8518027" cy="4179580"/>
          </a:xfrm>
        </p:spPr>
      </p:sp>
      <p:sp>
        <p:nvSpPr>
          <p:cNvPr id="3" name="Espace réservé du texte 2"/>
          <p:cNvSpPr>
            <a:spLocks noGrp="1"/>
          </p:cNvSpPr>
          <p:nvPr>
            <p:ph type="body" sz="quarter" idx="13"/>
          </p:nvPr>
        </p:nvSpPr>
        <p:spPr>
          <a:xfrm>
            <a:off x="431292" y="5516880"/>
            <a:ext cx="8230499" cy="1168884"/>
          </a:xfrm>
        </p:spPr>
        <p:txBody>
          <a:bodyPr>
            <a:normAutofit/>
          </a:bodyPr>
          <a:lstStyle/>
          <a:p>
            <a:r>
              <a:rPr lang="fr-FR" sz="2400" dirty="0" smtClean="0"/>
              <a:t>On a d’abord des analyses géographiques, ici en 2014-2015 </a:t>
            </a:r>
          </a:p>
          <a:p>
            <a:r>
              <a:rPr lang="fr-FR" sz="2400" dirty="0" smtClean="0"/>
              <a:t>(4 000 personnes signalées) puis en 2017 (12 000).</a:t>
            </a:r>
            <a:endParaRPr lang="fr-FR" sz="2400" dirty="0"/>
          </a:p>
        </p:txBody>
      </p:sp>
      <p:sp>
        <p:nvSpPr>
          <p:cNvPr id="4" name="Titre 3"/>
          <p:cNvSpPr>
            <a:spLocks noGrp="1"/>
          </p:cNvSpPr>
          <p:nvPr>
            <p:ph type="title"/>
          </p:nvPr>
        </p:nvSpPr>
        <p:spPr>
          <a:xfrm>
            <a:off x="2622423" y="273062"/>
            <a:ext cx="4114800" cy="701040"/>
          </a:xfrm>
        </p:spPr>
        <p:txBody>
          <a:bodyPr/>
          <a:lstStyle/>
          <a:p>
            <a:r>
              <a:rPr lang="fr-FR" dirty="0" smtClean="0"/>
              <a:t>Cartographies nationales</a:t>
            </a:r>
            <a:br>
              <a:rPr lang="fr-FR" dirty="0" smtClean="0"/>
            </a:br>
            <a:r>
              <a:rPr lang="fr-FR" dirty="0" smtClean="0"/>
              <a:t>Les personnes signalées</a:t>
            </a:r>
            <a:endParaRPr lang="fr-FR" dirty="0"/>
          </a:p>
        </p:txBody>
      </p:sp>
      <p:sp>
        <p:nvSpPr>
          <p:cNvPr id="5" name="ZoneTexte 4"/>
          <p:cNvSpPr txBox="1"/>
          <p:nvPr/>
        </p:nvSpPr>
        <p:spPr>
          <a:xfrm>
            <a:off x="431292" y="1217187"/>
            <a:ext cx="8230499" cy="369332"/>
          </a:xfrm>
          <a:prstGeom prst="rect">
            <a:avLst/>
          </a:prstGeom>
          <a:noFill/>
          <a:ln>
            <a:solidFill>
              <a:srgbClr val="6F6F74"/>
            </a:solidFill>
          </a:ln>
        </p:spPr>
        <p:txBody>
          <a:bodyPr wrap="square" rtlCol="0">
            <a:spAutoFit/>
          </a:bodyPr>
          <a:lstStyle/>
          <a:p>
            <a:pPr algn="ctr"/>
            <a:r>
              <a:rPr lang="fr-FR" dirty="0" smtClean="0">
                <a:solidFill>
                  <a:srgbClr val="000000"/>
                </a:solidFill>
              </a:rPr>
              <a:t>«En France, la cartographie a évolué</a:t>
            </a:r>
            <a:endParaRPr lang="fr-FR" dirty="0">
              <a:solidFill>
                <a:srgbClr val="000000"/>
              </a:solidFill>
            </a:endParaRPr>
          </a:p>
        </p:txBody>
      </p:sp>
      <p:pic>
        <p:nvPicPr>
          <p:cNvPr id="6" name="Image 5" descr="ob_412757_fiches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6715" y="1072622"/>
            <a:ext cx="4425777" cy="4638782"/>
          </a:xfrm>
          <a:prstGeom prst="rect">
            <a:avLst/>
          </a:prstGeom>
        </p:spPr>
      </p:pic>
      <p:pic>
        <p:nvPicPr>
          <p:cNvPr id="7" name="Image 6" descr="ob_c201ca_carte-islamisme-en-franc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92" y="1078538"/>
            <a:ext cx="4645524" cy="4632865"/>
          </a:xfrm>
          <a:prstGeom prst="rect">
            <a:avLst/>
          </a:prstGeom>
        </p:spPr>
      </p:pic>
    </p:spTree>
    <p:extLst>
      <p:ext uri="{BB962C8B-B14F-4D97-AF65-F5344CB8AC3E}">
        <p14:creationId xmlns:p14="http://schemas.microsoft.com/office/powerpoint/2010/main" val="5634894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space réservé pour une image  7"/>
          <p:cNvPicPr>
            <a:picLocks noGrp="1" noChangeAspect="1"/>
          </p:cNvPicPr>
          <p:nvPr>
            <p:ph type="pic" idx="1"/>
          </p:nvPr>
        </p:nvPicPr>
        <p:blipFill>
          <a:blip r:embed="rId2"/>
          <a:srcRect l="-36328" r="-36328"/>
          <a:stretch>
            <a:fillRect/>
          </a:stretch>
        </p:blipFill>
        <p:spPr>
          <a:xfrm>
            <a:off x="36988" y="1336993"/>
            <a:ext cx="8946725" cy="4179887"/>
          </a:xfrm>
        </p:spPr>
      </p:pic>
      <p:sp>
        <p:nvSpPr>
          <p:cNvPr id="3" name="Espace réservé du texte 2"/>
          <p:cNvSpPr>
            <a:spLocks noGrp="1"/>
          </p:cNvSpPr>
          <p:nvPr>
            <p:ph type="body" sz="quarter" idx="13"/>
          </p:nvPr>
        </p:nvSpPr>
        <p:spPr>
          <a:xfrm>
            <a:off x="0" y="5516880"/>
            <a:ext cx="9144000" cy="1168884"/>
          </a:xfrm>
        </p:spPr>
        <p:txBody>
          <a:bodyPr>
            <a:normAutofit/>
          </a:bodyPr>
          <a:lstStyle/>
          <a:p>
            <a:r>
              <a:rPr lang="fr-FR" sz="2400" dirty="0" smtClean="0"/>
              <a:t>Il y a une assez forte corrélation entre la géographie des inégalités et l’é</a:t>
            </a:r>
            <a:r>
              <a:rPr lang="fr-FR" sz="2400" dirty="0"/>
              <a:t>tat du </a:t>
            </a:r>
            <a:r>
              <a:rPr lang="fr-FR" sz="2400" dirty="0" err="1" smtClean="0"/>
              <a:t>jihadisme</a:t>
            </a:r>
            <a:r>
              <a:rPr lang="fr-FR" sz="2400" dirty="0" smtClean="0"/>
              <a:t> même si les lieux de vie ne sont pas ceux des attentats.</a:t>
            </a:r>
          </a:p>
        </p:txBody>
      </p:sp>
      <p:sp>
        <p:nvSpPr>
          <p:cNvPr id="4" name="Titre 3"/>
          <p:cNvSpPr>
            <a:spLocks noGrp="1"/>
          </p:cNvSpPr>
          <p:nvPr>
            <p:ph type="title"/>
          </p:nvPr>
        </p:nvSpPr>
        <p:spPr>
          <a:xfrm>
            <a:off x="2622423" y="273062"/>
            <a:ext cx="4114800" cy="701040"/>
          </a:xfrm>
        </p:spPr>
        <p:txBody>
          <a:bodyPr/>
          <a:lstStyle/>
          <a:p>
            <a:r>
              <a:rPr lang="fr-FR" dirty="0" smtClean="0"/>
              <a:t>Cartographies nationales</a:t>
            </a:r>
            <a:br>
              <a:rPr lang="fr-FR" dirty="0" smtClean="0"/>
            </a:br>
            <a:r>
              <a:rPr lang="fr-FR" smtClean="0"/>
              <a:t>Les terroristes actifs</a:t>
            </a:r>
            <a:endParaRPr lang="fr-FR" dirty="0"/>
          </a:p>
        </p:txBody>
      </p:sp>
      <p:sp>
        <p:nvSpPr>
          <p:cNvPr id="5" name="ZoneTexte 4"/>
          <p:cNvSpPr txBox="1"/>
          <p:nvPr/>
        </p:nvSpPr>
        <p:spPr>
          <a:xfrm>
            <a:off x="7188204" y="1354784"/>
            <a:ext cx="1795509" cy="4031873"/>
          </a:xfrm>
          <a:prstGeom prst="rect">
            <a:avLst/>
          </a:prstGeom>
          <a:noFill/>
          <a:ln>
            <a:solidFill>
              <a:srgbClr val="6F6F74"/>
            </a:solidFill>
          </a:ln>
        </p:spPr>
        <p:txBody>
          <a:bodyPr wrap="square" rtlCol="0">
            <a:spAutoFit/>
          </a:bodyPr>
          <a:lstStyle/>
          <a:p>
            <a:pPr algn="just"/>
            <a:r>
              <a:rPr lang="fr-FR" sz="1400" dirty="0">
                <a:solidFill>
                  <a:srgbClr val="000000"/>
                </a:solidFill>
              </a:rPr>
              <a:t>Depuis quelques années, </a:t>
            </a:r>
            <a:r>
              <a:rPr lang="fr-FR" sz="1400" dirty="0" smtClean="0">
                <a:solidFill>
                  <a:srgbClr val="000000"/>
                </a:solidFill>
              </a:rPr>
              <a:t>il y a une </a:t>
            </a:r>
            <a:r>
              <a:rPr lang="fr-FR" sz="1400" dirty="0">
                <a:solidFill>
                  <a:srgbClr val="000000"/>
                </a:solidFill>
              </a:rPr>
              <a:t>fracture grandissante dans la société </a:t>
            </a:r>
            <a:r>
              <a:rPr lang="fr-FR" sz="1400" dirty="0" smtClean="0">
                <a:solidFill>
                  <a:srgbClr val="000000"/>
                </a:solidFill>
              </a:rPr>
              <a:t>française </a:t>
            </a:r>
            <a:r>
              <a:rPr lang="fr-FR" sz="1400" dirty="0">
                <a:solidFill>
                  <a:srgbClr val="000000"/>
                </a:solidFill>
              </a:rPr>
              <a:t>entre des territoires intégrés aux grandes métropoles et à la mondialisation, et une « France périphérique </a:t>
            </a:r>
            <a:r>
              <a:rPr lang="fr-FR" sz="1400" dirty="0" smtClean="0">
                <a:solidFill>
                  <a:srgbClr val="000000"/>
                </a:solidFill>
              </a:rPr>
              <a:t>»</a:t>
            </a:r>
            <a:r>
              <a:rPr lang="fr-FR" sz="1400" dirty="0">
                <a:solidFill>
                  <a:srgbClr val="000000"/>
                </a:solidFill>
              </a:rPr>
              <a:t> </a:t>
            </a:r>
            <a:r>
              <a:rPr lang="fr-FR" sz="1400" dirty="0" smtClean="0">
                <a:solidFill>
                  <a:srgbClr val="000000"/>
                </a:solidFill>
              </a:rPr>
              <a:t>formée </a:t>
            </a:r>
            <a:r>
              <a:rPr lang="fr-FR" sz="1400" dirty="0">
                <a:solidFill>
                  <a:srgbClr val="000000"/>
                </a:solidFill>
              </a:rPr>
              <a:t>d’espaces relégués, périurbains ou semi-ruraux, peuplés par 60 % de la population, pour l’essentiel ouvriers, employés et agriculteurs, tous en voie de déclassement</a:t>
            </a:r>
            <a:r>
              <a:rPr lang="fr-FR" dirty="0">
                <a:solidFill>
                  <a:srgbClr val="000000"/>
                </a:solidFill>
              </a:rPr>
              <a:t>.</a:t>
            </a:r>
          </a:p>
        </p:txBody>
      </p:sp>
    </p:spTree>
    <p:extLst>
      <p:ext uri="{BB962C8B-B14F-4D97-AF65-F5344CB8AC3E}">
        <p14:creationId xmlns:p14="http://schemas.microsoft.com/office/powerpoint/2010/main" val="13135843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0" y="5516880"/>
            <a:ext cx="9144000" cy="1168884"/>
          </a:xfrm>
        </p:spPr>
        <p:txBody>
          <a:bodyPr>
            <a:normAutofit/>
          </a:bodyPr>
          <a:lstStyle/>
          <a:p>
            <a:r>
              <a:rPr lang="fr-FR" sz="2400" dirty="0" smtClean="0"/>
              <a:t>L’Afrique sahélienne est toujours restée en dehors </a:t>
            </a:r>
          </a:p>
          <a:p>
            <a:r>
              <a:rPr lang="fr-FR" sz="2400" dirty="0" smtClean="0"/>
              <a:t>des zones recherchées même après la disparition de </a:t>
            </a:r>
            <a:r>
              <a:rPr lang="fr-FR" sz="2400" dirty="0" err="1" smtClean="0"/>
              <a:t>Daech</a:t>
            </a:r>
            <a:r>
              <a:rPr lang="fr-FR" sz="2400" dirty="0" smtClean="0"/>
              <a:t>.</a:t>
            </a:r>
          </a:p>
        </p:txBody>
      </p:sp>
      <p:sp>
        <p:nvSpPr>
          <p:cNvPr id="4" name="Titre 3"/>
          <p:cNvSpPr>
            <a:spLocks noGrp="1"/>
          </p:cNvSpPr>
          <p:nvPr>
            <p:ph type="title"/>
          </p:nvPr>
        </p:nvSpPr>
        <p:spPr>
          <a:xfrm>
            <a:off x="2622423" y="273062"/>
            <a:ext cx="4114800" cy="701040"/>
          </a:xfrm>
        </p:spPr>
        <p:txBody>
          <a:bodyPr/>
          <a:lstStyle/>
          <a:p>
            <a:r>
              <a:rPr lang="fr-FR" dirty="0" smtClean="0"/>
              <a:t>Les départs hors de France : vers quels pays ?</a:t>
            </a:r>
            <a:endParaRPr lang="fr-FR" dirty="0"/>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8449" y="1382493"/>
            <a:ext cx="4502019" cy="4328864"/>
          </a:xfrm>
          <a:prstGeom prst="rect">
            <a:avLst/>
          </a:prstGeom>
        </p:spPr>
      </p:pic>
      <p:pic>
        <p:nvPicPr>
          <p:cNvPr id="5" name="Image 4"/>
          <p:cNvPicPr>
            <a:picLocks noChangeAspect="1"/>
          </p:cNvPicPr>
          <p:nvPr/>
        </p:nvPicPr>
        <p:blipFill>
          <a:blip r:embed="rId3"/>
          <a:stretch>
            <a:fillRect/>
          </a:stretch>
        </p:blipFill>
        <p:spPr>
          <a:xfrm>
            <a:off x="146669" y="1509369"/>
            <a:ext cx="4075112" cy="4075112"/>
          </a:xfrm>
          <a:prstGeom prst="rect">
            <a:avLst/>
          </a:prstGeom>
        </p:spPr>
      </p:pic>
    </p:spTree>
    <p:extLst>
      <p:ext uri="{BB962C8B-B14F-4D97-AF65-F5344CB8AC3E}">
        <p14:creationId xmlns:p14="http://schemas.microsoft.com/office/powerpoint/2010/main" val="56967085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354970" y="192706"/>
            <a:ext cx="5051670" cy="1267794"/>
          </a:xfrm>
        </p:spPr>
        <p:txBody>
          <a:bodyPr>
            <a:normAutofit/>
          </a:bodyPr>
          <a:lstStyle/>
          <a:p>
            <a:r>
              <a:rPr lang="fr-FR" dirty="0" smtClean="0"/>
              <a:t>Les départs vers la Syrie et l’Irak</a:t>
            </a:r>
            <a:br>
              <a:rPr lang="fr-FR" dirty="0" smtClean="0"/>
            </a:br>
            <a:r>
              <a:rPr lang="fr-FR" dirty="0" smtClean="0"/>
              <a:t>selon les pays</a:t>
            </a:r>
            <a:br>
              <a:rPr lang="fr-FR" dirty="0" smtClean="0"/>
            </a:br>
            <a:r>
              <a:rPr lang="fr-FR" dirty="0"/>
              <a:t/>
            </a:r>
            <a:br>
              <a:rPr lang="fr-FR" dirty="0"/>
            </a:br>
            <a:endParaRPr lang="fr-FR" dirty="0"/>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04" y="1045043"/>
            <a:ext cx="8204196" cy="5812957"/>
          </a:xfrm>
          <a:prstGeom prst="rect">
            <a:avLst/>
          </a:prstGeom>
        </p:spPr>
      </p:pic>
      <p:sp>
        <p:nvSpPr>
          <p:cNvPr id="8" name="Espace réservé du texte 7"/>
          <p:cNvSpPr>
            <a:spLocks noGrp="1"/>
          </p:cNvSpPr>
          <p:nvPr>
            <p:ph type="body" sz="quarter" idx="13"/>
          </p:nvPr>
        </p:nvSpPr>
        <p:spPr/>
        <p:txBody>
          <a:bodyPr/>
          <a:lstStyle/>
          <a:p>
            <a:endParaRPr lang="fr-FR"/>
          </a:p>
        </p:txBody>
      </p:sp>
    </p:spTree>
    <p:extLst>
      <p:ext uri="{BB962C8B-B14F-4D97-AF65-F5344CB8AC3E}">
        <p14:creationId xmlns:p14="http://schemas.microsoft.com/office/powerpoint/2010/main" val="4669869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814665" y="5516880"/>
            <a:ext cx="7691382" cy="1168884"/>
          </a:xfrm>
        </p:spPr>
        <p:txBody>
          <a:bodyPr>
            <a:normAutofit/>
          </a:bodyPr>
          <a:lstStyle/>
          <a:p>
            <a:r>
              <a:rPr lang="fr-FR" sz="2400" dirty="0" smtClean="0"/>
              <a:t>41 490 personnes venues de 80 pays autres que l’Irak et la Syrie sont venues aider </a:t>
            </a:r>
            <a:r>
              <a:rPr lang="fr-FR" sz="2400" dirty="0" err="1" smtClean="0"/>
              <a:t>Daech</a:t>
            </a:r>
            <a:r>
              <a:rPr lang="fr-FR" sz="2400" dirty="0" smtClean="0"/>
              <a:t> dont 4 761 femmes (13%).</a:t>
            </a:r>
            <a:endParaRPr lang="fr-FR" sz="2400" dirty="0"/>
          </a:p>
        </p:txBody>
      </p:sp>
      <p:sp>
        <p:nvSpPr>
          <p:cNvPr id="4" name="Titre 3"/>
          <p:cNvSpPr>
            <a:spLocks noGrp="1"/>
          </p:cNvSpPr>
          <p:nvPr>
            <p:ph type="title"/>
          </p:nvPr>
        </p:nvSpPr>
        <p:spPr>
          <a:xfrm>
            <a:off x="2622423" y="273062"/>
            <a:ext cx="4114800" cy="701040"/>
          </a:xfrm>
        </p:spPr>
        <p:txBody>
          <a:bodyPr/>
          <a:lstStyle/>
          <a:p>
            <a:r>
              <a:rPr lang="fr-FR" dirty="0" smtClean="0"/>
              <a:t>Les faits sociaux globaux</a:t>
            </a:r>
            <a:endParaRPr lang="fr-FR" dirty="0"/>
          </a:p>
        </p:txBody>
      </p:sp>
      <p:sp>
        <p:nvSpPr>
          <p:cNvPr id="5" name="ZoneTexte 4"/>
          <p:cNvSpPr txBox="1"/>
          <p:nvPr/>
        </p:nvSpPr>
        <p:spPr>
          <a:xfrm>
            <a:off x="431292" y="1217187"/>
            <a:ext cx="8230499" cy="369332"/>
          </a:xfrm>
          <a:prstGeom prst="rect">
            <a:avLst/>
          </a:prstGeom>
          <a:noFill/>
          <a:ln>
            <a:solidFill>
              <a:srgbClr val="6F6F74"/>
            </a:solidFill>
          </a:ln>
        </p:spPr>
        <p:txBody>
          <a:bodyPr wrap="square" rtlCol="0">
            <a:spAutoFit/>
          </a:bodyPr>
          <a:lstStyle/>
          <a:p>
            <a:pPr algn="ctr"/>
            <a:r>
              <a:rPr lang="fr-FR" dirty="0" smtClean="0">
                <a:solidFill>
                  <a:schemeClr val="bg1"/>
                </a:solidFill>
              </a:rPr>
              <a:t>Les combattants étrangers venus sur le théâtre d’opération, bilan à la fin de 2018</a:t>
            </a:r>
            <a:endParaRPr lang="fr-FR" dirty="0">
              <a:solidFill>
                <a:schemeClr val="bg1"/>
              </a:solidFill>
            </a:endParaRPr>
          </a:p>
        </p:txBody>
      </p:sp>
      <p:pic>
        <p:nvPicPr>
          <p:cNvPr id="7" name="Image 6" descr="Capture d’écran 2021-11-26 à 11.58.11.png"/>
          <p:cNvPicPr>
            <a:picLocks noChangeAspect="1"/>
          </p:cNvPicPr>
          <p:nvPr/>
        </p:nvPicPr>
        <p:blipFill>
          <a:blip r:embed="rId2">
            <a:extLst>
              <a:ext uri="{BEBA8EAE-BF5A-486C-A8C5-ECC9F3942E4B}">
                <a14:imgProps xmlns:a14="http://schemas.microsoft.com/office/drawing/2010/main">
                  <a14:imgLayer r:embed="rId3">
                    <a14:imgEffect>
                      <a14:sharpenSoften amount="4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4679823" y="3182408"/>
            <a:ext cx="2122717" cy="2062413"/>
          </a:xfrm>
          <a:prstGeom prst="rect">
            <a:avLst/>
          </a:prstGeom>
        </p:spPr>
      </p:pic>
      <p:pic>
        <p:nvPicPr>
          <p:cNvPr id="10" name="Image 9" descr="Capture d’écran 2021-11-26 à 12.03.23.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56563" y="1809115"/>
            <a:ext cx="203200" cy="215900"/>
          </a:xfrm>
          <a:prstGeom prst="rect">
            <a:avLst/>
          </a:prstGeom>
        </p:spPr>
      </p:pic>
      <p:pic>
        <p:nvPicPr>
          <p:cNvPr id="12" name="Image 11" descr="Capture d’écran 2021-11-26 à 12.03.32.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00919" y="1809115"/>
            <a:ext cx="203200" cy="203200"/>
          </a:xfrm>
          <a:prstGeom prst="rect">
            <a:avLst/>
          </a:prstGeom>
        </p:spPr>
      </p:pic>
      <p:pic>
        <p:nvPicPr>
          <p:cNvPr id="13" name="Image 12" descr="Capture d’écran 2021-11-26 à 12.03.42.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07430" y="1809115"/>
            <a:ext cx="254000" cy="254000"/>
          </a:xfrm>
          <a:prstGeom prst="rect">
            <a:avLst/>
          </a:prstGeom>
        </p:spPr>
      </p:pic>
      <p:sp>
        <p:nvSpPr>
          <p:cNvPr id="14" name="ZoneTexte 13"/>
          <p:cNvSpPr txBox="1"/>
          <p:nvPr/>
        </p:nvSpPr>
        <p:spPr>
          <a:xfrm>
            <a:off x="3111849" y="2072339"/>
            <a:ext cx="1047832" cy="369332"/>
          </a:xfrm>
          <a:prstGeom prst="rect">
            <a:avLst/>
          </a:prstGeom>
          <a:noFill/>
        </p:spPr>
        <p:txBody>
          <a:bodyPr wrap="square" rtlCol="0">
            <a:spAutoFit/>
          </a:bodyPr>
          <a:lstStyle/>
          <a:p>
            <a:r>
              <a:rPr lang="fr-FR" smtClean="0"/>
              <a:t>Hommes</a:t>
            </a:r>
            <a:endParaRPr lang="fr-FR" dirty="0"/>
          </a:p>
        </p:txBody>
      </p:sp>
      <p:sp>
        <p:nvSpPr>
          <p:cNvPr id="15" name="ZoneTexte 14"/>
          <p:cNvSpPr txBox="1"/>
          <p:nvPr/>
        </p:nvSpPr>
        <p:spPr>
          <a:xfrm>
            <a:off x="4241043" y="2072942"/>
            <a:ext cx="936787" cy="369332"/>
          </a:xfrm>
          <a:prstGeom prst="rect">
            <a:avLst/>
          </a:prstGeom>
          <a:noFill/>
        </p:spPr>
        <p:txBody>
          <a:bodyPr wrap="none" rtlCol="0">
            <a:spAutoFit/>
          </a:bodyPr>
          <a:lstStyle/>
          <a:p>
            <a:r>
              <a:rPr lang="fr-FR" dirty="0" smtClean="0"/>
              <a:t>Femme</a:t>
            </a:r>
            <a:r>
              <a:rPr lang="fr-FR" dirty="0" smtClean="0">
                <a:solidFill>
                  <a:srgbClr val="000000"/>
                </a:solidFill>
              </a:rPr>
              <a:t>s</a:t>
            </a:r>
            <a:endParaRPr lang="fr-FR" dirty="0">
              <a:solidFill>
                <a:srgbClr val="000000"/>
              </a:solidFill>
            </a:endParaRPr>
          </a:p>
        </p:txBody>
      </p:sp>
      <p:sp>
        <p:nvSpPr>
          <p:cNvPr id="16" name="ZoneTexte 15"/>
          <p:cNvSpPr txBox="1"/>
          <p:nvPr/>
        </p:nvSpPr>
        <p:spPr>
          <a:xfrm>
            <a:off x="5449392" y="2072339"/>
            <a:ext cx="1024076" cy="383584"/>
          </a:xfrm>
          <a:prstGeom prst="rect">
            <a:avLst/>
          </a:prstGeom>
          <a:noFill/>
        </p:spPr>
        <p:txBody>
          <a:bodyPr wrap="square" rtlCol="0">
            <a:spAutoFit/>
          </a:bodyPr>
          <a:lstStyle/>
          <a:p>
            <a:r>
              <a:rPr lang="fr-FR" dirty="0" smtClean="0"/>
              <a:t>Enfants</a:t>
            </a:r>
            <a:endParaRPr lang="fr-FR" dirty="0"/>
          </a:p>
        </p:txBody>
      </p:sp>
      <p:sp>
        <p:nvSpPr>
          <p:cNvPr id="17" name="ZoneTexte 16"/>
          <p:cNvSpPr txBox="1"/>
          <p:nvPr/>
        </p:nvSpPr>
        <p:spPr>
          <a:xfrm>
            <a:off x="7014959" y="3582828"/>
            <a:ext cx="1844973" cy="1661993"/>
          </a:xfrm>
          <a:prstGeom prst="rect">
            <a:avLst/>
          </a:prstGeom>
          <a:noFill/>
        </p:spPr>
        <p:txBody>
          <a:bodyPr wrap="square" rtlCol="0">
            <a:spAutoFit/>
          </a:bodyPr>
          <a:lstStyle/>
          <a:p>
            <a:r>
              <a:rPr lang="fr-FR" baseline="30000" dirty="0" smtClean="0"/>
              <a:t>Source : Cook </a:t>
            </a:r>
            <a:r>
              <a:rPr lang="fr-FR" baseline="30000" dirty="0"/>
              <a:t>Joana, Vale Gina, </a:t>
            </a:r>
            <a:r>
              <a:rPr lang="fr-FR" baseline="30000" dirty="0" err="1"/>
              <a:t>From</a:t>
            </a:r>
            <a:r>
              <a:rPr lang="fr-FR" baseline="30000" dirty="0"/>
              <a:t> </a:t>
            </a:r>
            <a:r>
              <a:rPr lang="fr-FR" baseline="30000" dirty="0" err="1"/>
              <a:t>Daesh</a:t>
            </a:r>
            <a:r>
              <a:rPr lang="fr-FR" baseline="30000" dirty="0"/>
              <a:t> to ‘Diaspora’: </a:t>
            </a:r>
            <a:r>
              <a:rPr lang="fr-FR" baseline="30000" dirty="0" err="1"/>
              <a:t>Tracing</a:t>
            </a:r>
            <a:r>
              <a:rPr lang="fr-FR" baseline="30000" dirty="0"/>
              <a:t> the </a:t>
            </a:r>
            <a:r>
              <a:rPr lang="fr-FR" baseline="30000" dirty="0" err="1"/>
              <a:t>Women</a:t>
            </a:r>
            <a:r>
              <a:rPr lang="fr-FR" baseline="30000" dirty="0"/>
              <a:t> and </a:t>
            </a:r>
            <a:r>
              <a:rPr lang="fr-FR" baseline="30000" dirty="0" err="1"/>
              <a:t>Minors</a:t>
            </a:r>
            <a:r>
              <a:rPr lang="fr-FR" baseline="30000" dirty="0"/>
              <a:t> of </a:t>
            </a:r>
            <a:r>
              <a:rPr lang="fr-FR" baseline="30000" dirty="0" err="1" smtClean="0"/>
              <a:t>Islamic</a:t>
            </a:r>
            <a:r>
              <a:rPr lang="fr-FR" baseline="30000" dirty="0"/>
              <a:t> </a:t>
            </a:r>
            <a:r>
              <a:rPr lang="fr-FR" baseline="30000" dirty="0" smtClean="0"/>
              <a:t>State</a:t>
            </a:r>
            <a:r>
              <a:rPr lang="fr-FR" baseline="30000" dirty="0"/>
              <a:t>, International center for the </a:t>
            </a:r>
            <a:r>
              <a:rPr lang="fr-FR" baseline="30000" dirty="0" err="1"/>
              <a:t>study</a:t>
            </a:r>
            <a:r>
              <a:rPr lang="fr-FR" baseline="30000" dirty="0"/>
              <a:t> of the radicalisation (ICSR), </a:t>
            </a:r>
            <a:r>
              <a:rPr lang="fr-FR" baseline="30000" dirty="0" err="1"/>
              <a:t>King’s</a:t>
            </a:r>
            <a:r>
              <a:rPr lang="fr-FR" baseline="30000" dirty="0"/>
              <a:t> </a:t>
            </a:r>
            <a:r>
              <a:rPr lang="fr-FR" baseline="30000" dirty="0" err="1"/>
              <a:t>college</a:t>
            </a:r>
            <a:r>
              <a:rPr lang="fr-FR" baseline="30000" dirty="0"/>
              <a:t> London</a:t>
            </a:r>
            <a:r>
              <a:rPr lang="fr-FR" baseline="30000" dirty="0">
                <a:solidFill>
                  <a:srgbClr val="000000"/>
                </a:solidFill>
              </a:rPr>
              <a:t>, 2018</a:t>
            </a:r>
            <a:endParaRPr lang="fr-FR" dirty="0">
              <a:solidFill>
                <a:srgbClr val="000000"/>
              </a:solidFill>
            </a:endParaRPr>
          </a:p>
        </p:txBody>
      </p:sp>
      <p:pic>
        <p:nvPicPr>
          <p:cNvPr id="8" name="Imag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19199" y="3182407"/>
            <a:ext cx="1661921" cy="1478717"/>
          </a:xfrm>
          <a:prstGeom prst="rect">
            <a:avLst/>
          </a:prstGeom>
        </p:spPr>
      </p:pic>
      <p:sp>
        <p:nvSpPr>
          <p:cNvPr id="11" name="ZoneTexte 10"/>
          <p:cNvSpPr txBox="1"/>
          <p:nvPr/>
        </p:nvSpPr>
        <p:spPr>
          <a:xfrm>
            <a:off x="444341" y="4734519"/>
            <a:ext cx="3342263" cy="646331"/>
          </a:xfrm>
          <a:prstGeom prst="rect">
            <a:avLst/>
          </a:prstGeom>
          <a:noFill/>
        </p:spPr>
        <p:txBody>
          <a:bodyPr wrap="square" rtlCol="0">
            <a:spAutoFit/>
          </a:bodyPr>
          <a:lstStyle/>
          <a:p>
            <a:r>
              <a:rPr lang="fr-FR" dirty="0" smtClean="0"/>
              <a:t>Le rapport masculin-féminin pour les combattants européens : 17%</a:t>
            </a:r>
            <a:endParaRPr lang="fr-FR" dirty="0"/>
          </a:p>
        </p:txBody>
      </p:sp>
    </p:spTree>
    <p:extLst>
      <p:ext uri="{BB962C8B-B14F-4D97-AF65-F5344CB8AC3E}">
        <p14:creationId xmlns:p14="http://schemas.microsoft.com/office/powerpoint/2010/main" val="34931269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pour une image  1"/>
          <p:cNvSpPr>
            <a:spLocks noGrp="1"/>
          </p:cNvSpPr>
          <p:nvPr>
            <p:ph type="pic" idx="1"/>
          </p:nvPr>
        </p:nvSpPr>
        <p:spPr>
          <a:xfrm>
            <a:off x="341905" y="1217187"/>
            <a:ext cx="8518027" cy="4179580"/>
          </a:xfrm>
        </p:spPr>
      </p:sp>
      <p:sp>
        <p:nvSpPr>
          <p:cNvPr id="3" name="Espace réservé du texte 2"/>
          <p:cNvSpPr>
            <a:spLocks noGrp="1"/>
          </p:cNvSpPr>
          <p:nvPr>
            <p:ph type="body" sz="quarter" idx="13"/>
          </p:nvPr>
        </p:nvSpPr>
        <p:spPr>
          <a:xfrm>
            <a:off x="431292" y="5516880"/>
            <a:ext cx="8230499" cy="1168884"/>
          </a:xfrm>
        </p:spPr>
        <p:txBody>
          <a:bodyPr>
            <a:normAutofit/>
          </a:bodyPr>
          <a:lstStyle/>
          <a:p>
            <a:r>
              <a:rPr lang="fr-FR" sz="2400" dirty="0" smtClean="0"/>
              <a:t>Cela donne lieu à des analyses géographiques ou sociologiques puisque les différences donnent lieu à des questions.</a:t>
            </a:r>
            <a:endParaRPr lang="fr-FR" sz="2400" dirty="0"/>
          </a:p>
        </p:txBody>
      </p:sp>
      <p:sp>
        <p:nvSpPr>
          <p:cNvPr id="4" name="Titre 3"/>
          <p:cNvSpPr>
            <a:spLocks noGrp="1"/>
          </p:cNvSpPr>
          <p:nvPr>
            <p:ph type="title"/>
          </p:nvPr>
        </p:nvSpPr>
        <p:spPr>
          <a:xfrm>
            <a:off x="2622423" y="273062"/>
            <a:ext cx="4114800" cy="701040"/>
          </a:xfrm>
        </p:spPr>
        <p:txBody>
          <a:bodyPr/>
          <a:lstStyle/>
          <a:p>
            <a:r>
              <a:rPr lang="fr-FR" dirty="0" smtClean="0"/>
              <a:t>Les faits sociaux Globaux</a:t>
            </a:r>
            <a:endParaRPr lang="fr-FR" dirty="0"/>
          </a:p>
        </p:txBody>
      </p:sp>
      <p:sp>
        <p:nvSpPr>
          <p:cNvPr id="5" name="ZoneTexte 4"/>
          <p:cNvSpPr txBox="1"/>
          <p:nvPr/>
        </p:nvSpPr>
        <p:spPr>
          <a:xfrm>
            <a:off x="431292" y="1217187"/>
            <a:ext cx="8230499" cy="369332"/>
          </a:xfrm>
          <a:prstGeom prst="rect">
            <a:avLst/>
          </a:prstGeom>
          <a:noFill/>
          <a:ln>
            <a:solidFill>
              <a:srgbClr val="6F6F74"/>
            </a:solidFill>
          </a:ln>
        </p:spPr>
        <p:txBody>
          <a:bodyPr wrap="square" rtlCol="0">
            <a:spAutoFit/>
          </a:bodyPr>
          <a:lstStyle/>
          <a:p>
            <a:pPr algn="ctr"/>
            <a:r>
              <a:rPr lang="fr-FR" dirty="0" smtClean="0">
                <a:solidFill>
                  <a:schemeClr val="bg1"/>
                </a:solidFill>
              </a:rPr>
              <a:t>Les chiffres varient selon les pays et dans les pays selon les régions</a:t>
            </a:r>
            <a:endParaRPr lang="fr-FR" dirty="0">
              <a:solidFill>
                <a:schemeClr val="bg1"/>
              </a:solidFill>
            </a:endParaRPr>
          </a:p>
        </p:txBody>
      </p:sp>
      <p:sp>
        <p:nvSpPr>
          <p:cNvPr id="17" name="ZoneTexte 16"/>
          <p:cNvSpPr txBox="1"/>
          <p:nvPr/>
        </p:nvSpPr>
        <p:spPr>
          <a:xfrm>
            <a:off x="6903991" y="2670483"/>
            <a:ext cx="1844973" cy="2585323"/>
          </a:xfrm>
          <a:prstGeom prst="rect">
            <a:avLst/>
          </a:prstGeom>
          <a:noFill/>
        </p:spPr>
        <p:txBody>
          <a:bodyPr wrap="square" rtlCol="0">
            <a:spAutoFit/>
          </a:bodyPr>
          <a:lstStyle/>
          <a:p>
            <a:r>
              <a:rPr lang="fr-FR" baseline="30000" dirty="0" smtClean="0">
                <a:solidFill>
                  <a:srgbClr val="000000"/>
                </a:solidFill>
              </a:rPr>
              <a:t>Source : Berrada </a:t>
            </a:r>
            <a:r>
              <a:rPr lang="fr-FR" baseline="30000" dirty="0" err="1" smtClean="0">
                <a:solidFill>
                  <a:srgbClr val="000000"/>
                </a:solidFill>
              </a:rPr>
              <a:t>Kathya</a:t>
            </a:r>
            <a:r>
              <a:rPr lang="fr-FR" baseline="30000" dirty="0" smtClean="0">
                <a:solidFill>
                  <a:srgbClr val="000000"/>
                </a:solidFill>
              </a:rPr>
              <a:t> Kenza, </a:t>
            </a:r>
            <a:r>
              <a:rPr lang="fr-FR" baseline="30000" dirty="0" err="1" smtClean="0">
                <a:solidFill>
                  <a:srgbClr val="000000"/>
                </a:solidFill>
              </a:rPr>
              <a:t>Morocco</a:t>
            </a:r>
            <a:r>
              <a:rPr lang="fr-FR" baseline="30000" dirty="0" smtClean="0">
                <a:solidFill>
                  <a:srgbClr val="000000"/>
                </a:solidFill>
              </a:rPr>
              <a:t> </a:t>
            </a:r>
            <a:r>
              <a:rPr lang="fr-FR" baseline="30000" dirty="0" err="1" smtClean="0">
                <a:solidFill>
                  <a:srgbClr val="000000"/>
                </a:solidFill>
              </a:rPr>
              <a:t>response</a:t>
            </a:r>
            <a:r>
              <a:rPr lang="fr-FR" baseline="30000" dirty="0" smtClean="0">
                <a:solidFill>
                  <a:srgbClr val="000000"/>
                </a:solidFill>
              </a:rPr>
              <a:t> to </a:t>
            </a:r>
            <a:r>
              <a:rPr lang="fr-FR" baseline="30000" dirty="0" err="1" smtClean="0">
                <a:solidFill>
                  <a:srgbClr val="000000"/>
                </a:solidFill>
              </a:rPr>
              <a:t>foreign</a:t>
            </a:r>
            <a:r>
              <a:rPr lang="fr-FR" baseline="30000" dirty="0" smtClean="0">
                <a:solidFill>
                  <a:srgbClr val="000000"/>
                </a:solidFill>
              </a:rPr>
              <a:t> </a:t>
            </a:r>
            <a:r>
              <a:rPr lang="fr-FR" baseline="30000" dirty="0" err="1" smtClean="0">
                <a:solidFill>
                  <a:srgbClr val="000000"/>
                </a:solidFill>
              </a:rPr>
              <a:t>terrorist</a:t>
            </a:r>
            <a:r>
              <a:rPr lang="fr-FR" baseline="30000" dirty="0" smtClean="0">
                <a:solidFill>
                  <a:srgbClr val="000000"/>
                </a:solidFill>
              </a:rPr>
              <a:t> </a:t>
            </a:r>
            <a:r>
              <a:rPr lang="fr-FR" baseline="30000" dirty="0" err="1" smtClean="0">
                <a:solidFill>
                  <a:srgbClr val="000000"/>
                </a:solidFill>
              </a:rPr>
              <a:t>fighters</a:t>
            </a:r>
            <a:r>
              <a:rPr lang="fr-FR" baseline="30000" dirty="0" smtClean="0">
                <a:solidFill>
                  <a:srgbClr val="000000"/>
                </a:solidFill>
              </a:rPr>
              <a:t> : </a:t>
            </a:r>
            <a:r>
              <a:rPr lang="fr-FR" baseline="30000" dirty="0" err="1" smtClean="0">
                <a:solidFill>
                  <a:srgbClr val="000000"/>
                </a:solidFill>
              </a:rPr>
              <a:t>tighter</a:t>
            </a:r>
            <a:r>
              <a:rPr lang="fr-FR" baseline="30000" dirty="0" smtClean="0">
                <a:solidFill>
                  <a:srgbClr val="000000"/>
                </a:solidFill>
              </a:rPr>
              <a:t> </a:t>
            </a:r>
            <a:r>
              <a:rPr lang="fr-FR" baseline="30000" dirty="0" err="1" smtClean="0">
                <a:solidFill>
                  <a:srgbClr val="000000"/>
                </a:solidFill>
              </a:rPr>
              <a:t>security</a:t>
            </a:r>
            <a:r>
              <a:rPr lang="fr-FR" baseline="30000" dirty="0" smtClean="0">
                <a:solidFill>
                  <a:srgbClr val="000000"/>
                </a:solidFill>
              </a:rPr>
              <a:t> ans </a:t>
            </a:r>
            <a:r>
              <a:rPr lang="fr-FR" baseline="30000" dirty="0" err="1" smtClean="0">
                <a:solidFill>
                  <a:srgbClr val="000000"/>
                </a:solidFill>
              </a:rPr>
              <a:t>deradicalization</a:t>
            </a:r>
            <a:r>
              <a:rPr lang="fr-FR" baseline="30000" dirty="0" smtClean="0">
                <a:solidFill>
                  <a:srgbClr val="000000"/>
                </a:solidFill>
              </a:rPr>
              <a:t> in Renard Thomas, </a:t>
            </a:r>
            <a:r>
              <a:rPr lang="fr-FR" baseline="30000" dirty="0" err="1" smtClean="0">
                <a:solidFill>
                  <a:srgbClr val="000000"/>
                </a:solidFill>
              </a:rPr>
              <a:t>Returnees</a:t>
            </a:r>
            <a:r>
              <a:rPr lang="fr-FR" baseline="30000" dirty="0" smtClean="0">
                <a:solidFill>
                  <a:srgbClr val="000000"/>
                </a:solidFill>
              </a:rPr>
              <a:t> in the Maghreb, </a:t>
            </a:r>
            <a:r>
              <a:rPr lang="fr-FR" baseline="30000" dirty="0" err="1" smtClean="0">
                <a:solidFill>
                  <a:srgbClr val="000000"/>
                </a:solidFill>
              </a:rPr>
              <a:t>comparing</a:t>
            </a:r>
            <a:r>
              <a:rPr lang="fr-FR" baseline="30000" dirty="0" smtClean="0">
                <a:solidFill>
                  <a:srgbClr val="000000"/>
                </a:solidFill>
              </a:rPr>
              <a:t> </a:t>
            </a:r>
            <a:r>
              <a:rPr lang="fr-FR" baseline="30000" dirty="0" err="1" smtClean="0">
                <a:solidFill>
                  <a:srgbClr val="000000"/>
                </a:solidFill>
              </a:rPr>
              <a:t>policies</a:t>
            </a:r>
            <a:r>
              <a:rPr lang="fr-FR" baseline="30000" dirty="0" smtClean="0">
                <a:solidFill>
                  <a:srgbClr val="000000"/>
                </a:solidFill>
              </a:rPr>
              <a:t> on </a:t>
            </a:r>
            <a:r>
              <a:rPr lang="fr-FR" baseline="30000" dirty="0" err="1" smtClean="0">
                <a:solidFill>
                  <a:srgbClr val="000000"/>
                </a:solidFill>
              </a:rPr>
              <a:t>returning</a:t>
            </a:r>
            <a:r>
              <a:rPr lang="fr-FR" baseline="30000" dirty="0" smtClean="0">
                <a:solidFill>
                  <a:srgbClr val="000000"/>
                </a:solidFill>
              </a:rPr>
              <a:t> </a:t>
            </a:r>
            <a:r>
              <a:rPr lang="fr-FR" baseline="30000" dirty="0" err="1" smtClean="0">
                <a:solidFill>
                  <a:srgbClr val="000000"/>
                </a:solidFill>
              </a:rPr>
              <a:t>forein</a:t>
            </a:r>
            <a:r>
              <a:rPr lang="fr-FR" baseline="30000" dirty="0" smtClean="0">
                <a:solidFill>
                  <a:srgbClr val="000000"/>
                </a:solidFill>
              </a:rPr>
              <a:t> </a:t>
            </a:r>
            <a:r>
              <a:rPr lang="fr-FR" baseline="30000" dirty="0" err="1" smtClean="0">
                <a:solidFill>
                  <a:srgbClr val="000000"/>
                </a:solidFill>
              </a:rPr>
              <a:t>terrorist</a:t>
            </a:r>
            <a:r>
              <a:rPr lang="fr-FR" baseline="30000" dirty="0" smtClean="0">
                <a:solidFill>
                  <a:srgbClr val="000000"/>
                </a:solidFill>
              </a:rPr>
              <a:t> </a:t>
            </a:r>
            <a:r>
              <a:rPr lang="fr-FR" baseline="30000" dirty="0" err="1" smtClean="0">
                <a:solidFill>
                  <a:srgbClr val="000000"/>
                </a:solidFill>
              </a:rPr>
              <a:t>fighters</a:t>
            </a:r>
            <a:r>
              <a:rPr lang="fr-FR" baseline="30000" dirty="0" smtClean="0">
                <a:solidFill>
                  <a:srgbClr val="000000"/>
                </a:solidFill>
              </a:rPr>
              <a:t> in </a:t>
            </a:r>
            <a:r>
              <a:rPr lang="fr-FR" baseline="30000" dirty="0" err="1" smtClean="0">
                <a:solidFill>
                  <a:srgbClr val="000000"/>
                </a:solidFill>
              </a:rPr>
              <a:t>Egypt</a:t>
            </a:r>
            <a:r>
              <a:rPr lang="fr-FR" baseline="30000" dirty="0" smtClean="0">
                <a:solidFill>
                  <a:srgbClr val="000000"/>
                </a:solidFill>
              </a:rPr>
              <a:t>, </a:t>
            </a:r>
            <a:r>
              <a:rPr lang="fr-FR" baseline="30000" dirty="0" err="1" smtClean="0">
                <a:solidFill>
                  <a:srgbClr val="000000"/>
                </a:solidFill>
              </a:rPr>
              <a:t>Morocco</a:t>
            </a:r>
            <a:r>
              <a:rPr lang="fr-FR" baseline="30000" dirty="0" smtClean="0">
                <a:solidFill>
                  <a:srgbClr val="000000"/>
                </a:solidFill>
              </a:rPr>
              <a:t> and </a:t>
            </a:r>
            <a:r>
              <a:rPr lang="fr-FR" baseline="30000" dirty="0" err="1" smtClean="0">
                <a:solidFill>
                  <a:srgbClr val="000000"/>
                </a:solidFill>
              </a:rPr>
              <a:t>Tunisia</a:t>
            </a:r>
            <a:r>
              <a:rPr lang="fr-FR" baseline="30000" dirty="0" smtClean="0">
                <a:solidFill>
                  <a:srgbClr val="000000"/>
                </a:solidFill>
              </a:rPr>
              <a:t>, Konrad Adenauer </a:t>
            </a:r>
            <a:r>
              <a:rPr lang="fr-FR" baseline="30000" dirty="0" err="1" smtClean="0">
                <a:solidFill>
                  <a:srgbClr val="000000"/>
                </a:solidFill>
              </a:rPr>
              <a:t>Stiftung</a:t>
            </a:r>
            <a:r>
              <a:rPr lang="fr-FR" baseline="30000" dirty="0" smtClean="0">
                <a:solidFill>
                  <a:srgbClr val="000000"/>
                </a:solidFill>
              </a:rPr>
              <a:t>, Egmont </a:t>
            </a:r>
            <a:r>
              <a:rPr lang="fr-FR" baseline="30000" dirty="0" err="1" smtClean="0">
                <a:solidFill>
                  <a:srgbClr val="000000"/>
                </a:solidFill>
              </a:rPr>
              <a:t>Paper</a:t>
            </a:r>
            <a:r>
              <a:rPr lang="fr-FR" baseline="30000" dirty="0" smtClean="0">
                <a:solidFill>
                  <a:srgbClr val="000000"/>
                </a:solidFill>
              </a:rPr>
              <a:t> 107, avril 2019, p. 23-34. </a:t>
            </a:r>
            <a:endParaRPr lang="fr-FR" sz="1400" dirty="0">
              <a:solidFill>
                <a:srgbClr val="000000"/>
              </a:solidFill>
            </a:endParaRPr>
          </a:p>
        </p:txBody>
      </p:sp>
      <p:pic>
        <p:nvPicPr>
          <p:cNvPr id="8" name="Image 7" descr="Capture d’écran 2021-11-26 à 12.14.0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96" y="1749322"/>
            <a:ext cx="2763096" cy="2951980"/>
          </a:xfrm>
          <a:prstGeom prst="rect">
            <a:avLst/>
          </a:prstGeom>
        </p:spPr>
      </p:pic>
      <p:pic>
        <p:nvPicPr>
          <p:cNvPr id="11" name="Image 10" descr="Capture d’écran 2021-11-26 à 12.15.59.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51485" y="2456239"/>
            <a:ext cx="2277134" cy="2245062"/>
          </a:xfrm>
          <a:prstGeom prst="rect">
            <a:avLst/>
          </a:prstGeom>
        </p:spPr>
      </p:pic>
      <p:pic>
        <p:nvPicPr>
          <p:cNvPr id="20" name="Image 19" descr="Capture d’écran 2021-11-26 à 12.14.20.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08746" y="1749322"/>
            <a:ext cx="2699963" cy="636533"/>
          </a:xfrm>
          <a:prstGeom prst="rect">
            <a:avLst/>
          </a:prstGeom>
        </p:spPr>
      </p:pic>
      <p:sp>
        <p:nvSpPr>
          <p:cNvPr id="21" name="ZoneTexte 20"/>
          <p:cNvSpPr txBox="1"/>
          <p:nvPr/>
        </p:nvSpPr>
        <p:spPr>
          <a:xfrm>
            <a:off x="1232968" y="4750617"/>
            <a:ext cx="1670424" cy="369332"/>
          </a:xfrm>
          <a:prstGeom prst="rect">
            <a:avLst/>
          </a:prstGeom>
          <a:noFill/>
        </p:spPr>
        <p:txBody>
          <a:bodyPr wrap="none" rtlCol="0">
            <a:spAutoFit/>
          </a:bodyPr>
          <a:lstStyle/>
          <a:p>
            <a:r>
              <a:rPr lang="fr-FR" dirty="0" smtClean="0">
                <a:solidFill>
                  <a:srgbClr val="000000"/>
                </a:solidFill>
              </a:rPr>
              <a:t>Chiffres globaux</a:t>
            </a:r>
            <a:endParaRPr lang="fr-FR" dirty="0">
              <a:solidFill>
                <a:srgbClr val="000000"/>
              </a:solidFill>
            </a:endParaRPr>
          </a:p>
        </p:txBody>
      </p:sp>
      <p:sp>
        <p:nvSpPr>
          <p:cNvPr id="22" name="ZoneTexte 21"/>
          <p:cNvSpPr txBox="1"/>
          <p:nvPr/>
        </p:nvSpPr>
        <p:spPr>
          <a:xfrm>
            <a:off x="4833236" y="4787604"/>
            <a:ext cx="761747" cy="369332"/>
          </a:xfrm>
          <a:prstGeom prst="rect">
            <a:avLst/>
          </a:prstGeom>
          <a:noFill/>
        </p:spPr>
        <p:txBody>
          <a:bodyPr wrap="none" rtlCol="0">
            <a:spAutoFit/>
          </a:bodyPr>
          <a:lstStyle/>
          <a:p>
            <a:r>
              <a:rPr lang="fr-FR" dirty="0" smtClean="0">
                <a:solidFill>
                  <a:srgbClr val="000000"/>
                </a:solidFill>
              </a:rPr>
              <a:t>Maroc</a:t>
            </a:r>
            <a:endParaRPr lang="fr-FR" dirty="0">
              <a:solidFill>
                <a:srgbClr val="000000"/>
              </a:solidFill>
            </a:endParaRPr>
          </a:p>
        </p:txBody>
      </p:sp>
    </p:spTree>
    <p:extLst>
      <p:ext uri="{BB962C8B-B14F-4D97-AF65-F5344CB8AC3E}">
        <p14:creationId xmlns:p14="http://schemas.microsoft.com/office/powerpoint/2010/main" val="13184600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379788" y="3747922"/>
            <a:ext cx="3357738" cy="883920"/>
          </a:xfrm>
        </p:spPr>
        <p:txBody>
          <a:bodyPr>
            <a:normAutofit fontScale="92500"/>
          </a:bodyPr>
          <a:lstStyle/>
          <a:p>
            <a:r>
              <a:rPr lang="fr-FR" sz="2400" dirty="0" smtClean="0"/>
              <a:t>Les âges moyens pour les départs à partir de l’Europe.</a:t>
            </a:r>
            <a:endParaRPr lang="fr-FR" sz="2400" dirty="0"/>
          </a:p>
        </p:txBody>
      </p:sp>
      <p:sp>
        <p:nvSpPr>
          <p:cNvPr id="4" name="Titre 3"/>
          <p:cNvSpPr>
            <a:spLocks noGrp="1"/>
          </p:cNvSpPr>
          <p:nvPr>
            <p:ph type="title"/>
          </p:nvPr>
        </p:nvSpPr>
        <p:spPr>
          <a:xfrm>
            <a:off x="2622423" y="273062"/>
            <a:ext cx="4114800" cy="701040"/>
          </a:xfrm>
        </p:spPr>
        <p:txBody>
          <a:bodyPr/>
          <a:lstStyle/>
          <a:p>
            <a:r>
              <a:rPr lang="fr-FR" dirty="0" smtClean="0"/>
              <a:t>Les faits sociaux Globaux</a:t>
            </a:r>
            <a:endParaRPr lang="fr-FR" dirty="0"/>
          </a:p>
        </p:txBody>
      </p:sp>
      <p:sp>
        <p:nvSpPr>
          <p:cNvPr id="21" name="ZoneTexte 20"/>
          <p:cNvSpPr txBox="1"/>
          <p:nvPr/>
        </p:nvSpPr>
        <p:spPr>
          <a:xfrm>
            <a:off x="1232968" y="4750617"/>
            <a:ext cx="1670424" cy="369332"/>
          </a:xfrm>
          <a:prstGeom prst="rect">
            <a:avLst/>
          </a:prstGeom>
          <a:noFill/>
        </p:spPr>
        <p:txBody>
          <a:bodyPr wrap="none" rtlCol="0">
            <a:spAutoFit/>
          </a:bodyPr>
          <a:lstStyle/>
          <a:p>
            <a:r>
              <a:rPr lang="fr-FR" dirty="0" smtClean="0">
                <a:solidFill>
                  <a:srgbClr val="000000"/>
                </a:solidFill>
              </a:rPr>
              <a:t>Chiffres globaux</a:t>
            </a:r>
            <a:endParaRPr lang="fr-FR" dirty="0">
              <a:solidFill>
                <a:srgbClr val="000000"/>
              </a:solidFill>
            </a:endParaRPr>
          </a:p>
        </p:txBody>
      </p:sp>
      <p:sp>
        <p:nvSpPr>
          <p:cNvPr id="22" name="ZoneTexte 21"/>
          <p:cNvSpPr txBox="1"/>
          <p:nvPr/>
        </p:nvSpPr>
        <p:spPr>
          <a:xfrm>
            <a:off x="4833236" y="4787604"/>
            <a:ext cx="761747" cy="369332"/>
          </a:xfrm>
          <a:prstGeom prst="rect">
            <a:avLst/>
          </a:prstGeom>
          <a:noFill/>
        </p:spPr>
        <p:txBody>
          <a:bodyPr wrap="none" rtlCol="0">
            <a:spAutoFit/>
          </a:bodyPr>
          <a:lstStyle/>
          <a:p>
            <a:r>
              <a:rPr lang="fr-FR" dirty="0" smtClean="0">
                <a:solidFill>
                  <a:srgbClr val="000000"/>
                </a:solidFill>
              </a:rPr>
              <a:t>Maroc</a:t>
            </a:r>
            <a:endParaRPr lang="fr-FR" dirty="0">
              <a:solidFill>
                <a:srgbClr val="000000"/>
              </a:solidFill>
            </a:endParaRPr>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330" y="1596912"/>
            <a:ext cx="3441700" cy="1970160"/>
          </a:xfrm>
          <a:prstGeom prst="rect">
            <a:avLst/>
          </a:prstGeom>
        </p:spPr>
      </p:pic>
      <p:pic>
        <p:nvPicPr>
          <p:cNvPr id="2" name="Imag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12326" y="1307418"/>
            <a:ext cx="4031673" cy="5550582"/>
          </a:xfrm>
          <a:prstGeom prst="rect">
            <a:avLst/>
          </a:prstGeom>
        </p:spPr>
      </p:pic>
      <p:sp>
        <p:nvSpPr>
          <p:cNvPr id="5" name="ZoneTexte 4"/>
          <p:cNvSpPr txBox="1"/>
          <p:nvPr/>
        </p:nvSpPr>
        <p:spPr>
          <a:xfrm>
            <a:off x="701519" y="5514108"/>
            <a:ext cx="4403745" cy="1200329"/>
          </a:xfrm>
          <a:prstGeom prst="rect">
            <a:avLst/>
          </a:prstGeom>
          <a:noFill/>
        </p:spPr>
        <p:txBody>
          <a:bodyPr wrap="square" rtlCol="0">
            <a:spAutoFit/>
          </a:bodyPr>
          <a:lstStyle/>
          <a:p>
            <a:r>
              <a:rPr lang="fr-FR" dirty="0" smtClean="0"/>
              <a:t>Pourcentage de personnes acceptant la violence politique selon l’</a:t>
            </a:r>
            <a:r>
              <a:rPr lang="fr-FR" dirty="0" smtClean="0"/>
              <a:t>âge (plus ou moins de 30 ans selon les pays à majorité musulmane dans </a:t>
            </a:r>
            <a:r>
              <a:rPr lang="fr-FR" smtClean="0"/>
              <a:t>le monde.</a:t>
            </a:r>
            <a:endParaRPr lang="fr-FR" dirty="0"/>
          </a:p>
        </p:txBody>
      </p:sp>
    </p:spTree>
    <p:extLst>
      <p:ext uri="{BB962C8B-B14F-4D97-AF65-F5344CB8AC3E}">
        <p14:creationId xmlns:p14="http://schemas.microsoft.com/office/powerpoint/2010/main" val="131097978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431292" y="5516880"/>
            <a:ext cx="8230499" cy="1168884"/>
          </a:xfrm>
        </p:spPr>
        <p:txBody>
          <a:bodyPr>
            <a:normAutofit/>
          </a:bodyPr>
          <a:lstStyle/>
          <a:p>
            <a:r>
              <a:rPr lang="fr-FR" sz="2400" dirty="0" smtClean="0"/>
              <a:t>Les niveaux d’éducation pour les départs à partir de l’Europe.</a:t>
            </a:r>
            <a:endParaRPr lang="fr-FR" sz="2400" dirty="0"/>
          </a:p>
        </p:txBody>
      </p:sp>
      <p:sp>
        <p:nvSpPr>
          <p:cNvPr id="4" name="Titre 3"/>
          <p:cNvSpPr>
            <a:spLocks noGrp="1"/>
          </p:cNvSpPr>
          <p:nvPr>
            <p:ph type="title"/>
          </p:nvPr>
        </p:nvSpPr>
        <p:spPr>
          <a:xfrm>
            <a:off x="2622423" y="273062"/>
            <a:ext cx="4114800" cy="701040"/>
          </a:xfrm>
        </p:spPr>
        <p:txBody>
          <a:bodyPr/>
          <a:lstStyle/>
          <a:p>
            <a:r>
              <a:rPr lang="fr-FR" dirty="0" smtClean="0"/>
              <a:t>Les faits sociaux Globaux</a:t>
            </a:r>
            <a:endParaRPr lang="fr-FR" dirty="0"/>
          </a:p>
        </p:txBody>
      </p:sp>
      <p:sp>
        <p:nvSpPr>
          <p:cNvPr id="21" name="ZoneTexte 20"/>
          <p:cNvSpPr txBox="1"/>
          <p:nvPr/>
        </p:nvSpPr>
        <p:spPr>
          <a:xfrm>
            <a:off x="1232968" y="4750617"/>
            <a:ext cx="1670424" cy="369332"/>
          </a:xfrm>
          <a:prstGeom prst="rect">
            <a:avLst/>
          </a:prstGeom>
          <a:noFill/>
        </p:spPr>
        <p:txBody>
          <a:bodyPr wrap="none" rtlCol="0">
            <a:spAutoFit/>
          </a:bodyPr>
          <a:lstStyle/>
          <a:p>
            <a:r>
              <a:rPr lang="fr-FR" dirty="0" smtClean="0">
                <a:solidFill>
                  <a:srgbClr val="000000"/>
                </a:solidFill>
              </a:rPr>
              <a:t>Chiffres globaux</a:t>
            </a:r>
            <a:endParaRPr lang="fr-FR" dirty="0">
              <a:solidFill>
                <a:srgbClr val="000000"/>
              </a:solidFill>
            </a:endParaRPr>
          </a:p>
        </p:txBody>
      </p:sp>
      <p:sp>
        <p:nvSpPr>
          <p:cNvPr id="22" name="ZoneTexte 21"/>
          <p:cNvSpPr txBox="1"/>
          <p:nvPr/>
        </p:nvSpPr>
        <p:spPr>
          <a:xfrm>
            <a:off x="4833236" y="4787604"/>
            <a:ext cx="761747" cy="369332"/>
          </a:xfrm>
          <a:prstGeom prst="rect">
            <a:avLst/>
          </a:prstGeom>
          <a:noFill/>
        </p:spPr>
        <p:txBody>
          <a:bodyPr wrap="none" rtlCol="0">
            <a:spAutoFit/>
          </a:bodyPr>
          <a:lstStyle/>
          <a:p>
            <a:r>
              <a:rPr lang="fr-FR" dirty="0" smtClean="0">
                <a:solidFill>
                  <a:srgbClr val="000000"/>
                </a:solidFill>
              </a:rPr>
              <a:t>Maroc</a:t>
            </a:r>
            <a:endParaRPr lang="fr-FR" dirty="0">
              <a:solidFill>
                <a:srgbClr val="000000"/>
              </a:solidFill>
            </a:endParaRP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292" y="2230183"/>
            <a:ext cx="4178300" cy="2705100"/>
          </a:xfrm>
          <a:prstGeom prst="rect">
            <a:avLst/>
          </a:prstGeom>
        </p:spPr>
      </p:pic>
      <p:pic>
        <p:nvPicPr>
          <p:cNvPr id="5" name="Imag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65155" y="1987667"/>
            <a:ext cx="3596636" cy="3132282"/>
          </a:xfrm>
          <a:prstGeom prst="rect">
            <a:avLst/>
          </a:prstGeom>
        </p:spPr>
      </p:pic>
      <p:sp>
        <p:nvSpPr>
          <p:cNvPr id="6" name="ZoneTexte 5"/>
          <p:cNvSpPr txBox="1"/>
          <p:nvPr/>
        </p:nvSpPr>
        <p:spPr>
          <a:xfrm>
            <a:off x="6248400" y="5347855"/>
            <a:ext cx="1119409" cy="369332"/>
          </a:xfrm>
          <a:prstGeom prst="rect">
            <a:avLst/>
          </a:prstGeom>
          <a:noFill/>
        </p:spPr>
        <p:txBody>
          <a:bodyPr wrap="none" rtlCol="0">
            <a:spAutoFit/>
          </a:bodyPr>
          <a:lstStyle/>
          <a:p>
            <a:r>
              <a:rPr lang="fr-FR" dirty="0" smtClean="0"/>
              <a:t>En France</a:t>
            </a:r>
            <a:endParaRPr lang="fr-FR" dirty="0"/>
          </a:p>
        </p:txBody>
      </p:sp>
      <p:sp>
        <p:nvSpPr>
          <p:cNvPr id="7" name="ZoneTexte 6"/>
          <p:cNvSpPr txBox="1"/>
          <p:nvPr/>
        </p:nvSpPr>
        <p:spPr>
          <a:xfrm>
            <a:off x="1607127" y="5361709"/>
            <a:ext cx="1184940" cy="369332"/>
          </a:xfrm>
          <a:prstGeom prst="rect">
            <a:avLst/>
          </a:prstGeom>
          <a:noFill/>
        </p:spPr>
        <p:txBody>
          <a:bodyPr wrap="none" rtlCol="0">
            <a:spAutoFit/>
          </a:bodyPr>
          <a:lstStyle/>
          <a:p>
            <a:r>
              <a:rPr lang="fr-FR" dirty="0" smtClean="0"/>
              <a:t>En Europe</a:t>
            </a:r>
            <a:endParaRPr lang="fr-FR" dirty="0"/>
          </a:p>
        </p:txBody>
      </p:sp>
    </p:spTree>
    <p:extLst>
      <p:ext uri="{BB962C8B-B14F-4D97-AF65-F5344CB8AC3E}">
        <p14:creationId xmlns:p14="http://schemas.microsoft.com/office/powerpoint/2010/main" val="201757272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301335" y="5644572"/>
            <a:ext cx="8790709" cy="943957"/>
          </a:xfrm>
        </p:spPr>
        <p:txBody>
          <a:bodyPr>
            <a:normAutofit/>
          </a:bodyPr>
          <a:lstStyle/>
          <a:p>
            <a:pPr algn="l"/>
            <a:r>
              <a:rPr lang="fr-FR" sz="2000" b="1" dirty="0" smtClean="0"/>
              <a:t>La relation à l’emploi pour les radicalisés européens de </a:t>
            </a:r>
            <a:r>
              <a:rPr lang="fr-FR" sz="2000" b="1" dirty="0" err="1" smtClean="0"/>
              <a:t>Daech</a:t>
            </a:r>
            <a:r>
              <a:rPr lang="fr-FR" sz="2000" b="1" dirty="0" smtClean="0"/>
              <a:t>. Selon l’analyse par les coefficients de régression (95%), l’absence d’emploi est le deuxième facteur après des expériences de stigmatisation ou de menaces.</a:t>
            </a:r>
            <a:endParaRPr lang="fr-FR" sz="2000" b="1" dirty="0"/>
          </a:p>
        </p:txBody>
      </p:sp>
      <p:sp>
        <p:nvSpPr>
          <p:cNvPr id="4" name="Titre 3"/>
          <p:cNvSpPr>
            <a:spLocks noGrp="1"/>
          </p:cNvSpPr>
          <p:nvPr>
            <p:ph type="title"/>
          </p:nvPr>
        </p:nvSpPr>
        <p:spPr/>
        <p:txBody>
          <a:bodyPr/>
          <a:lstStyle/>
          <a:p>
            <a:r>
              <a:rPr lang="fr-FR" dirty="0"/>
              <a:t>Les faits sociaux Globaux</a:t>
            </a:r>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291" y="2380919"/>
            <a:ext cx="4020820" cy="3263653"/>
          </a:xfrm>
          <a:prstGeom prst="rect">
            <a:avLst/>
          </a:prstGeom>
        </p:spPr>
      </p:pic>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96690" y="2380919"/>
            <a:ext cx="4128655" cy="3237059"/>
          </a:xfrm>
          <a:prstGeom prst="rect">
            <a:avLst/>
          </a:prstGeom>
        </p:spPr>
      </p:pic>
    </p:spTree>
    <p:extLst>
      <p:ext uri="{BB962C8B-B14F-4D97-AF65-F5344CB8AC3E}">
        <p14:creationId xmlns:p14="http://schemas.microsoft.com/office/powerpoint/2010/main" val="142282425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2628900" y="6024880"/>
            <a:ext cx="6223000" cy="548640"/>
          </a:xfrm>
        </p:spPr>
        <p:txBody>
          <a:bodyPr>
            <a:normAutofit fontScale="92500" lnSpcReduction="10000"/>
          </a:bodyPr>
          <a:lstStyle/>
          <a:p>
            <a:r>
              <a:rPr lang="fr-FR" sz="2000" b="1" dirty="0" smtClean="0"/>
              <a:t>La relation à la délinquance selon les pays et les types de délinquance des radicalisés de </a:t>
            </a:r>
            <a:r>
              <a:rPr lang="fr-FR" sz="2000" b="1" dirty="0" err="1" smtClean="0"/>
              <a:t>Daech</a:t>
            </a:r>
            <a:r>
              <a:rPr lang="fr-FR" sz="2000" b="1" dirty="0" smtClean="0"/>
              <a:t>.</a:t>
            </a:r>
            <a:endParaRPr lang="fr-FR" sz="2000" b="1" dirty="0"/>
          </a:p>
        </p:txBody>
      </p:sp>
      <p:sp>
        <p:nvSpPr>
          <p:cNvPr id="4" name="Titre 3"/>
          <p:cNvSpPr>
            <a:spLocks noGrp="1"/>
          </p:cNvSpPr>
          <p:nvPr>
            <p:ph type="title"/>
          </p:nvPr>
        </p:nvSpPr>
        <p:spPr/>
        <p:txBody>
          <a:bodyPr/>
          <a:lstStyle/>
          <a:p>
            <a:r>
              <a:rPr lang="fr-FR" dirty="0"/>
              <a:t>Les faits sociaux Globaux</a:t>
            </a: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1947" y="2096918"/>
            <a:ext cx="3568700" cy="3860800"/>
          </a:xfrm>
          <a:prstGeom prst="rect">
            <a:avLst/>
          </a:prstGeo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40647" y="2102148"/>
            <a:ext cx="3226694" cy="3850341"/>
          </a:xfrm>
          <a:prstGeom prst="rect">
            <a:avLst/>
          </a:prstGeom>
        </p:spPr>
      </p:pic>
      <p:pic>
        <p:nvPicPr>
          <p:cNvPr id="7" name="Imag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06" y="1836420"/>
            <a:ext cx="2460354" cy="4737100"/>
          </a:xfrm>
          <a:prstGeom prst="rect">
            <a:avLst/>
          </a:prstGeom>
        </p:spPr>
      </p:pic>
    </p:spTree>
    <p:extLst>
      <p:ext uri="{BB962C8B-B14F-4D97-AF65-F5344CB8AC3E}">
        <p14:creationId xmlns:p14="http://schemas.microsoft.com/office/powerpoint/2010/main" val="143884346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0" y="5516880"/>
            <a:ext cx="9144000" cy="1168884"/>
          </a:xfrm>
        </p:spPr>
        <p:txBody>
          <a:bodyPr>
            <a:normAutofit fontScale="92500" lnSpcReduction="20000"/>
          </a:bodyPr>
          <a:lstStyle/>
          <a:p>
            <a:r>
              <a:rPr lang="fr-FR" sz="2400" dirty="0"/>
              <a:t>Les « cités » de banlieue </a:t>
            </a:r>
            <a:r>
              <a:rPr lang="fr-FR" sz="2400" dirty="0" smtClean="0"/>
              <a:t>fournissent des </a:t>
            </a:r>
            <a:r>
              <a:rPr lang="fr-FR" sz="2400" dirty="0"/>
              <a:t>hommes </a:t>
            </a:r>
            <a:r>
              <a:rPr lang="fr-FR" sz="2400" dirty="0" smtClean="0"/>
              <a:t>issus souvent  </a:t>
            </a:r>
            <a:r>
              <a:rPr lang="fr-FR" sz="2400" dirty="0"/>
              <a:t>de la </a:t>
            </a:r>
            <a:r>
              <a:rPr lang="fr-FR" sz="2400" dirty="0" smtClean="0"/>
              <a:t>3</a:t>
            </a:r>
            <a:r>
              <a:rPr lang="fr-FR" sz="2400" baseline="30000" dirty="0" smtClean="0"/>
              <a:t>e</a:t>
            </a:r>
            <a:r>
              <a:rPr lang="fr-FR" sz="2400" dirty="0" smtClean="0"/>
              <a:t> génération </a:t>
            </a:r>
            <a:r>
              <a:rPr lang="fr-FR" sz="2400" dirty="0"/>
              <a:t>d’immigrés du Maghreb ou d’Afrique subsaharienne, éloignés </a:t>
            </a:r>
            <a:r>
              <a:rPr lang="fr-FR" sz="2400" dirty="0" smtClean="0"/>
              <a:t>des pratiques religieuses, tandis </a:t>
            </a:r>
            <a:r>
              <a:rPr lang="fr-FR" sz="2400" dirty="0"/>
              <a:t>que le monde </a:t>
            </a:r>
            <a:r>
              <a:rPr lang="fr-FR" sz="2400" dirty="0" smtClean="0"/>
              <a:t>périurbain</a:t>
            </a:r>
            <a:r>
              <a:rPr lang="fr-FR" sz="2400" dirty="0"/>
              <a:t> </a:t>
            </a:r>
            <a:r>
              <a:rPr lang="fr-FR" sz="2400" dirty="0" smtClean="0"/>
              <a:t>a </a:t>
            </a:r>
            <a:r>
              <a:rPr lang="fr-FR" sz="2400" dirty="0"/>
              <a:t>fourni plutôt des jeunes garçons d’origine athée ou </a:t>
            </a:r>
            <a:r>
              <a:rPr lang="fr-FR" sz="2400" dirty="0" smtClean="0"/>
              <a:t>chrétienne </a:t>
            </a:r>
            <a:r>
              <a:rPr lang="fr-FR" sz="2400" dirty="0"/>
              <a:t>convertis à l’islam.</a:t>
            </a:r>
          </a:p>
          <a:p>
            <a:endParaRPr lang="fr-FR" sz="2400" dirty="0" smtClean="0">
              <a:solidFill>
                <a:srgbClr val="FFFFFF"/>
              </a:solidFill>
            </a:endParaRPr>
          </a:p>
        </p:txBody>
      </p:sp>
      <p:sp>
        <p:nvSpPr>
          <p:cNvPr id="4" name="Titre 3"/>
          <p:cNvSpPr>
            <a:spLocks noGrp="1"/>
          </p:cNvSpPr>
          <p:nvPr>
            <p:ph type="title"/>
          </p:nvPr>
        </p:nvSpPr>
        <p:spPr>
          <a:xfrm>
            <a:off x="2354970" y="273062"/>
            <a:ext cx="4833234" cy="701040"/>
          </a:xfrm>
        </p:spPr>
        <p:txBody>
          <a:bodyPr/>
          <a:lstStyle/>
          <a:p>
            <a:r>
              <a:rPr lang="fr-FR" dirty="0" smtClean="0"/>
              <a:t>Les </a:t>
            </a:r>
            <a:r>
              <a:rPr lang="fr-FR" dirty="0"/>
              <a:t>faits sociaux Globaux</a:t>
            </a:r>
          </a:p>
        </p:txBody>
      </p:sp>
      <p:sp>
        <p:nvSpPr>
          <p:cNvPr id="5" name="ZoneTexte 4"/>
          <p:cNvSpPr txBox="1"/>
          <p:nvPr/>
        </p:nvSpPr>
        <p:spPr>
          <a:xfrm>
            <a:off x="7188204" y="1724653"/>
            <a:ext cx="1795509" cy="3139321"/>
          </a:xfrm>
          <a:prstGeom prst="rect">
            <a:avLst/>
          </a:prstGeom>
          <a:noFill/>
          <a:ln>
            <a:solidFill>
              <a:srgbClr val="6F6F74"/>
            </a:solidFill>
          </a:ln>
        </p:spPr>
        <p:txBody>
          <a:bodyPr wrap="square" rtlCol="0">
            <a:spAutoFit/>
          </a:bodyPr>
          <a:lstStyle/>
          <a:p>
            <a:r>
              <a:rPr lang="fr-FR" dirty="0" smtClean="0"/>
              <a:t>Les départs sont issus de </a:t>
            </a:r>
            <a:r>
              <a:rPr lang="fr-FR" dirty="0"/>
              <a:t>quartiers ethnicisés des banlieues des grandes agglomérations, </a:t>
            </a:r>
            <a:r>
              <a:rPr lang="fr-FR" dirty="0" smtClean="0"/>
              <a:t>de </a:t>
            </a:r>
            <a:r>
              <a:rPr lang="fr-FR" dirty="0"/>
              <a:t>petites villes de </a:t>
            </a:r>
            <a:r>
              <a:rPr lang="fr-FR" dirty="0" smtClean="0"/>
              <a:t>province ou </a:t>
            </a:r>
            <a:r>
              <a:rPr lang="fr-FR" dirty="0"/>
              <a:t>du monde rural en voie de périurbanisation</a:t>
            </a:r>
          </a:p>
        </p:txBody>
      </p:sp>
      <p:pic>
        <p:nvPicPr>
          <p:cNvPr id="2" name="Image 1"/>
          <p:cNvPicPr>
            <a:picLocks noChangeAspect="1"/>
          </p:cNvPicPr>
          <p:nvPr/>
        </p:nvPicPr>
        <p:blipFill>
          <a:blip r:embed="rId2"/>
          <a:stretch>
            <a:fillRect/>
          </a:stretch>
        </p:blipFill>
        <p:spPr>
          <a:xfrm>
            <a:off x="107458" y="1089173"/>
            <a:ext cx="3395437" cy="2060679"/>
          </a:xfrm>
          <a:prstGeom prst="rect">
            <a:avLst/>
          </a:prstGeom>
        </p:spPr>
      </p:pic>
      <p:pic>
        <p:nvPicPr>
          <p:cNvPr id="6" name="Image 5"/>
          <p:cNvPicPr>
            <a:picLocks noChangeAspect="1"/>
          </p:cNvPicPr>
          <p:nvPr/>
        </p:nvPicPr>
        <p:blipFill>
          <a:blip r:embed="rId3"/>
          <a:stretch>
            <a:fillRect/>
          </a:stretch>
        </p:blipFill>
        <p:spPr>
          <a:xfrm>
            <a:off x="107458" y="2956631"/>
            <a:ext cx="3395437" cy="2445178"/>
          </a:xfrm>
          <a:prstGeom prst="rect">
            <a:avLst/>
          </a:prstGeom>
        </p:spPr>
      </p:pic>
      <p:pic>
        <p:nvPicPr>
          <p:cNvPr id="7" name="Imag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78768" y="1480002"/>
            <a:ext cx="2533563" cy="3722255"/>
          </a:xfrm>
          <a:prstGeom prst="rect">
            <a:avLst/>
          </a:prstGeom>
        </p:spPr>
      </p:pic>
    </p:spTree>
    <p:extLst>
      <p:ext uri="{BB962C8B-B14F-4D97-AF65-F5344CB8AC3E}">
        <p14:creationId xmlns:p14="http://schemas.microsoft.com/office/powerpoint/2010/main" val="11864525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304800" y="5516880"/>
            <a:ext cx="8506691" cy="1168884"/>
          </a:xfrm>
        </p:spPr>
        <p:txBody>
          <a:bodyPr>
            <a:normAutofit fontScale="92500" lnSpcReduction="20000"/>
          </a:bodyPr>
          <a:lstStyle/>
          <a:p>
            <a:pPr algn="just"/>
            <a:r>
              <a:rPr lang="fr-FR" sz="2400" dirty="0" smtClean="0"/>
              <a:t>Pour </a:t>
            </a:r>
            <a:r>
              <a:rPr lang="fr-FR" sz="2400" dirty="0"/>
              <a:t>ceux qui sont en échec, l’aspiration à une dignité, à une reconnaissance, passe par </a:t>
            </a:r>
            <a:r>
              <a:rPr lang="fr-FR" sz="2400" dirty="0" smtClean="0"/>
              <a:t>une </a:t>
            </a:r>
            <a:r>
              <a:rPr lang="fr-FR" sz="2400" dirty="0"/>
              <a:t>nouvelle forme de nihilisme. I</a:t>
            </a:r>
            <a:r>
              <a:rPr lang="fr-FR" sz="2400" dirty="0" smtClean="0"/>
              <a:t>ls </a:t>
            </a:r>
            <a:r>
              <a:rPr lang="fr-FR" sz="2400" dirty="0"/>
              <a:t>sont à la recherche d’absolu, de </a:t>
            </a:r>
            <a:r>
              <a:rPr lang="fr-FR" sz="2400" dirty="0" smtClean="0"/>
              <a:t>pureté par le soudain respect de règles dites religieuses et une </a:t>
            </a:r>
            <a:r>
              <a:rPr lang="fr-FR" sz="2400" dirty="0"/>
              <a:t>rédemption </a:t>
            </a:r>
            <a:r>
              <a:rPr lang="fr-FR" sz="2400" dirty="0" smtClean="0"/>
              <a:t>par </a:t>
            </a:r>
            <a:r>
              <a:rPr lang="fr-FR" sz="2400" dirty="0"/>
              <a:t>le meurtre </a:t>
            </a:r>
            <a:r>
              <a:rPr lang="fr-FR" sz="2400" dirty="0" smtClean="0"/>
              <a:t>d’autrui ou </a:t>
            </a:r>
            <a:r>
              <a:rPr lang="fr-FR" sz="2400" dirty="0"/>
              <a:t>le sacrifice de </a:t>
            </a:r>
            <a:r>
              <a:rPr lang="fr-FR" sz="2400" dirty="0" smtClean="0"/>
              <a:t>soi.</a:t>
            </a:r>
            <a:endParaRPr lang="fr-FR" sz="2400" dirty="0" smtClean="0">
              <a:solidFill>
                <a:srgbClr val="FFFFFF"/>
              </a:solidFill>
            </a:endParaRPr>
          </a:p>
        </p:txBody>
      </p:sp>
      <p:sp>
        <p:nvSpPr>
          <p:cNvPr id="4" name="Titre 3"/>
          <p:cNvSpPr>
            <a:spLocks noGrp="1"/>
          </p:cNvSpPr>
          <p:nvPr>
            <p:ph type="title"/>
          </p:nvPr>
        </p:nvSpPr>
        <p:spPr>
          <a:xfrm>
            <a:off x="2354970" y="273062"/>
            <a:ext cx="4833234" cy="701040"/>
          </a:xfrm>
        </p:spPr>
        <p:txBody>
          <a:bodyPr/>
          <a:lstStyle/>
          <a:p>
            <a:r>
              <a:rPr lang="fr-FR" dirty="0" smtClean="0"/>
              <a:t>Les </a:t>
            </a:r>
            <a:r>
              <a:rPr lang="fr-FR" dirty="0"/>
              <a:t>faits sociaux Globaux</a:t>
            </a:r>
          </a:p>
        </p:txBody>
      </p:sp>
      <p:sp>
        <p:nvSpPr>
          <p:cNvPr id="5" name="ZoneTexte 4"/>
          <p:cNvSpPr txBox="1"/>
          <p:nvPr/>
        </p:nvSpPr>
        <p:spPr>
          <a:xfrm>
            <a:off x="5763492" y="1724653"/>
            <a:ext cx="3220222" cy="3416320"/>
          </a:xfrm>
          <a:prstGeom prst="rect">
            <a:avLst/>
          </a:prstGeom>
          <a:noFill/>
          <a:ln>
            <a:solidFill>
              <a:srgbClr val="6F6F74"/>
            </a:solidFill>
          </a:ln>
        </p:spPr>
        <p:txBody>
          <a:bodyPr wrap="square" rtlCol="0">
            <a:spAutoFit/>
          </a:bodyPr>
          <a:lstStyle/>
          <a:p>
            <a:r>
              <a:rPr lang="fr-FR" dirty="0"/>
              <a:t>Une fraction importante des « secondes générations » est diplômée et a acquis des positions de responsabilité dans le privé comme dans le public. Mais dans les quartiers-ghettos, il y a une concentration de l’échec scolaire, du chômage et un certain nombre de dérives (drogue, délinquance). qui servent de cadre de vie à une autre fraction de la jeunesse </a:t>
            </a:r>
          </a:p>
          <a:p>
            <a:endParaRPr lang="fr-FR" dirty="0"/>
          </a:p>
        </p:txBody>
      </p:sp>
      <p:pic>
        <p:nvPicPr>
          <p:cNvPr id="6" name="Espace réservé du contenu 3"/>
          <p:cNvPicPr>
            <a:picLocks noChangeAspect="1"/>
          </p:cNvPicPr>
          <p:nvPr/>
        </p:nvPicPr>
        <p:blipFill>
          <a:blip r:embed="rId2"/>
          <a:stretch>
            <a:fillRect/>
          </a:stretch>
        </p:blipFill>
        <p:spPr>
          <a:xfrm>
            <a:off x="152096" y="1724653"/>
            <a:ext cx="5464664" cy="3416320"/>
          </a:xfrm>
          <a:prstGeom prst="rect">
            <a:avLst/>
          </a:prstGeom>
        </p:spPr>
      </p:pic>
    </p:spTree>
    <p:extLst>
      <p:ext uri="{BB962C8B-B14F-4D97-AF65-F5344CB8AC3E}">
        <p14:creationId xmlns:p14="http://schemas.microsoft.com/office/powerpoint/2010/main" val="5862353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354970" y="273062"/>
            <a:ext cx="4833234" cy="701040"/>
          </a:xfrm>
        </p:spPr>
        <p:txBody>
          <a:bodyPr/>
          <a:lstStyle/>
          <a:p>
            <a:r>
              <a:rPr lang="fr-FR" dirty="0" smtClean="0"/>
              <a:t>Les </a:t>
            </a:r>
            <a:r>
              <a:rPr lang="fr-FR" dirty="0"/>
              <a:t>faits sociaux Globaux</a:t>
            </a:r>
          </a:p>
        </p:txBody>
      </p:sp>
      <p:sp>
        <p:nvSpPr>
          <p:cNvPr id="5" name="ZoneTexte 4"/>
          <p:cNvSpPr txBox="1"/>
          <p:nvPr/>
        </p:nvSpPr>
        <p:spPr>
          <a:xfrm>
            <a:off x="3879273" y="1452211"/>
            <a:ext cx="5104441" cy="5632311"/>
          </a:xfrm>
          <a:prstGeom prst="rect">
            <a:avLst/>
          </a:prstGeom>
          <a:noFill/>
          <a:ln>
            <a:solidFill>
              <a:srgbClr val="6F6F74"/>
            </a:solidFill>
          </a:ln>
        </p:spPr>
        <p:txBody>
          <a:bodyPr wrap="square" rtlCol="0">
            <a:spAutoFit/>
          </a:bodyPr>
          <a:lstStyle/>
          <a:p>
            <a:r>
              <a:rPr lang="fr-FR" sz="2400" dirty="0" smtClean="0"/>
              <a:t>Des enqu</a:t>
            </a:r>
            <a:r>
              <a:rPr lang="fr-FR" sz="2400" dirty="0" smtClean="0"/>
              <a:t>êtes statistiques ont été effectuées à l’échelle de l’Europe (coefficients de Gini, de Young ou de régression) afin de hiérarchiser les facteurs.</a:t>
            </a:r>
          </a:p>
          <a:p>
            <a:r>
              <a:rPr lang="fr-FR" sz="2400" dirty="0"/>
              <a:t>On distingue ainsi Les coefficients de régression positifs </a:t>
            </a:r>
            <a:r>
              <a:rPr lang="fr-FR" sz="2400" dirty="0" smtClean="0"/>
              <a:t>ici en </a:t>
            </a:r>
            <a:r>
              <a:rPr lang="fr-FR" sz="2400" dirty="0"/>
              <a:t>bleu, les négatifs en rouge, avec des couleurs plus fortes indiquant des coefficients plus élevés. « Non » = pas de coefficient significatif</a:t>
            </a:r>
            <a:r>
              <a:rPr lang="fr-FR" sz="2400" dirty="0" smtClean="0"/>
              <a:t>.</a:t>
            </a:r>
          </a:p>
          <a:p>
            <a:r>
              <a:rPr lang="fr-FR" sz="2400" dirty="0" smtClean="0"/>
              <a:t>De tels tableaux préparent des actions préventives à long terme si toutefois les réactions ne varieront pas selon les générations.</a:t>
            </a:r>
            <a:endParaRPr lang="fr-FR" sz="2400" dirty="0"/>
          </a:p>
          <a:p>
            <a:endParaRPr lang="fr-FR" sz="2400" dirty="0"/>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235" y="1452211"/>
            <a:ext cx="3352239" cy="5405789"/>
          </a:xfrm>
          <a:prstGeom prst="rect">
            <a:avLst/>
          </a:prstGeom>
        </p:spPr>
      </p:pic>
    </p:spTree>
    <p:extLst>
      <p:ext uri="{BB962C8B-B14F-4D97-AF65-F5344CB8AC3E}">
        <p14:creationId xmlns:p14="http://schemas.microsoft.com/office/powerpoint/2010/main" val="11165449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354970" y="273062"/>
            <a:ext cx="4833234" cy="701040"/>
          </a:xfrm>
        </p:spPr>
        <p:txBody>
          <a:bodyPr/>
          <a:lstStyle/>
          <a:p>
            <a:r>
              <a:rPr lang="fr-FR" dirty="0" smtClean="0"/>
              <a:t>Synthèse : le portrait-robot pour l’Europe et pour la France</a:t>
            </a:r>
            <a:endParaRPr lang="fr-FR" dirty="0"/>
          </a:p>
        </p:txBody>
      </p:sp>
      <p:sp>
        <p:nvSpPr>
          <p:cNvPr id="2" name="Espace réservé du texte 1"/>
          <p:cNvSpPr>
            <a:spLocks noGrp="1"/>
          </p:cNvSpPr>
          <p:nvPr>
            <p:ph type="body" sz="quarter" idx="13"/>
          </p:nvPr>
        </p:nvSpPr>
        <p:spPr>
          <a:xfrm>
            <a:off x="4752109" y="1612898"/>
            <a:ext cx="4170217" cy="4889501"/>
          </a:xfrm>
        </p:spPr>
        <p:txBody>
          <a:bodyPr>
            <a:normAutofit/>
          </a:bodyPr>
          <a:lstStyle/>
          <a:p>
            <a:pPr algn="just"/>
            <a:r>
              <a:rPr lang="fr-FR" sz="2000" dirty="0" smtClean="0"/>
              <a:t>Pour l’Europe, des synthèses ont été produites par l’Institut </a:t>
            </a:r>
            <a:r>
              <a:rPr lang="fr-FR" sz="2000" dirty="0" err="1" smtClean="0"/>
              <a:t>Globsec</a:t>
            </a:r>
            <a:r>
              <a:rPr lang="fr-FR" sz="2000" dirty="0" smtClean="0"/>
              <a:t> en 2019. Pour 4 pays européens</a:t>
            </a:r>
            <a:r>
              <a:rPr lang="fr-FR" sz="2000" dirty="0"/>
              <a:t>, Hakim El </a:t>
            </a:r>
            <a:r>
              <a:rPr lang="fr-FR" sz="2000" dirty="0" err="1"/>
              <a:t>Karoui</a:t>
            </a:r>
            <a:r>
              <a:rPr lang="fr-FR" sz="2000" dirty="0"/>
              <a:t> ou Benjamin </a:t>
            </a:r>
            <a:r>
              <a:rPr lang="fr-FR" sz="2000" dirty="0" err="1"/>
              <a:t>Hodayé</a:t>
            </a:r>
            <a:r>
              <a:rPr lang="fr-FR" sz="2000" dirty="0"/>
              <a:t> </a:t>
            </a:r>
            <a:r>
              <a:rPr lang="fr-FR" sz="2000" dirty="0" smtClean="0"/>
              <a:t>ont créé une base </a:t>
            </a:r>
            <a:r>
              <a:rPr lang="fr-FR" sz="2000" dirty="0"/>
              <a:t>de données </a:t>
            </a:r>
            <a:r>
              <a:rPr lang="fr-FR" sz="2000" dirty="0" smtClean="0"/>
              <a:t>de </a:t>
            </a:r>
            <a:r>
              <a:rPr lang="fr-FR" sz="2000" dirty="0"/>
              <a:t>plus de </a:t>
            </a:r>
            <a:r>
              <a:rPr lang="fr-FR" sz="2000" dirty="0" smtClean="0"/>
              <a:t>1 460 </a:t>
            </a:r>
            <a:r>
              <a:rPr lang="fr-FR" sz="2000" dirty="0"/>
              <a:t>djihadistes actifs entre 2010 et fin 2019 </a:t>
            </a:r>
            <a:r>
              <a:rPr lang="fr-FR" sz="2000" dirty="0" smtClean="0"/>
              <a:t>(</a:t>
            </a:r>
            <a:r>
              <a:rPr lang="fr-FR" sz="2000" dirty="0"/>
              <a:t>France, Royaume-Uni, Belgique et Allemagne). 700 djihadistes liés à la France y sont identifiés, ce qui représente environ 30 % des 2 500 djihadistes français estimés pour la période. </a:t>
            </a:r>
            <a:r>
              <a:rPr lang="fr-FR" sz="2000" dirty="0" smtClean="0"/>
              <a:t> Pour la France on a les études de Laurent </a:t>
            </a:r>
            <a:r>
              <a:rPr lang="fr-FR" sz="2000" dirty="0" err="1" smtClean="0"/>
              <a:t>Bonelli</a:t>
            </a:r>
            <a:r>
              <a:rPr lang="fr-FR" sz="2000" dirty="0" smtClean="0"/>
              <a:t>, Fabien </a:t>
            </a:r>
            <a:r>
              <a:rPr lang="fr-FR" sz="2000" dirty="0" err="1" smtClean="0"/>
              <a:t>Carrié</a:t>
            </a:r>
            <a:r>
              <a:rPr lang="fr-FR" sz="2000" dirty="0" smtClean="0"/>
              <a:t>, Xavier </a:t>
            </a:r>
            <a:r>
              <a:rPr lang="fr-FR" sz="2000" dirty="0" err="1" smtClean="0"/>
              <a:t>Cretiez</a:t>
            </a:r>
            <a:r>
              <a:rPr lang="fr-FR" sz="2000" dirty="0" smtClean="0"/>
              <a:t> également du sociologue Hugues Lagrange.</a:t>
            </a:r>
            <a:endParaRPr lang="fr-FR" sz="2000" dirty="0"/>
          </a:p>
        </p:txBody>
      </p:sp>
      <p:pic>
        <p:nvPicPr>
          <p:cNvPr id="5" name="Image 4"/>
          <p:cNvPicPr>
            <a:picLocks noChangeAspect="1"/>
          </p:cNvPicPr>
          <p:nvPr/>
        </p:nvPicPr>
        <p:blipFill>
          <a:blip r:embed="rId3"/>
          <a:stretch>
            <a:fillRect/>
          </a:stretch>
        </p:blipFill>
        <p:spPr>
          <a:xfrm>
            <a:off x="684019" y="1492247"/>
            <a:ext cx="3341902" cy="5130802"/>
          </a:xfrm>
          <a:prstGeom prst="rect">
            <a:avLst/>
          </a:prstGeom>
        </p:spPr>
      </p:pic>
    </p:spTree>
    <p:extLst>
      <p:ext uri="{BB962C8B-B14F-4D97-AF65-F5344CB8AC3E}">
        <p14:creationId xmlns:p14="http://schemas.microsoft.com/office/powerpoint/2010/main" val="100008052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354970" y="273062"/>
            <a:ext cx="4833234" cy="701040"/>
          </a:xfrm>
        </p:spPr>
        <p:txBody>
          <a:bodyPr/>
          <a:lstStyle/>
          <a:p>
            <a:r>
              <a:rPr lang="fr-FR" dirty="0" smtClean="0"/>
              <a:t>Synthèse : le portrait-robot pour l’Europe et pour la France</a:t>
            </a:r>
            <a:endParaRPr lang="fr-FR" dirty="0"/>
          </a:p>
        </p:txBody>
      </p:sp>
      <p:sp>
        <p:nvSpPr>
          <p:cNvPr id="2" name="Espace réservé du texte 1"/>
          <p:cNvSpPr>
            <a:spLocks noGrp="1"/>
          </p:cNvSpPr>
          <p:nvPr>
            <p:ph type="body" sz="quarter" idx="13"/>
          </p:nvPr>
        </p:nvSpPr>
        <p:spPr>
          <a:xfrm>
            <a:off x="4752109" y="1612898"/>
            <a:ext cx="4170217" cy="4889501"/>
          </a:xfrm>
        </p:spPr>
        <p:txBody>
          <a:bodyPr>
            <a:normAutofit fontScale="85000" lnSpcReduction="20000"/>
          </a:bodyPr>
          <a:lstStyle/>
          <a:p>
            <a:pPr algn="l"/>
            <a:r>
              <a:rPr lang="fr-FR" sz="2000" dirty="0"/>
              <a:t>Trois enseignements principaux se dégagent de </a:t>
            </a:r>
            <a:r>
              <a:rPr lang="fr-FR" sz="2000" dirty="0" smtClean="0"/>
              <a:t>ces travaux</a:t>
            </a:r>
            <a:r>
              <a:rPr lang="fr-FR" sz="2000" dirty="0"/>
              <a:t> </a:t>
            </a:r>
            <a:r>
              <a:rPr lang="fr-FR" sz="2000" dirty="0" smtClean="0"/>
              <a:t>:</a:t>
            </a:r>
          </a:p>
          <a:p>
            <a:pPr algn="l"/>
            <a:endParaRPr lang="fr-FR" sz="2000" dirty="0"/>
          </a:p>
          <a:p>
            <a:pPr lvl="0" algn="l"/>
            <a:r>
              <a:rPr lang="fr-FR" sz="2000" b="1" dirty="0"/>
              <a:t>Le parcours sociologique </a:t>
            </a:r>
            <a:r>
              <a:rPr lang="fr-FR" sz="2000" dirty="0"/>
              <a:t>des femmes et des hommes qui choisissent le djihad montre l’homogénéité sociale et géographique du phénomène et la préexistence de failles personnelles, qui peuvent rendre les individus vulnérables aux discours radicaux. </a:t>
            </a:r>
            <a:br>
              <a:rPr lang="fr-FR" sz="2000" dirty="0"/>
            </a:br>
            <a:r>
              <a:rPr lang="fr-FR" sz="2000" dirty="0"/>
              <a:t> </a:t>
            </a:r>
          </a:p>
          <a:p>
            <a:pPr lvl="0" algn="l"/>
            <a:r>
              <a:rPr lang="fr-FR" sz="2000" b="1" dirty="0"/>
              <a:t>L’approche religieuse et idéologique</a:t>
            </a:r>
            <a:r>
              <a:rPr lang="fr-FR" sz="2000" dirty="0"/>
              <a:t> décrit les chemins intellectuels et spirituels d’accès au </a:t>
            </a:r>
            <a:r>
              <a:rPr lang="fr-FR" sz="2000" dirty="0" err="1"/>
              <a:t>djihadisme</a:t>
            </a:r>
            <a:r>
              <a:rPr lang="fr-FR" sz="2000" dirty="0"/>
              <a:t> et met en lumière le rôle du salafisme dans le parcours d’au moins la moitié des djihadistes français.</a:t>
            </a:r>
            <a:br>
              <a:rPr lang="fr-FR" sz="2000" dirty="0"/>
            </a:br>
            <a:r>
              <a:rPr lang="fr-FR" sz="2000" dirty="0"/>
              <a:t> </a:t>
            </a:r>
          </a:p>
          <a:p>
            <a:pPr lvl="0" algn="l"/>
            <a:r>
              <a:rPr lang="fr-FR" sz="2000" b="1" dirty="0"/>
              <a:t>La reconstitution des réseaux</a:t>
            </a:r>
            <a:r>
              <a:rPr lang="fr-FR" sz="2000" dirty="0"/>
              <a:t> éclaire la mécanique exacte du militantisme, du recrutement et de l’engagement, qui se jouent avant tout à l’échelle locale, sur des territoires précaires travaillés de longue date par l’islamisme.</a:t>
            </a:r>
          </a:p>
          <a:p>
            <a:pPr algn="just"/>
            <a:endParaRPr lang="fr-FR" sz="2000" dirty="0"/>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870" y="1612899"/>
            <a:ext cx="3886200" cy="4889500"/>
          </a:xfrm>
          <a:prstGeom prst="rect">
            <a:avLst/>
          </a:prstGeom>
        </p:spPr>
      </p:pic>
    </p:spTree>
    <p:extLst>
      <p:ext uri="{BB962C8B-B14F-4D97-AF65-F5344CB8AC3E}">
        <p14:creationId xmlns:p14="http://schemas.microsoft.com/office/powerpoint/2010/main" val="161339382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354970" y="273062"/>
            <a:ext cx="4833234" cy="701040"/>
          </a:xfrm>
        </p:spPr>
        <p:txBody>
          <a:bodyPr/>
          <a:lstStyle/>
          <a:p>
            <a:r>
              <a:rPr lang="fr-FR" dirty="0" smtClean="0"/>
              <a:t>Zoom sur le cas français</a:t>
            </a:r>
            <a:endParaRPr lang="fr-FR" dirty="0"/>
          </a:p>
        </p:txBody>
      </p:sp>
      <p:sp>
        <p:nvSpPr>
          <p:cNvPr id="2" name="Espace réservé du texte 1"/>
          <p:cNvSpPr>
            <a:spLocks noGrp="1"/>
          </p:cNvSpPr>
          <p:nvPr>
            <p:ph type="body" sz="quarter" idx="13"/>
          </p:nvPr>
        </p:nvSpPr>
        <p:spPr>
          <a:xfrm>
            <a:off x="4771587" y="1765298"/>
            <a:ext cx="4170217" cy="4889501"/>
          </a:xfrm>
        </p:spPr>
        <p:txBody>
          <a:bodyPr>
            <a:normAutofit fontScale="25000" lnSpcReduction="20000"/>
          </a:bodyPr>
          <a:lstStyle/>
          <a:p>
            <a:pPr algn="l"/>
            <a:r>
              <a:rPr lang="fr-FR" sz="7200" dirty="0"/>
              <a:t>Les djihadistes sont pour 90 % d’entre eux nés en France, et 94 % sont </a:t>
            </a:r>
            <a:r>
              <a:rPr lang="fr-FR" sz="7200" dirty="0" smtClean="0"/>
              <a:t>français.</a:t>
            </a:r>
          </a:p>
          <a:p>
            <a:pPr algn="l"/>
            <a:r>
              <a:rPr lang="fr-FR" sz="7200" dirty="0"/>
              <a:t>il s’agit d’un phénomène générationnel puisqu’en France, comme en Europe, les djihadistes sont nés en moyenne en 1988. Leur vivier de recrutement est au croisement de groupes minoritaires de la population : les jeunes, les habitants de Quartiers populaires de la politique de la ville (QPV) et les musulmans. </a:t>
            </a:r>
            <a:endParaRPr lang="fr-FR" sz="7200" dirty="0" smtClean="0"/>
          </a:p>
          <a:p>
            <a:pPr algn="l"/>
            <a:r>
              <a:rPr lang="fr-FR" sz="7200" dirty="0"/>
              <a:t>Ces données sociologiques ne constituent pas une causalité mais une toile de fond. C’est </a:t>
            </a:r>
            <a:r>
              <a:rPr lang="fr-FR" sz="7200" dirty="0" smtClean="0"/>
              <a:t>une forme religieuse, </a:t>
            </a:r>
            <a:r>
              <a:rPr lang="fr-FR" sz="7200" dirty="0"/>
              <a:t>transformée en idéologie par l’islamisme, qui est le principal levier de l’engagement dans le djihad</a:t>
            </a:r>
            <a:r>
              <a:rPr lang="fr-FR" sz="7200" dirty="0" smtClean="0"/>
              <a:t>. Ils ont tous changé </a:t>
            </a:r>
            <a:r>
              <a:rPr lang="fr-FR" sz="7200" dirty="0"/>
              <a:t>d’islam, passant de l’islam traditionnel au </a:t>
            </a:r>
            <a:r>
              <a:rPr lang="fr-FR" sz="7200" dirty="0" err="1" smtClean="0"/>
              <a:t>salafo-djihadisme</a:t>
            </a:r>
            <a:r>
              <a:rPr lang="fr-FR" sz="7200" dirty="0" smtClean="0"/>
              <a:t>. </a:t>
            </a:r>
            <a:r>
              <a:rPr lang="fr-FR" sz="7200" dirty="0"/>
              <a:t>La différence entre ces deux formes de salafisme se fait non sur les fins (expansion de l’islam et application de la sharia dans son interprétation la plus dure et littéraliste), mais sur les moyens : la prédication pour les uns, la violence pour les autres. </a:t>
            </a:r>
            <a:r>
              <a:rPr lang="fr-FR" sz="7200" dirty="0" smtClean="0"/>
              <a:t> </a:t>
            </a:r>
            <a:endParaRPr lang="fr-FR" sz="7200" dirty="0"/>
          </a:p>
          <a:p>
            <a:pPr algn="l"/>
            <a:endParaRPr lang="fr-FR" sz="3300" dirty="0"/>
          </a:p>
          <a:p>
            <a:pPr algn="l"/>
            <a:endParaRPr lang="fr-FR" sz="2000" dirty="0"/>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99" y="2313709"/>
            <a:ext cx="4650141" cy="2874816"/>
          </a:xfrm>
          <a:prstGeom prst="rect">
            <a:avLst/>
          </a:prstGeom>
        </p:spPr>
      </p:pic>
    </p:spTree>
    <p:extLst>
      <p:ext uri="{BB962C8B-B14F-4D97-AF65-F5344CB8AC3E}">
        <p14:creationId xmlns:p14="http://schemas.microsoft.com/office/powerpoint/2010/main" val="60842774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354970" y="273062"/>
            <a:ext cx="4833234" cy="701040"/>
          </a:xfrm>
        </p:spPr>
        <p:txBody>
          <a:bodyPr>
            <a:normAutofit fontScale="90000"/>
          </a:bodyPr>
          <a:lstStyle/>
          <a:p>
            <a:r>
              <a:rPr lang="fr-FR" dirty="0" smtClean="0"/>
              <a:t>Zoom sur 80 autres cas de pays ayant fourni des </a:t>
            </a:r>
            <a:r>
              <a:rPr lang="fr-FR" dirty="0" err="1" smtClean="0"/>
              <a:t>jihadistes</a:t>
            </a:r>
            <a:r>
              <a:rPr lang="fr-FR" dirty="0" smtClean="0"/>
              <a:t> à l’</a:t>
            </a:r>
            <a:r>
              <a:rPr lang="fr-FR" dirty="0" err="1" smtClean="0"/>
              <a:t>ISIl</a:t>
            </a:r>
            <a:r>
              <a:rPr lang="fr-FR" dirty="0" smtClean="0"/>
              <a:t> (</a:t>
            </a:r>
            <a:r>
              <a:rPr lang="fr-FR" dirty="0" err="1" smtClean="0"/>
              <a:t>Daech</a:t>
            </a:r>
            <a:r>
              <a:rPr lang="fr-FR" dirty="0" smtClean="0"/>
              <a:t>)</a:t>
            </a:r>
            <a:endParaRPr lang="fr-FR" dirty="0"/>
          </a:p>
        </p:txBody>
      </p:sp>
      <p:sp>
        <p:nvSpPr>
          <p:cNvPr id="2" name="Espace réservé du texte 1"/>
          <p:cNvSpPr>
            <a:spLocks noGrp="1"/>
          </p:cNvSpPr>
          <p:nvPr>
            <p:ph type="body" sz="quarter" idx="13"/>
          </p:nvPr>
        </p:nvSpPr>
        <p:spPr>
          <a:xfrm>
            <a:off x="4771587" y="1765298"/>
            <a:ext cx="4170217" cy="4889501"/>
          </a:xfrm>
        </p:spPr>
        <p:txBody>
          <a:bodyPr>
            <a:normAutofit/>
          </a:bodyPr>
          <a:lstStyle/>
          <a:p>
            <a:pPr algn="l"/>
            <a:r>
              <a:rPr lang="fr-FR" sz="7200" dirty="0" smtClean="0"/>
              <a:t>L</a:t>
            </a:r>
            <a:endParaRPr lang="fr-FR" sz="3300" dirty="0"/>
          </a:p>
          <a:p>
            <a:pPr algn="l"/>
            <a:endParaRPr lang="fr-FR" sz="2000" dirty="0"/>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773" y="1497445"/>
            <a:ext cx="6261100" cy="1384300"/>
          </a:xfrm>
          <a:prstGeom prst="rect">
            <a:avLst/>
          </a:prstGeom>
        </p:spPr>
      </p:pic>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4298" y="1497445"/>
            <a:ext cx="2389875" cy="1384300"/>
          </a:xfrm>
          <a:prstGeom prst="rect">
            <a:avLst/>
          </a:prstGeom>
        </p:spPr>
      </p:pic>
      <p:pic>
        <p:nvPicPr>
          <p:cNvPr id="8" name="Imag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773" y="3212522"/>
            <a:ext cx="3650319" cy="1739157"/>
          </a:xfrm>
          <a:prstGeom prst="rect">
            <a:avLst/>
          </a:prstGeom>
        </p:spPr>
      </p:pic>
      <p:pic>
        <p:nvPicPr>
          <p:cNvPr id="9" name="Imag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38023" y="3212522"/>
            <a:ext cx="4711700" cy="3111500"/>
          </a:xfrm>
          <a:prstGeom prst="rect">
            <a:avLst/>
          </a:prstGeom>
        </p:spPr>
      </p:pic>
      <p:sp>
        <p:nvSpPr>
          <p:cNvPr id="11" name="ZoneTexte 10"/>
          <p:cNvSpPr txBox="1"/>
          <p:nvPr/>
        </p:nvSpPr>
        <p:spPr>
          <a:xfrm>
            <a:off x="18082" y="4951679"/>
            <a:ext cx="3987572" cy="2339102"/>
          </a:xfrm>
          <a:prstGeom prst="rect">
            <a:avLst/>
          </a:prstGeom>
          <a:noFill/>
        </p:spPr>
        <p:txBody>
          <a:bodyPr wrap="square" rtlCol="0">
            <a:spAutoFit/>
          </a:bodyPr>
          <a:lstStyle/>
          <a:p>
            <a:r>
              <a:rPr lang="fr-FR" sz="1400" b="1" dirty="0" smtClean="0"/>
              <a:t>REZRAZI </a:t>
            </a:r>
            <a:r>
              <a:rPr lang="fr-FR" sz="1400" dirty="0" smtClean="0"/>
              <a:t>El Mostafa, </a:t>
            </a:r>
            <a:r>
              <a:rPr lang="fr-FR" sz="1400" b="1" dirty="0" smtClean="0"/>
              <a:t>BENLABBAH </a:t>
            </a:r>
            <a:r>
              <a:rPr lang="fr-FR" sz="1400" dirty="0" smtClean="0"/>
              <a:t>Rachid, «</a:t>
            </a:r>
            <a:r>
              <a:rPr lang="fr-FR" sz="1600" dirty="0" smtClean="0"/>
              <a:t>La menace </a:t>
            </a:r>
            <a:r>
              <a:rPr lang="fr-FR" sz="1600" dirty="0" err="1" smtClean="0"/>
              <a:t>jihadiste</a:t>
            </a:r>
            <a:r>
              <a:rPr lang="fr-FR" sz="1600" dirty="0" smtClean="0"/>
              <a:t> (EI) -Impacts sur la reconfiguration </a:t>
            </a:r>
            <a:r>
              <a:rPr lang="fr-FR" sz="1600" dirty="0" err="1" smtClean="0"/>
              <a:t>géopolitique</a:t>
            </a:r>
            <a:r>
              <a:rPr lang="fr-FR" sz="1600" dirty="0" smtClean="0"/>
              <a:t> dans l’espace arabe et le Maroc», IRES, 2015. </a:t>
            </a:r>
          </a:p>
          <a:p>
            <a:r>
              <a:rPr lang="fr-FR" sz="1400" b="1" dirty="0"/>
              <a:t>REZRAZI </a:t>
            </a:r>
            <a:r>
              <a:rPr lang="fr-FR" sz="1400" dirty="0"/>
              <a:t>El Mostafa, </a:t>
            </a:r>
            <a:r>
              <a:rPr lang="fr-FR" sz="1600" dirty="0" err="1" smtClean="0"/>
              <a:t>Réflexions</a:t>
            </a:r>
            <a:r>
              <a:rPr lang="fr-FR" sz="1600" dirty="0" smtClean="0"/>
              <a:t> </a:t>
            </a:r>
            <a:r>
              <a:rPr lang="fr-FR" sz="1600" dirty="0"/>
              <a:t>sur l’approche marocaine dans la CVE/ </a:t>
            </a:r>
            <a:r>
              <a:rPr lang="fr-FR" sz="1600" dirty="0" smtClean="0"/>
              <a:t>PVE/</a:t>
            </a:r>
            <a:r>
              <a:rPr lang="fr-FR" sz="1600" dirty="0" err="1" smtClean="0"/>
              <a:t>Déradicalisation</a:t>
            </a:r>
            <a:r>
              <a:rPr lang="fr-FR" sz="1400" dirty="0" smtClean="0"/>
              <a:t>,</a:t>
            </a:r>
            <a:r>
              <a:rPr lang="fr-FR" sz="1400" b="1" dirty="0" smtClean="0"/>
              <a:t> </a:t>
            </a:r>
            <a:r>
              <a:rPr lang="fr-FR" sz="1400" i="1" dirty="0"/>
              <a:t>Al </a:t>
            </a:r>
            <a:r>
              <a:rPr lang="fr-FR" sz="1400" i="1" dirty="0" err="1"/>
              <a:t>Irfan</a:t>
            </a:r>
            <a:r>
              <a:rPr lang="fr-FR" sz="1400" i="1" dirty="0"/>
              <a:t> </a:t>
            </a:r>
            <a:r>
              <a:rPr lang="fr-FR" sz="1400" dirty="0"/>
              <a:t>/ n° : </a:t>
            </a:r>
            <a:r>
              <a:rPr lang="fr-FR" sz="1400" dirty="0" smtClean="0"/>
              <a:t>4, 2018, p. 111-123.</a:t>
            </a:r>
            <a:endParaRPr lang="fr-FR" sz="1400" dirty="0"/>
          </a:p>
          <a:p>
            <a:endParaRPr lang="fr-FR" dirty="0"/>
          </a:p>
          <a:p>
            <a:endParaRPr lang="fr-FR" dirty="0"/>
          </a:p>
        </p:txBody>
      </p:sp>
      <p:sp>
        <p:nvSpPr>
          <p:cNvPr id="12" name="ZoneTexte 11"/>
          <p:cNvSpPr txBox="1"/>
          <p:nvPr/>
        </p:nvSpPr>
        <p:spPr>
          <a:xfrm>
            <a:off x="5721722" y="6324022"/>
            <a:ext cx="1725152" cy="369332"/>
          </a:xfrm>
          <a:prstGeom prst="rect">
            <a:avLst/>
          </a:prstGeom>
          <a:noFill/>
        </p:spPr>
        <p:txBody>
          <a:bodyPr wrap="none" rtlCol="0">
            <a:spAutoFit/>
          </a:bodyPr>
          <a:lstStyle/>
          <a:p>
            <a:r>
              <a:rPr lang="fr-FR" smtClean="0"/>
              <a:t>Le  cas du Maroc</a:t>
            </a:r>
            <a:endParaRPr lang="fr-FR"/>
          </a:p>
        </p:txBody>
      </p:sp>
    </p:spTree>
    <p:extLst>
      <p:ext uri="{BB962C8B-B14F-4D97-AF65-F5344CB8AC3E}">
        <p14:creationId xmlns:p14="http://schemas.microsoft.com/office/powerpoint/2010/main" val="105103053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216425" y="356189"/>
            <a:ext cx="4833234" cy="701040"/>
          </a:xfrm>
        </p:spPr>
        <p:txBody>
          <a:bodyPr>
            <a:normAutofit/>
          </a:bodyPr>
          <a:lstStyle/>
          <a:p>
            <a:r>
              <a:rPr lang="fr-FR" dirty="0" smtClean="0"/>
              <a:t>Les données psychologiques</a:t>
            </a:r>
            <a:endParaRPr lang="fr-FR" dirty="0"/>
          </a:p>
        </p:txBody>
      </p:sp>
      <p:sp>
        <p:nvSpPr>
          <p:cNvPr id="2" name="Espace réservé du texte 1"/>
          <p:cNvSpPr>
            <a:spLocks noGrp="1"/>
          </p:cNvSpPr>
          <p:nvPr>
            <p:ph type="body" sz="quarter" idx="13"/>
          </p:nvPr>
        </p:nvSpPr>
        <p:spPr>
          <a:xfrm>
            <a:off x="4073236" y="1765298"/>
            <a:ext cx="4793674" cy="4940301"/>
          </a:xfrm>
        </p:spPr>
        <p:txBody>
          <a:bodyPr>
            <a:normAutofit lnSpcReduction="10000"/>
          </a:bodyPr>
          <a:lstStyle/>
          <a:p>
            <a:pPr algn="l"/>
            <a:r>
              <a:rPr lang="fr-FR" sz="2000" dirty="0" smtClean="0"/>
              <a:t>Les approches </a:t>
            </a:r>
            <a:r>
              <a:rPr lang="fr-FR" sz="2000" dirty="0" err="1"/>
              <a:t>macro-sociologiques</a:t>
            </a:r>
            <a:r>
              <a:rPr lang="fr-FR" sz="2000" dirty="0"/>
              <a:t>, qui insistent sur les déterminants structurels pouvant conduire des publics à se radicaliser fournissent un premier cadre d’explication globale, mais laissent cependant ouverte la question dont ces structures trouvent leur expression au niveau des dispositions individuelles. </a:t>
            </a:r>
            <a:endParaRPr lang="fr-FR" sz="2000" dirty="0" smtClean="0"/>
          </a:p>
          <a:p>
            <a:pPr algn="l"/>
            <a:r>
              <a:rPr lang="fr-FR" sz="2000" dirty="0" smtClean="0"/>
              <a:t>Ces parcours individuels font qu’il est </a:t>
            </a:r>
            <a:r>
              <a:rPr lang="fr-FR" sz="2000" dirty="0" smtClean="0"/>
              <a:t>difficile </a:t>
            </a:r>
            <a:r>
              <a:rPr lang="fr-FR" sz="2000" dirty="0"/>
              <a:t>de faire revenir en arrière des esprits qui s’y sont convertis et de les « </a:t>
            </a:r>
            <a:r>
              <a:rPr lang="fr-FR" sz="2000" dirty="0" err="1"/>
              <a:t>déradicaliser</a:t>
            </a:r>
            <a:r>
              <a:rPr lang="fr-FR" sz="2000" dirty="0"/>
              <a:t> » complétement. C’est pourquoi la sortie de la radicalité prend souvent davantage la forme d’un « désengagement » c’est-à-dire le fait de renoncer à la violence sans pour autant renier l’idéologie dans laquelle on s’est </a:t>
            </a:r>
            <a:r>
              <a:rPr lang="fr-FR" sz="2000" dirty="0" smtClean="0"/>
              <a:t>inséré.</a:t>
            </a:r>
            <a:endParaRPr lang="fr-FR" sz="2000" dirty="0"/>
          </a:p>
        </p:txBody>
      </p:sp>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091" y="1765298"/>
            <a:ext cx="3394067" cy="4779818"/>
          </a:xfrm>
          <a:prstGeom prst="rect">
            <a:avLst/>
          </a:prstGeom>
        </p:spPr>
      </p:pic>
    </p:spTree>
    <p:extLst>
      <p:ext uri="{BB962C8B-B14F-4D97-AF65-F5344CB8AC3E}">
        <p14:creationId xmlns:p14="http://schemas.microsoft.com/office/powerpoint/2010/main" val="59251858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fontScale="90000"/>
          </a:bodyPr>
          <a:lstStyle/>
          <a:p>
            <a:r>
              <a:rPr lang="fr-FR" dirty="0" smtClean="0"/>
              <a:t>La recherche psychologique, psychopathologique ou psychanalytique</a:t>
            </a:r>
            <a:endParaRPr lang="fr-FR" dirty="0"/>
          </a:p>
        </p:txBody>
      </p:sp>
      <p:sp>
        <p:nvSpPr>
          <p:cNvPr id="5" name="ZoneTexte 4"/>
          <p:cNvSpPr txBox="1"/>
          <p:nvPr/>
        </p:nvSpPr>
        <p:spPr>
          <a:xfrm>
            <a:off x="5334000" y="1995055"/>
            <a:ext cx="3616036" cy="4247317"/>
          </a:xfrm>
          <a:prstGeom prst="rect">
            <a:avLst/>
          </a:prstGeom>
          <a:noFill/>
        </p:spPr>
        <p:txBody>
          <a:bodyPr wrap="square" rtlCol="0">
            <a:spAutoFit/>
          </a:bodyPr>
          <a:lstStyle/>
          <a:p>
            <a:r>
              <a:rPr lang="fr-FR" dirty="0"/>
              <a:t>Une fraction importante des « secondes générations » est diplômée et a acquis des positions de responsabilité dans le privé comme dans le public</a:t>
            </a:r>
            <a:r>
              <a:rPr lang="fr-FR" dirty="0" smtClean="0"/>
              <a:t>.</a:t>
            </a:r>
            <a:r>
              <a:rPr lang="fr-FR" dirty="0"/>
              <a:t> </a:t>
            </a:r>
            <a:r>
              <a:rPr lang="fr-FR" dirty="0" smtClean="0"/>
              <a:t>Mais dans les quartiers-ghettos, il y a une concentration de l’échec </a:t>
            </a:r>
            <a:r>
              <a:rPr lang="fr-FR" dirty="0"/>
              <a:t>scolaire, </a:t>
            </a:r>
            <a:r>
              <a:rPr lang="fr-FR" dirty="0" smtClean="0"/>
              <a:t>du chômage </a:t>
            </a:r>
            <a:r>
              <a:rPr lang="fr-FR" dirty="0"/>
              <a:t>et un certain nombre de dérives (drogue, délinquance</a:t>
            </a:r>
            <a:r>
              <a:rPr lang="fr-FR" dirty="0" smtClean="0"/>
              <a:t>). </a:t>
            </a:r>
            <a:r>
              <a:rPr lang="fr-FR" dirty="0"/>
              <a:t>qui servent de cadre de vie à une autre fraction de la </a:t>
            </a:r>
            <a:r>
              <a:rPr lang="fr-FR" dirty="0" smtClean="0"/>
              <a:t>jeunesse.</a:t>
            </a:r>
          </a:p>
          <a:p>
            <a:r>
              <a:rPr lang="fr-FR" dirty="0" smtClean="0"/>
              <a:t>Interviennent alors des études de psychologie </a:t>
            </a:r>
            <a:r>
              <a:rPr lang="fr-FR" dirty="0" err="1" smtClean="0"/>
              <a:t>transgénérationelle</a:t>
            </a:r>
            <a:r>
              <a:rPr lang="fr-FR" dirty="0" smtClean="0"/>
              <a:t> ou de psychologie sociale sur l’évolution des bandes d’adolescents d’où partent les moins motivés et qui se radicalisent.</a:t>
            </a:r>
            <a:endParaRPr lang="fr-FR" dirty="0"/>
          </a:p>
        </p:txBody>
      </p:sp>
      <p:pic>
        <p:nvPicPr>
          <p:cNvPr id="2" name="Image 1"/>
          <p:cNvPicPr>
            <a:picLocks noChangeAspect="1"/>
          </p:cNvPicPr>
          <p:nvPr/>
        </p:nvPicPr>
        <p:blipFill>
          <a:blip r:embed="rId2"/>
          <a:stretch>
            <a:fillRect/>
          </a:stretch>
        </p:blipFill>
        <p:spPr>
          <a:xfrm>
            <a:off x="0" y="1995055"/>
            <a:ext cx="5197002" cy="3465345"/>
          </a:xfrm>
          <a:prstGeom prst="rect">
            <a:avLst/>
          </a:prstGeom>
        </p:spPr>
      </p:pic>
      <p:sp>
        <p:nvSpPr>
          <p:cNvPr id="6" name="ZoneTexte 5"/>
          <p:cNvSpPr txBox="1"/>
          <p:nvPr/>
        </p:nvSpPr>
        <p:spPr>
          <a:xfrm>
            <a:off x="29257" y="5680364"/>
            <a:ext cx="5167745" cy="923330"/>
          </a:xfrm>
          <a:prstGeom prst="rect">
            <a:avLst/>
          </a:prstGeom>
          <a:noFill/>
        </p:spPr>
        <p:txBody>
          <a:bodyPr wrap="square" rtlCol="0">
            <a:spAutoFit/>
          </a:bodyPr>
          <a:lstStyle/>
          <a:p>
            <a:r>
              <a:rPr lang="fr-FR" dirty="0" smtClean="0"/>
              <a:t>Les bandes luttent d’abord entre elles, plus rarement contre des ennemis externes et dans ce cas, les violences ne sont pas rationnellement organisées.</a:t>
            </a:r>
            <a:endParaRPr lang="fr-FR" dirty="0"/>
          </a:p>
        </p:txBody>
      </p:sp>
    </p:spTree>
    <p:extLst>
      <p:ext uri="{BB962C8B-B14F-4D97-AF65-F5344CB8AC3E}">
        <p14:creationId xmlns:p14="http://schemas.microsoft.com/office/powerpoint/2010/main" val="14996928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362200" y="1003069"/>
            <a:ext cx="4114800" cy="701040"/>
          </a:xfrm>
        </p:spPr>
        <p:txBody>
          <a:bodyPr>
            <a:normAutofit/>
          </a:bodyPr>
          <a:lstStyle/>
          <a:p>
            <a:r>
              <a:rPr lang="fr-FR" dirty="0" smtClean="0"/>
              <a:t>La recherche </a:t>
            </a:r>
            <a:r>
              <a:rPr lang="fr-FR" dirty="0" smtClean="0"/>
              <a:t>psychologique</a:t>
            </a:r>
            <a:endParaRPr lang="fr-FR" dirty="0"/>
          </a:p>
        </p:txBody>
      </p:sp>
      <p:sp>
        <p:nvSpPr>
          <p:cNvPr id="5" name="ZoneTexte 4"/>
          <p:cNvSpPr txBox="1"/>
          <p:nvPr/>
        </p:nvSpPr>
        <p:spPr>
          <a:xfrm>
            <a:off x="5334000" y="1995055"/>
            <a:ext cx="3616036" cy="4093428"/>
          </a:xfrm>
          <a:prstGeom prst="rect">
            <a:avLst/>
          </a:prstGeom>
          <a:noFill/>
        </p:spPr>
        <p:txBody>
          <a:bodyPr wrap="square" rtlCol="0">
            <a:spAutoFit/>
          </a:bodyPr>
          <a:lstStyle/>
          <a:p>
            <a:r>
              <a:rPr lang="fr-FR" sz="2000" dirty="0" smtClean="0"/>
              <a:t>Elle donne des études qualitatives, parfois intéressantes sans expliquer pourquoi l’individu fait un choix plut</a:t>
            </a:r>
            <a:r>
              <a:rPr lang="fr-FR" sz="2000" dirty="0" smtClean="0"/>
              <a:t>ôt qu’un autre. On ne fait qu’observer sans pouvoir prévoir et on ne peut pas généraliser.</a:t>
            </a:r>
          </a:p>
          <a:p>
            <a:r>
              <a:rPr lang="fr-FR" sz="2000" dirty="0" smtClean="0"/>
              <a:t>La psychanalyse a peu d’intérêt, car elle croit que ses théories sont universalisables aux sociétés non européennes et elle produit des théorisations généralistes qui ne sont pas utilisables.</a:t>
            </a:r>
            <a:endParaRPr lang="fr-FR" sz="2000" dirty="0"/>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4482" y="1995055"/>
            <a:ext cx="4547642" cy="2376055"/>
          </a:xfrm>
          <a:prstGeom prst="rect">
            <a:avLst/>
          </a:prstGeom>
        </p:spPr>
      </p:pic>
      <p:sp>
        <p:nvSpPr>
          <p:cNvPr id="7" name="ZoneTexte 6"/>
          <p:cNvSpPr txBox="1"/>
          <p:nvPr/>
        </p:nvSpPr>
        <p:spPr>
          <a:xfrm>
            <a:off x="443345" y="4793673"/>
            <a:ext cx="4518779" cy="1938992"/>
          </a:xfrm>
          <a:prstGeom prst="rect">
            <a:avLst/>
          </a:prstGeom>
          <a:noFill/>
        </p:spPr>
        <p:txBody>
          <a:bodyPr wrap="square" rtlCol="0">
            <a:spAutoFit/>
          </a:bodyPr>
          <a:lstStyle/>
          <a:p>
            <a:r>
              <a:rPr lang="fr-FR" sz="2400" dirty="0" smtClean="0"/>
              <a:t>On peut déceler des vulnérabilités. Mais on ignore pourquoi elles ont de l’effet et pourquoi il n’y a pas de résilience.</a:t>
            </a:r>
          </a:p>
          <a:p>
            <a:r>
              <a:rPr lang="fr-FR" sz="2400" dirty="0" smtClean="0"/>
              <a:t>C’est sans intér</a:t>
            </a:r>
            <a:r>
              <a:rPr lang="fr-FR" sz="2400" dirty="0" smtClean="0"/>
              <a:t>êt pour l’action.</a:t>
            </a:r>
            <a:endParaRPr lang="fr-FR" sz="2400" dirty="0"/>
          </a:p>
        </p:txBody>
      </p:sp>
    </p:spTree>
    <p:extLst>
      <p:ext uri="{BB962C8B-B14F-4D97-AF65-F5344CB8AC3E}">
        <p14:creationId xmlns:p14="http://schemas.microsoft.com/office/powerpoint/2010/main" val="16392414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197" y="3353392"/>
            <a:ext cx="4085897" cy="1014254"/>
          </a:xfrm>
        </p:spPr>
        <p:txBody>
          <a:bodyPr>
            <a:normAutofit/>
          </a:bodyPr>
          <a:lstStyle/>
          <a:p>
            <a:r>
              <a:rPr lang="fr-FR" dirty="0" smtClean="0"/>
              <a:t>La </a:t>
            </a:r>
            <a:r>
              <a:rPr lang="fr-FR" dirty="0" smtClean="0"/>
              <a:t>tentation de la recherche d’indicateurs</a:t>
            </a:r>
            <a:endParaRPr lang="fr-FR" dirty="0"/>
          </a:p>
        </p:txBody>
      </p:sp>
      <p:sp>
        <p:nvSpPr>
          <p:cNvPr id="4" name="ZoneTexte 3"/>
          <p:cNvSpPr txBox="1"/>
          <p:nvPr/>
        </p:nvSpPr>
        <p:spPr>
          <a:xfrm>
            <a:off x="430306" y="4481671"/>
            <a:ext cx="8462682" cy="1938992"/>
          </a:xfrm>
          <a:prstGeom prst="rect">
            <a:avLst/>
          </a:prstGeom>
          <a:noFill/>
        </p:spPr>
        <p:txBody>
          <a:bodyPr wrap="square" rtlCol="0">
            <a:spAutoFit/>
          </a:bodyPr>
          <a:lstStyle/>
          <a:p>
            <a:endParaRPr lang="fr-FR" sz="2400" dirty="0" smtClean="0"/>
          </a:p>
          <a:p>
            <a:r>
              <a:rPr lang="fr-FR" sz="2400" dirty="0" smtClean="0"/>
              <a:t>Comme les sciences sociales ne permettent pas d’identifier précisément à partir de causes simples ou complexes des personnes radicalisées, on va demander aux familles ou aux citoyens de les dénoncer à l’Etat.</a:t>
            </a:r>
            <a:endParaRPr lang="fr-FR" sz="2400" dirty="0" smtClean="0"/>
          </a:p>
        </p:txBody>
      </p:sp>
    </p:spTree>
    <p:extLst>
      <p:ext uri="{BB962C8B-B14F-4D97-AF65-F5344CB8AC3E}">
        <p14:creationId xmlns:p14="http://schemas.microsoft.com/office/powerpoint/2010/main" val="7051787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5449106" y="3977726"/>
            <a:ext cx="3365127" cy="1301346"/>
          </a:xfrm>
        </p:spPr>
        <p:txBody>
          <a:bodyPr>
            <a:normAutofit/>
          </a:bodyPr>
          <a:lstStyle/>
          <a:p>
            <a:pPr algn="l"/>
            <a:r>
              <a:rPr lang="fr-FR" sz="2000" b="1" dirty="0" smtClean="0"/>
              <a:t>Chacun observe et téléphone en déclarant qui, selon lui, se </a:t>
            </a:r>
            <a:r>
              <a:rPr lang="fr-FR" sz="2000" b="1" smtClean="0"/>
              <a:t>serait radicalisé.</a:t>
            </a:r>
            <a:endParaRPr lang="fr-FR" sz="2000" b="1" dirty="0"/>
          </a:p>
        </p:txBody>
      </p:sp>
      <p:sp>
        <p:nvSpPr>
          <p:cNvPr id="4" name="Titre 3"/>
          <p:cNvSpPr>
            <a:spLocks noGrp="1"/>
          </p:cNvSpPr>
          <p:nvPr>
            <p:ph type="title"/>
          </p:nvPr>
        </p:nvSpPr>
        <p:spPr>
          <a:xfrm>
            <a:off x="2285999" y="975360"/>
            <a:ext cx="4558145" cy="701040"/>
          </a:xfrm>
        </p:spPr>
        <p:txBody>
          <a:bodyPr>
            <a:normAutofit fontScale="90000"/>
          </a:bodyPr>
          <a:lstStyle/>
          <a:p>
            <a:r>
              <a:rPr lang="fr-FR" dirty="0" smtClean="0"/>
              <a:t>La radicalisation n’est jamais un passage brutal d’un état à un autre</a:t>
            </a:r>
            <a:endParaRPr lang="fr-FR" dirty="0"/>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7888" y="2008909"/>
            <a:ext cx="3747565" cy="1871346"/>
          </a:xfrm>
          <a:prstGeom prst="rect">
            <a:avLst/>
          </a:prstGeom>
        </p:spPr>
      </p:pic>
      <p:pic>
        <p:nvPicPr>
          <p:cNvPr id="10" name="Imag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712" y="1828798"/>
            <a:ext cx="5105176" cy="4849091"/>
          </a:xfrm>
          <a:prstGeom prst="rect">
            <a:avLst/>
          </a:prstGeom>
        </p:spPr>
      </p:pic>
      <p:pic>
        <p:nvPicPr>
          <p:cNvPr id="11" name="Image 10"/>
          <p:cNvPicPr>
            <a:picLocks noChangeAspect="1"/>
          </p:cNvPicPr>
          <p:nvPr/>
        </p:nvPicPr>
        <p:blipFill>
          <a:blip r:embed="rId4"/>
          <a:stretch>
            <a:fillRect/>
          </a:stretch>
        </p:blipFill>
        <p:spPr>
          <a:xfrm>
            <a:off x="5449106" y="5279072"/>
            <a:ext cx="1856509" cy="1237673"/>
          </a:xfrm>
          <a:prstGeom prst="rect">
            <a:avLst/>
          </a:prstGeom>
        </p:spPr>
      </p:pic>
      <p:sp>
        <p:nvSpPr>
          <p:cNvPr id="12" name="ZoneTexte 11"/>
          <p:cNvSpPr txBox="1"/>
          <p:nvPr/>
        </p:nvSpPr>
        <p:spPr>
          <a:xfrm>
            <a:off x="7496833" y="5279072"/>
            <a:ext cx="1454726" cy="1477328"/>
          </a:xfrm>
          <a:prstGeom prst="rect">
            <a:avLst/>
          </a:prstGeom>
          <a:noFill/>
        </p:spPr>
        <p:txBody>
          <a:bodyPr wrap="square" rtlCol="0">
            <a:spAutoFit/>
          </a:bodyPr>
          <a:lstStyle/>
          <a:p>
            <a:r>
              <a:rPr lang="fr-FR" dirty="0" smtClean="0"/>
              <a:t>Un indicateur chez les marchands de v</a:t>
            </a:r>
            <a:r>
              <a:rPr lang="fr-FR" dirty="0" smtClean="0"/>
              <a:t>êtements au Maroc</a:t>
            </a:r>
            <a:endParaRPr lang="fr-FR" dirty="0"/>
          </a:p>
        </p:txBody>
      </p:sp>
    </p:spTree>
    <p:extLst>
      <p:ext uri="{BB962C8B-B14F-4D97-AF65-F5344CB8AC3E}">
        <p14:creationId xmlns:p14="http://schemas.microsoft.com/office/powerpoint/2010/main" val="21174869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29052" y="3367247"/>
            <a:ext cx="4085897" cy="1014254"/>
          </a:xfrm>
        </p:spPr>
        <p:txBody>
          <a:bodyPr>
            <a:normAutofit/>
          </a:bodyPr>
          <a:lstStyle/>
          <a:p>
            <a:r>
              <a:rPr lang="fr-FR" dirty="0" smtClean="0"/>
              <a:t>La recherche </a:t>
            </a:r>
            <a:br>
              <a:rPr lang="fr-FR" dirty="0" smtClean="0"/>
            </a:br>
            <a:r>
              <a:rPr lang="fr-FR" dirty="0" smtClean="0"/>
              <a:t>intersectorielle et processuelle</a:t>
            </a:r>
            <a:endParaRPr lang="fr-FR" dirty="0"/>
          </a:p>
        </p:txBody>
      </p:sp>
      <p:sp>
        <p:nvSpPr>
          <p:cNvPr id="4" name="ZoneTexte 3"/>
          <p:cNvSpPr txBox="1"/>
          <p:nvPr/>
        </p:nvSpPr>
        <p:spPr>
          <a:xfrm>
            <a:off x="340659" y="4114536"/>
            <a:ext cx="8462682" cy="2677656"/>
          </a:xfrm>
          <a:prstGeom prst="rect">
            <a:avLst/>
          </a:prstGeom>
          <a:noFill/>
        </p:spPr>
        <p:txBody>
          <a:bodyPr wrap="square" rtlCol="0">
            <a:spAutoFit/>
          </a:bodyPr>
          <a:lstStyle/>
          <a:p>
            <a:endParaRPr lang="fr-FR" sz="2400" dirty="0" smtClean="0"/>
          </a:p>
          <a:p>
            <a:r>
              <a:rPr lang="fr-FR" sz="2400" dirty="0"/>
              <a:t>La radicalisation prend plusieurs formes. Il faut donc une approche sur le processus et non sur le profil. </a:t>
            </a:r>
            <a:r>
              <a:rPr lang="fr-FR" sz="2400" dirty="0"/>
              <a:t> </a:t>
            </a:r>
            <a:r>
              <a:rPr lang="fr-FR" sz="2400" dirty="0" smtClean="0"/>
              <a:t>D’autres </a:t>
            </a:r>
            <a:r>
              <a:rPr lang="fr-FR" sz="2400" dirty="0" smtClean="0"/>
              <a:t>recherches </a:t>
            </a:r>
            <a:r>
              <a:rPr lang="fr-FR" sz="2400" dirty="0" smtClean="0"/>
              <a:t>pratiquent donc </a:t>
            </a:r>
            <a:r>
              <a:rPr lang="fr-FR" sz="2400" dirty="0" smtClean="0"/>
              <a:t>l’interdisciplinarité, voire la  </a:t>
            </a:r>
            <a:r>
              <a:rPr lang="fr-FR" sz="2400" dirty="0" err="1" smtClean="0"/>
              <a:t>supradisciplinarité</a:t>
            </a:r>
            <a:r>
              <a:rPr lang="fr-FR" sz="2400" dirty="0" smtClean="0"/>
              <a:t>. Il y a alors la prise en compte de la complexité, de la </a:t>
            </a:r>
            <a:r>
              <a:rPr lang="fr-FR" sz="2400" dirty="0" err="1" smtClean="0"/>
              <a:t>pluricausalité</a:t>
            </a:r>
            <a:r>
              <a:rPr lang="fr-FR" sz="2400" dirty="0" smtClean="0"/>
              <a:t> et de l’</a:t>
            </a:r>
            <a:r>
              <a:rPr lang="fr-FR" sz="2400" dirty="0" err="1" smtClean="0"/>
              <a:t>intersectionnalité</a:t>
            </a:r>
            <a:r>
              <a:rPr lang="fr-FR" sz="2400" dirty="0" smtClean="0"/>
              <a:t> dans des analyses processuelles (la radicalisation n’est pas un état, mais un processus toujours réversible).</a:t>
            </a:r>
          </a:p>
        </p:txBody>
      </p:sp>
    </p:spTree>
    <p:extLst>
      <p:ext uri="{BB962C8B-B14F-4D97-AF65-F5344CB8AC3E}">
        <p14:creationId xmlns:p14="http://schemas.microsoft.com/office/powerpoint/2010/main" val="9733317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p:cNvPicPr>
            <a:picLocks noGrp="1" noChangeAspect="1"/>
          </p:cNvPicPr>
          <p:nvPr>
            <p:ph type="pic" idx="1"/>
          </p:nvPr>
        </p:nvPicPr>
        <p:blipFill>
          <a:blip r:embed="rId2">
            <a:extLst>
              <a:ext uri="{28A0092B-C50C-407E-A947-70E740481C1C}">
                <a14:useLocalDpi xmlns:a14="http://schemas.microsoft.com/office/drawing/2010/main" val="0"/>
              </a:ext>
            </a:extLst>
          </a:blip>
          <a:srcRect l="3497" r="3497"/>
          <a:stretch>
            <a:fillRect/>
          </a:stretch>
        </p:blipFill>
        <p:spPr>
          <a:xfrm>
            <a:off x="397482" y="2137754"/>
            <a:ext cx="5439582" cy="3263750"/>
          </a:xfrm>
        </p:spPr>
      </p:pic>
      <p:sp>
        <p:nvSpPr>
          <p:cNvPr id="3" name="Espace réservé du texte 2"/>
          <p:cNvSpPr>
            <a:spLocks noGrp="1"/>
          </p:cNvSpPr>
          <p:nvPr>
            <p:ph type="body" sz="quarter" idx="13"/>
          </p:nvPr>
        </p:nvSpPr>
        <p:spPr>
          <a:xfrm>
            <a:off x="397482" y="5666509"/>
            <a:ext cx="8483282" cy="1025236"/>
          </a:xfrm>
        </p:spPr>
        <p:txBody>
          <a:bodyPr>
            <a:normAutofit/>
          </a:bodyPr>
          <a:lstStyle/>
          <a:p>
            <a:r>
              <a:rPr lang="fr-FR" sz="2000" b="1" dirty="0" smtClean="0"/>
              <a:t>Le temps mis pour opérer une </a:t>
            </a:r>
            <a:r>
              <a:rPr lang="fr-FR" sz="2000" b="1" dirty="0" smtClean="0"/>
              <a:t>radicalisation est celui dans lequel jouent des facteurs psychologiques, politiques</a:t>
            </a:r>
            <a:r>
              <a:rPr lang="fr-FR" sz="2000" b="1" smtClean="0"/>
              <a:t>, économiques, sociaux</a:t>
            </a:r>
            <a:r>
              <a:rPr lang="fr-FR" sz="2000" b="1" dirty="0" smtClean="0"/>
              <a:t>, culturels et idéologiques.</a:t>
            </a:r>
            <a:endParaRPr lang="fr-FR" sz="2000" b="1" dirty="0"/>
          </a:p>
        </p:txBody>
      </p:sp>
      <p:sp>
        <p:nvSpPr>
          <p:cNvPr id="4" name="Titre 3"/>
          <p:cNvSpPr>
            <a:spLocks noGrp="1"/>
          </p:cNvSpPr>
          <p:nvPr>
            <p:ph type="title"/>
          </p:nvPr>
        </p:nvSpPr>
        <p:spPr>
          <a:xfrm>
            <a:off x="2285999" y="975360"/>
            <a:ext cx="4558145" cy="701040"/>
          </a:xfrm>
        </p:spPr>
        <p:txBody>
          <a:bodyPr>
            <a:normAutofit fontScale="90000"/>
          </a:bodyPr>
          <a:lstStyle/>
          <a:p>
            <a:r>
              <a:rPr lang="fr-FR" dirty="0" smtClean="0"/>
              <a:t>La radicalisation n’est jamais un passage brutal d’un état à un autre</a:t>
            </a:r>
            <a:endParaRPr lang="fr-FR" dirty="0"/>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2255" y="2045315"/>
            <a:ext cx="2475180" cy="3465252"/>
          </a:xfrm>
          <a:prstGeom prst="rect">
            <a:avLst/>
          </a:prstGeom>
        </p:spPr>
      </p:pic>
    </p:spTree>
    <p:extLst>
      <p:ext uri="{BB962C8B-B14F-4D97-AF65-F5344CB8AC3E}">
        <p14:creationId xmlns:p14="http://schemas.microsoft.com/office/powerpoint/2010/main" val="11590792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124692" y="1922329"/>
            <a:ext cx="3283527" cy="4832661"/>
          </a:xfrm>
        </p:spPr>
        <p:txBody>
          <a:bodyPr>
            <a:normAutofit fontScale="85000" lnSpcReduction="20000"/>
          </a:bodyPr>
          <a:lstStyle/>
          <a:p>
            <a:pPr algn="l"/>
            <a:r>
              <a:rPr lang="en-US" sz="2000" dirty="0" smtClean="0"/>
              <a:t>Il </a:t>
            </a:r>
            <a:r>
              <a:rPr lang="en-US" sz="2000" dirty="0"/>
              <a:t>ne </a:t>
            </a:r>
            <a:r>
              <a:rPr lang="en-US" sz="2000" dirty="0" err="1"/>
              <a:t>s’agit</a:t>
            </a:r>
            <a:r>
              <a:rPr lang="en-US" sz="2000" dirty="0"/>
              <a:t> pas de </a:t>
            </a:r>
            <a:r>
              <a:rPr lang="en-US" sz="2000" dirty="0" err="1"/>
              <a:t>petits</a:t>
            </a:r>
            <a:r>
              <a:rPr lang="en-US" sz="2000" dirty="0"/>
              <a:t> </a:t>
            </a:r>
            <a:r>
              <a:rPr lang="en-US" sz="2000" dirty="0" err="1"/>
              <a:t>délinquants</a:t>
            </a:r>
            <a:r>
              <a:rPr lang="en-US" sz="2000" dirty="0"/>
              <a:t>, </a:t>
            </a:r>
            <a:r>
              <a:rPr lang="en-US" sz="2000" dirty="0" err="1"/>
              <a:t>déscolarisés</a:t>
            </a:r>
            <a:r>
              <a:rPr lang="en-US" sz="2000" dirty="0"/>
              <a:t> et </a:t>
            </a:r>
            <a:r>
              <a:rPr lang="en-US" sz="2000" dirty="0" err="1"/>
              <a:t>élevés</a:t>
            </a:r>
            <a:r>
              <a:rPr lang="en-US" sz="2000" dirty="0"/>
              <a:t> </a:t>
            </a:r>
            <a:r>
              <a:rPr lang="en-US" sz="2000" dirty="0" err="1"/>
              <a:t>dans</a:t>
            </a:r>
            <a:r>
              <a:rPr lang="en-US" sz="2000" dirty="0"/>
              <a:t> des </a:t>
            </a:r>
            <a:r>
              <a:rPr lang="en-US" sz="2000" dirty="0" err="1"/>
              <a:t>familles</a:t>
            </a:r>
            <a:r>
              <a:rPr lang="en-US" sz="2000" dirty="0"/>
              <a:t> </a:t>
            </a:r>
            <a:r>
              <a:rPr lang="en-US" sz="2000" dirty="0" err="1"/>
              <a:t>précarisées</a:t>
            </a:r>
            <a:r>
              <a:rPr lang="en-US" sz="2000" dirty="0"/>
              <a:t>. </a:t>
            </a:r>
            <a:r>
              <a:rPr lang="en-US" sz="2000" dirty="0" err="1"/>
              <a:t>Leurs</a:t>
            </a:r>
            <a:r>
              <a:rPr lang="en-US" sz="2000" dirty="0"/>
              <a:t> </a:t>
            </a:r>
            <a:r>
              <a:rPr lang="en-US" sz="2000" dirty="0" smtClean="0"/>
              <a:t>parents </a:t>
            </a:r>
            <a:r>
              <a:rPr lang="en-US" sz="2000" dirty="0" err="1" smtClean="0"/>
              <a:t>sont</a:t>
            </a:r>
            <a:r>
              <a:rPr lang="en-US" sz="2000" dirty="0" smtClean="0"/>
              <a:t> </a:t>
            </a:r>
            <a:r>
              <a:rPr lang="en-US" sz="2000" dirty="0" err="1" smtClean="0"/>
              <a:t>majoritairement</a:t>
            </a:r>
            <a:r>
              <a:rPr lang="en-US" sz="2000" dirty="0" smtClean="0"/>
              <a:t> </a:t>
            </a:r>
            <a:r>
              <a:rPr lang="en-US" sz="2000" dirty="0"/>
              <a:t>des </a:t>
            </a:r>
            <a:r>
              <a:rPr lang="en-US" sz="2000" dirty="0" err="1"/>
              <a:t>immigrés</a:t>
            </a:r>
            <a:r>
              <a:rPr lang="en-US" sz="2000" dirty="0"/>
              <a:t> de </a:t>
            </a:r>
            <a:r>
              <a:rPr lang="en-US" sz="2000" dirty="0" err="1"/>
              <a:t>première</a:t>
            </a:r>
            <a:r>
              <a:rPr lang="en-US" sz="2000" dirty="0"/>
              <a:t> </a:t>
            </a:r>
            <a:r>
              <a:rPr lang="en-US" sz="2000" dirty="0" err="1"/>
              <a:t>génération</a:t>
            </a:r>
            <a:r>
              <a:rPr lang="en-US" sz="2000" dirty="0"/>
              <a:t> (</a:t>
            </a:r>
            <a:r>
              <a:rPr lang="en-US" sz="2000" dirty="0" err="1"/>
              <a:t>venant</a:t>
            </a:r>
            <a:r>
              <a:rPr lang="en-US" sz="2000" dirty="0"/>
              <a:t> </a:t>
            </a:r>
            <a:r>
              <a:rPr lang="en-US" sz="2000" dirty="0" err="1"/>
              <a:t>principalement</a:t>
            </a:r>
            <a:r>
              <a:rPr lang="en-US" sz="2000" dirty="0"/>
              <a:t> du Maghreb</a:t>
            </a:r>
            <a:r>
              <a:rPr lang="en-US" sz="2000" dirty="0" smtClean="0"/>
              <a:t>).</a:t>
            </a:r>
          </a:p>
          <a:p>
            <a:pPr algn="l"/>
            <a:r>
              <a:rPr lang="en-US" sz="2000" dirty="0" smtClean="0"/>
              <a:t>Il y </a:t>
            </a:r>
            <a:r>
              <a:rPr lang="en-US" sz="2000" dirty="0" err="1" smtClean="0"/>
              <a:t>eut</a:t>
            </a:r>
            <a:r>
              <a:rPr lang="en-US" sz="2000" dirty="0" smtClean="0"/>
              <a:t> </a:t>
            </a:r>
            <a:r>
              <a:rPr lang="en-US" sz="2000" dirty="0" err="1" smtClean="0"/>
              <a:t>gommage</a:t>
            </a:r>
            <a:r>
              <a:rPr lang="en-US" sz="2000" dirty="0" smtClean="0"/>
              <a:t> </a:t>
            </a:r>
            <a:r>
              <a:rPr lang="en-US" sz="2000" dirty="0"/>
              <a:t>des </a:t>
            </a:r>
            <a:r>
              <a:rPr lang="en-US" sz="2000" dirty="0" err="1"/>
              <a:t>origines</a:t>
            </a:r>
            <a:r>
              <a:rPr lang="en-US" sz="2000" dirty="0"/>
              <a:t>, </a:t>
            </a:r>
            <a:r>
              <a:rPr lang="en-US" sz="2000" dirty="0" err="1"/>
              <a:t>qu’elles</a:t>
            </a:r>
            <a:r>
              <a:rPr lang="en-US" sz="2000" dirty="0"/>
              <a:t> </a:t>
            </a:r>
            <a:r>
              <a:rPr lang="en-US" sz="2000" dirty="0" err="1"/>
              <a:t>soient</a:t>
            </a:r>
            <a:r>
              <a:rPr lang="en-US" sz="2000" dirty="0"/>
              <a:t> </a:t>
            </a:r>
            <a:r>
              <a:rPr lang="en-US" sz="2000" dirty="0" err="1" smtClean="0"/>
              <a:t>culturelles</a:t>
            </a:r>
            <a:r>
              <a:rPr lang="en-US" sz="2000" dirty="0" smtClean="0"/>
              <a:t> </a:t>
            </a:r>
            <a:r>
              <a:rPr lang="en-US" sz="2000" dirty="0" err="1" smtClean="0"/>
              <a:t>ou</a:t>
            </a:r>
            <a:r>
              <a:rPr lang="en-US" sz="2000" dirty="0" smtClean="0"/>
              <a:t> </a:t>
            </a:r>
            <a:r>
              <a:rPr lang="en-US" sz="2000" dirty="0" err="1" smtClean="0"/>
              <a:t>religieuses</a:t>
            </a:r>
            <a:r>
              <a:rPr lang="en-US" sz="2000" dirty="0" smtClean="0"/>
              <a:t>.</a:t>
            </a:r>
          </a:p>
          <a:p>
            <a:pPr algn="l"/>
            <a:r>
              <a:rPr lang="en-US" sz="2000" dirty="0" smtClean="0"/>
              <a:t>La </a:t>
            </a:r>
            <a:r>
              <a:rPr lang="en-US" sz="2000" dirty="0" err="1"/>
              <a:t>plupart</a:t>
            </a:r>
            <a:r>
              <a:rPr lang="en-US" sz="2000" dirty="0"/>
              <a:t> de </a:t>
            </a:r>
            <a:r>
              <a:rPr lang="en-US" sz="2000" dirty="0" err="1"/>
              <a:t>ces</a:t>
            </a:r>
            <a:r>
              <a:rPr lang="en-US" sz="2000" dirty="0"/>
              <a:t> </a:t>
            </a:r>
            <a:r>
              <a:rPr lang="en-US" sz="2000" dirty="0" err="1"/>
              <a:t>jeunes</a:t>
            </a:r>
            <a:r>
              <a:rPr lang="en-US" sz="2000" dirty="0"/>
              <a:t> </a:t>
            </a:r>
            <a:r>
              <a:rPr lang="en-US" sz="2000" dirty="0" err="1"/>
              <a:t>sont</a:t>
            </a:r>
            <a:r>
              <a:rPr lang="en-US" sz="2000" dirty="0"/>
              <a:t> de </a:t>
            </a:r>
            <a:r>
              <a:rPr lang="en-US" sz="2000" dirty="0" err="1"/>
              <a:t>bons</a:t>
            </a:r>
            <a:r>
              <a:rPr lang="en-US" sz="2000" dirty="0"/>
              <a:t> </a:t>
            </a:r>
            <a:r>
              <a:rPr lang="en-US" sz="2000" dirty="0" err="1"/>
              <a:t>élèves</a:t>
            </a:r>
            <a:r>
              <a:rPr lang="en-US" sz="2000" dirty="0"/>
              <a:t> du </a:t>
            </a:r>
            <a:r>
              <a:rPr lang="en-US" sz="2000" dirty="0" err="1"/>
              <a:t>primaire</a:t>
            </a:r>
            <a:r>
              <a:rPr lang="en-US" sz="2000" dirty="0"/>
              <a:t> au </a:t>
            </a:r>
            <a:r>
              <a:rPr lang="en-US" sz="2000" dirty="0" err="1"/>
              <a:t>collège</a:t>
            </a:r>
            <a:r>
              <a:rPr lang="en-US" sz="2000" dirty="0"/>
              <a:t>. </a:t>
            </a:r>
            <a:r>
              <a:rPr lang="en-US" sz="2000" dirty="0" err="1"/>
              <a:t>Mais</a:t>
            </a:r>
            <a:r>
              <a:rPr lang="en-US" sz="2000" dirty="0"/>
              <a:t> </a:t>
            </a:r>
            <a:r>
              <a:rPr lang="en-US" sz="2000" dirty="0" err="1"/>
              <a:t>l’entrée</a:t>
            </a:r>
            <a:r>
              <a:rPr lang="en-US" sz="2000" dirty="0"/>
              <a:t> au </a:t>
            </a:r>
            <a:r>
              <a:rPr lang="en-US" sz="2000" dirty="0" err="1"/>
              <a:t>lycée</a:t>
            </a:r>
            <a:r>
              <a:rPr lang="en-US" sz="2000" dirty="0"/>
              <a:t> change la </a:t>
            </a:r>
            <a:r>
              <a:rPr lang="en-US" sz="2000" dirty="0" err="1"/>
              <a:t>donne</a:t>
            </a:r>
            <a:r>
              <a:rPr lang="en-US" sz="2000" dirty="0"/>
              <a:t>. </a:t>
            </a:r>
            <a:r>
              <a:rPr lang="en-US" sz="2000" dirty="0" err="1" smtClean="0"/>
              <a:t>Ces</a:t>
            </a:r>
            <a:r>
              <a:rPr lang="en-US" sz="2000" dirty="0" smtClean="0"/>
              <a:t> </a:t>
            </a:r>
            <a:r>
              <a:rPr lang="en-US" sz="2000" dirty="0" err="1" smtClean="0"/>
              <a:t>jeunes</a:t>
            </a:r>
            <a:r>
              <a:rPr lang="en-US" sz="2000" dirty="0" smtClean="0"/>
              <a:t> </a:t>
            </a:r>
            <a:r>
              <a:rPr lang="en-US" sz="2000" dirty="0" err="1" smtClean="0"/>
              <a:t>sont</a:t>
            </a:r>
            <a:r>
              <a:rPr lang="en-US" sz="2000" dirty="0" smtClean="0"/>
              <a:t> </a:t>
            </a:r>
            <a:r>
              <a:rPr lang="en-US" sz="2000" dirty="0" err="1" smtClean="0"/>
              <a:t>moins</a:t>
            </a:r>
            <a:r>
              <a:rPr lang="en-US" sz="2000" dirty="0" smtClean="0"/>
              <a:t> </a:t>
            </a:r>
            <a:r>
              <a:rPr lang="en-US" sz="2000" dirty="0" err="1" smtClean="0"/>
              <a:t>armés</a:t>
            </a:r>
            <a:r>
              <a:rPr lang="en-US" sz="2000" dirty="0" smtClean="0"/>
              <a:t> pour la </a:t>
            </a:r>
            <a:r>
              <a:rPr lang="en-US" sz="2000" dirty="0" err="1" smtClean="0"/>
              <a:t>compétition</a:t>
            </a:r>
            <a:r>
              <a:rPr lang="en-US" sz="2000" dirty="0" smtClean="0"/>
              <a:t> </a:t>
            </a:r>
            <a:r>
              <a:rPr lang="en-US" sz="2000" dirty="0" err="1" smtClean="0"/>
              <a:t>scolaire</a:t>
            </a:r>
            <a:r>
              <a:rPr lang="en-US" sz="2000" dirty="0" smtClean="0"/>
              <a:t>. </a:t>
            </a:r>
            <a:r>
              <a:rPr lang="en-US" sz="2000" dirty="0" err="1" smtClean="0"/>
              <a:t>Ils</a:t>
            </a:r>
            <a:r>
              <a:rPr lang="en-US" sz="2000" dirty="0" smtClean="0"/>
              <a:t> font </a:t>
            </a:r>
            <a:r>
              <a:rPr lang="en-US" sz="2000" dirty="0" err="1" smtClean="0"/>
              <a:t>l’objet</a:t>
            </a:r>
            <a:r>
              <a:rPr lang="en-US" sz="2000" dirty="0" smtClean="0"/>
              <a:t> de </a:t>
            </a:r>
            <a:r>
              <a:rPr lang="en-US" sz="2000" dirty="0" err="1" smtClean="0"/>
              <a:t>jugements</a:t>
            </a:r>
            <a:r>
              <a:rPr lang="en-US" sz="2000" dirty="0" smtClean="0"/>
              <a:t> </a:t>
            </a:r>
            <a:r>
              <a:rPr lang="en-US" sz="2000" dirty="0" err="1" smtClean="0"/>
              <a:t>sociaux</a:t>
            </a:r>
            <a:r>
              <a:rPr lang="en-US" sz="2000" dirty="0" smtClean="0"/>
              <a:t> </a:t>
            </a:r>
            <a:r>
              <a:rPr lang="en-US" sz="2000" dirty="0" err="1" smtClean="0"/>
              <a:t>ou</a:t>
            </a:r>
            <a:r>
              <a:rPr lang="en-US" sz="2000" dirty="0" smtClean="0"/>
              <a:t> </a:t>
            </a:r>
            <a:r>
              <a:rPr lang="en-US" sz="2000" dirty="0" err="1" smtClean="0"/>
              <a:t>raciaux</a:t>
            </a:r>
            <a:r>
              <a:rPr lang="en-US" sz="2000" dirty="0" smtClean="0"/>
              <a:t>. Beaucoup </a:t>
            </a:r>
            <a:r>
              <a:rPr lang="en-US" sz="2000" dirty="0" err="1" smtClean="0"/>
              <a:t>furent</a:t>
            </a:r>
            <a:r>
              <a:rPr lang="en-US" sz="2000" dirty="0" smtClean="0"/>
              <a:t> </a:t>
            </a:r>
            <a:r>
              <a:rPr lang="en-US" sz="2000" dirty="0" err="1" smtClean="0"/>
              <a:t>traités</a:t>
            </a:r>
            <a:r>
              <a:rPr lang="en-US" sz="2000" dirty="0" smtClean="0"/>
              <a:t> de “</a:t>
            </a:r>
            <a:r>
              <a:rPr lang="en-US" sz="2000" dirty="0" err="1" smtClean="0"/>
              <a:t>terroristes</a:t>
            </a:r>
            <a:r>
              <a:rPr lang="en-US" sz="2000" dirty="0" smtClean="0"/>
              <a:t>” </a:t>
            </a:r>
            <a:r>
              <a:rPr lang="en-US" sz="2000" dirty="0" err="1" smtClean="0"/>
              <a:t>avant</a:t>
            </a:r>
            <a:r>
              <a:rPr lang="en-US" sz="2000" dirty="0" smtClean="0"/>
              <a:t> de le </a:t>
            </a:r>
            <a:r>
              <a:rPr lang="en-US" sz="2000" dirty="0" err="1" smtClean="0"/>
              <a:t>devenir</a:t>
            </a:r>
            <a:r>
              <a:rPr lang="en-US" sz="2000" dirty="0" smtClean="0"/>
              <a:t>.</a:t>
            </a:r>
          </a:p>
          <a:p>
            <a:pPr algn="l"/>
            <a:r>
              <a:rPr lang="en-US" sz="2000" dirty="0" smtClean="0"/>
              <a:t>Le </a:t>
            </a:r>
            <a:r>
              <a:rPr lang="en-US" sz="2000" dirty="0" err="1" smtClean="0"/>
              <a:t>jihadisme</a:t>
            </a:r>
            <a:r>
              <a:rPr lang="en-US" sz="2000" dirty="0" smtClean="0"/>
              <a:t> </a:t>
            </a:r>
            <a:r>
              <a:rPr lang="en-US" sz="2000" dirty="0" err="1" smtClean="0"/>
              <a:t>est</a:t>
            </a:r>
            <a:r>
              <a:rPr lang="en-US" sz="2000" dirty="0" smtClean="0"/>
              <a:t> un </a:t>
            </a:r>
            <a:r>
              <a:rPr lang="en-US" sz="2000" dirty="0" err="1" smtClean="0"/>
              <a:t>moyen</a:t>
            </a:r>
            <a:r>
              <a:rPr lang="en-US" sz="2000" dirty="0" smtClean="0"/>
              <a:t> de </a:t>
            </a:r>
            <a:r>
              <a:rPr lang="en-US" sz="2000" dirty="0" err="1" smtClean="0"/>
              <a:t>critiquer</a:t>
            </a:r>
            <a:r>
              <a:rPr lang="en-US" sz="2000" dirty="0" smtClean="0"/>
              <a:t> </a:t>
            </a:r>
            <a:r>
              <a:rPr lang="en-US" sz="2000" dirty="0" err="1" smtClean="0"/>
              <a:t>à</a:t>
            </a:r>
            <a:r>
              <a:rPr lang="en-US" sz="2000" dirty="0" smtClean="0"/>
              <a:t> la </a:t>
            </a:r>
            <a:r>
              <a:rPr lang="en-US" sz="2000" dirty="0" err="1" smtClean="0"/>
              <a:t>fois</a:t>
            </a:r>
            <a:r>
              <a:rPr lang="en-US" sz="2000" dirty="0" smtClean="0"/>
              <a:t> </a:t>
            </a:r>
            <a:r>
              <a:rPr lang="en-US" sz="2000" dirty="0" err="1" smtClean="0"/>
              <a:t>l’école</a:t>
            </a:r>
            <a:r>
              <a:rPr lang="en-US" sz="2000" dirty="0" smtClean="0"/>
              <a:t> et la </a:t>
            </a:r>
            <a:r>
              <a:rPr lang="en-US" sz="2000" dirty="0" err="1" smtClean="0"/>
              <a:t>famille</a:t>
            </a:r>
            <a:r>
              <a:rPr lang="en-US" sz="2000" dirty="0" smtClean="0"/>
              <a:t>.</a:t>
            </a:r>
            <a:endParaRPr lang="en-US" sz="2000" dirty="0"/>
          </a:p>
          <a:p>
            <a:pPr algn="l"/>
            <a:endParaRPr lang="en-US" sz="2000" dirty="0"/>
          </a:p>
          <a:p>
            <a:pPr algn="l"/>
            <a:endParaRPr lang="en-US" sz="2000" dirty="0"/>
          </a:p>
          <a:p>
            <a:endParaRPr lang="en-US" sz="2000" dirty="0"/>
          </a:p>
        </p:txBody>
      </p:sp>
      <p:sp>
        <p:nvSpPr>
          <p:cNvPr id="4" name="Titre 3"/>
          <p:cNvSpPr>
            <a:spLocks noGrp="1"/>
          </p:cNvSpPr>
          <p:nvPr>
            <p:ph type="title"/>
          </p:nvPr>
        </p:nvSpPr>
        <p:spPr>
          <a:xfrm>
            <a:off x="2078182" y="975360"/>
            <a:ext cx="5213609" cy="701040"/>
          </a:xfrm>
        </p:spPr>
        <p:txBody>
          <a:bodyPr>
            <a:normAutofit fontScale="90000"/>
          </a:bodyPr>
          <a:lstStyle/>
          <a:p>
            <a:r>
              <a:rPr lang="fr-FR" dirty="0" smtClean="0"/>
              <a:t>L’enqu</a:t>
            </a:r>
            <a:r>
              <a:rPr lang="fr-FR" dirty="0" smtClean="0"/>
              <a:t>ête à partir des dossiers de la PJJ (protection judiciaire de la jeunesse</a:t>
            </a:r>
            <a:endParaRPr lang="fr-FR" dirty="0"/>
          </a:p>
        </p:txBody>
      </p:sp>
      <p:sp>
        <p:nvSpPr>
          <p:cNvPr id="7" name="ZoneTexte 6"/>
          <p:cNvSpPr txBox="1"/>
          <p:nvPr/>
        </p:nvSpPr>
        <p:spPr>
          <a:xfrm>
            <a:off x="5860473" y="1922329"/>
            <a:ext cx="3158836" cy="4832661"/>
          </a:xfrm>
          <a:prstGeom prst="rect">
            <a:avLst/>
          </a:prstGeom>
          <a:noFill/>
        </p:spPr>
        <p:txBody>
          <a:bodyPr wrap="square" rtlCol="0">
            <a:spAutoFit/>
          </a:bodyPr>
          <a:lstStyle/>
          <a:p>
            <a:r>
              <a:rPr lang="en-US" dirty="0" err="1" smtClean="0"/>
              <a:t>L’enqu</a:t>
            </a:r>
            <a:r>
              <a:rPr lang="fr-FR" dirty="0" err="1" smtClean="0"/>
              <a:t>ête</a:t>
            </a:r>
            <a:r>
              <a:rPr lang="fr-FR" dirty="0" smtClean="0"/>
              <a:t> repose sur les d</a:t>
            </a:r>
            <a:r>
              <a:rPr lang="en-US" dirty="0" err="1" smtClean="0"/>
              <a:t>ossiers</a:t>
            </a:r>
            <a:r>
              <a:rPr lang="en-US" dirty="0" smtClean="0"/>
              <a:t> </a:t>
            </a:r>
            <a:r>
              <a:rPr lang="en-US" dirty="0"/>
              <a:t>de 133 </a:t>
            </a:r>
            <a:r>
              <a:rPr lang="en-US" dirty="0" err="1"/>
              <a:t>mineurs</a:t>
            </a:r>
            <a:r>
              <a:rPr lang="en-US" dirty="0"/>
              <a:t/>
            </a:r>
            <a:br>
              <a:rPr lang="en-US" dirty="0"/>
            </a:br>
            <a:r>
              <a:rPr lang="en-US" dirty="0"/>
              <a:t>— 96 </a:t>
            </a:r>
            <a:r>
              <a:rPr lang="en-US" dirty="0" err="1"/>
              <a:t>garçons</a:t>
            </a:r>
            <a:r>
              <a:rPr lang="en-US" dirty="0"/>
              <a:t> et 37 </a:t>
            </a:r>
            <a:r>
              <a:rPr lang="en-US" dirty="0" err="1"/>
              <a:t>filles</a:t>
            </a:r>
            <a:r>
              <a:rPr lang="en-US" dirty="0"/>
              <a:t> — </a:t>
            </a:r>
            <a:r>
              <a:rPr lang="en-US" dirty="0" err="1"/>
              <a:t>impliqués</a:t>
            </a:r>
            <a:r>
              <a:rPr lang="en-US" dirty="0"/>
              <a:t> </a:t>
            </a:r>
            <a:r>
              <a:rPr lang="en-US" dirty="0" err="1"/>
              <a:t>dans</a:t>
            </a:r>
            <a:r>
              <a:rPr lang="en-US" dirty="0"/>
              <a:t> des affaires de </a:t>
            </a:r>
            <a:r>
              <a:rPr lang="en-US" dirty="0" err="1"/>
              <a:t>terrorisme</a:t>
            </a:r>
            <a:r>
              <a:rPr lang="en-US" dirty="0"/>
              <a:t> </a:t>
            </a:r>
            <a:r>
              <a:rPr lang="en-US" dirty="0" err="1"/>
              <a:t>ou</a:t>
            </a:r>
            <a:r>
              <a:rPr lang="en-US" dirty="0"/>
              <a:t> </a:t>
            </a:r>
            <a:r>
              <a:rPr lang="en-US" dirty="0" err="1"/>
              <a:t>signalés</a:t>
            </a:r>
            <a:r>
              <a:rPr lang="en-US" dirty="0"/>
              <a:t> pour </a:t>
            </a:r>
            <a:r>
              <a:rPr lang="en-US" dirty="0" err="1"/>
              <a:t>radicalisation</a:t>
            </a:r>
            <a:r>
              <a:rPr lang="en-US" dirty="0"/>
              <a:t>. </a:t>
            </a:r>
            <a:r>
              <a:rPr lang="en-US" dirty="0"/>
              <a:t>À </a:t>
            </a:r>
            <a:r>
              <a:rPr lang="en-US" dirty="0" err="1"/>
              <a:t>ceux</a:t>
            </a:r>
            <a:r>
              <a:rPr lang="en-US" dirty="0"/>
              <a:t>-là </a:t>
            </a:r>
            <a:r>
              <a:rPr lang="en-US" dirty="0" err="1"/>
              <a:t>s’ajoutent</a:t>
            </a:r>
            <a:r>
              <a:rPr lang="en-US" dirty="0"/>
              <a:t> </a:t>
            </a:r>
            <a:endParaRPr lang="en-US" dirty="0"/>
          </a:p>
          <a:p>
            <a:r>
              <a:rPr lang="en-US" dirty="0"/>
              <a:t>65 </a:t>
            </a:r>
            <a:r>
              <a:rPr lang="en-US" dirty="0" err="1"/>
              <a:t>mineurs</a:t>
            </a:r>
            <a:r>
              <a:rPr lang="en-US" dirty="0"/>
              <a:t> </a:t>
            </a:r>
            <a:r>
              <a:rPr lang="en-US" dirty="0" err="1"/>
              <a:t>condamnés</a:t>
            </a:r>
            <a:r>
              <a:rPr lang="en-US" dirty="0"/>
              <a:t> pour </a:t>
            </a:r>
            <a:r>
              <a:rPr lang="en-US" dirty="0" err="1"/>
              <a:t>apologie</a:t>
            </a:r>
            <a:r>
              <a:rPr lang="en-US" dirty="0"/>
              <a:t> du </a:t>
            </a:r>
            <a:r>
              <a:rPr lang="en-US" dirty="0" err="1" smtClean="0"/>
              <a:t>terrorisme</a:t>
            </a:r>
            <a:r>
              <a:rPr lang="en-US" dirty="0" smtClean="0"/>
              <a:t>. Il y a </a:t>
            </a:r>
            <a:r>
              <a:rPr lang="en-US" dirty="0" err="1" smtClean="0"/>
              <a:t>là</a:t>
            </a:r>
            <a:r>
              <a:rPr lang="en-US" dirty="0" smtClean="0"/>
              <a:t> </a:t>
            </a:r>
            <a:r>
              <a:rPr lang="en-US" dirty="0"/>
              <a:t>la quasi-</a:t>
            </a:r>
            <a:r>
              <a:rPr lang="en-US" dirty="0" err="1"/>
              <a:t>totalite</a:t>
            </a:r>
            <a:r>
              <a:rPr lang="en-US" dirty="0"/>
              <a:t>́ de </a:t>
            </a:r>
            <a:r>
              <a:rPr lang="en-US" dirty="0" err="1"/>
              <a:t>ceux</a:t>
            </a:r>
            <a:r>
              <a:rPr lang="en-US" dirty="0"/>
              <a:t> qui </a:t>
            </a:r>
            <a:r>
              <a:rPr lang="en-US" dirty="0" err="1"/>
              <a:t>ont</a:t>
            </a:r>
            <a:r>
              <a:rPr lang="en-US" dirty="0"/>
              <a:t> </a:t>
            </a:r>
            <a:r>
              <a:rPr lang="en-US" dirty="0" err="1"/>
              <a:t>éte</a:t>
            </a:r>
            <a:r>
              <a:rPr lang="en-US" dirty="0"/>
              <a:t>́ </a:t>
            </a:r>
            <a:r>
              <a:rPr lang="en-US" dirty="0" err="1"/>
              <a:t>poursuivis</a:t>
            </a:r>
            <a:r>
              <a:rPr lang="en-US" dirty="0"/>
              <a:t> pour </a:t>
            </a:r>
            <a:r>
              <a:rPr lang="en-US" dirty="0" err="1"/>
              <a:t>terrorisme</a:t>
            </a:r>
            <a:r>
              <a:rPr lang="en-US" dirty="0"/>
              <a:t> entre 2012 et 2017. Les seconds ne constituent </a:t>
            </a:r>
            <a:r>
              <a:rPr lang="en-US" dirty="0" err="1"/>
              <a:t>qu’un</a:t>
            </a:r>
            <a:r>
              <a:rPr lang="en-US" dirty="0"/>
              <a:t> </a:t>
            </a:r>
            <a:r>
              <a:rPr lang="en-US" dirty="0" err="1"/>
              <a:t>échantillon</a:t>
            </a:r>
            <a:r>
              <a:rPr lang="en-US" dirty="0"/>
              <a:t> des </a:t>
            </a:r>
            <a:r>
              <a:rPr lang="en-US" dirty="0" err="1"/>
              <a:t>neuf</a:t>
            </a:r>
            <a:r>
              <a:rPr lang="en-US" dirty="0"/>
              <a:t> cents dossiers de </a:t>
            </a:r>
            <a:r>
              <a:rPr lang="en-US" dirty="0" err="1"/>
              <a:t>ce</a:t>
            </a:r>
            <a:r>
              <a:rPr lang="en-US" dirty="0"/>
              <a:t> type </a:t>
            </a:r>
            <a:r>
              <a:rPr lang="en-US" dirty="0" err="1"/>
              <a:t>traités</a:t>
            </a:r>
            <a:r>
              <a:rPr lang="en-US" dirty="0"/>
              <a:t> par la PJJ en </a:t>
            </a:r>
            <a:r>
              <a:rPr lang="en-US" dirty="0" err="1"/>
              <a:t>juillet</a:t>
            </a:r>
            <a:r>
              <a:rPr lang="en-US" dirty="0"/>
              <a:t> 2016 </a:t>
            </a:r>
            <a:endParaRPr lang="en-US" dirty="0"/>
          </a:p>
          <a:p>
            <a:endParaRPr lang="en-US" dirty="0"/>
          </a:p>
          <a:p>
            <a:endParaRPr lang="en-US" dirty="0"/>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8219" y="2410690"/>
            <a:ext cx="2426085" cy="3214254"/>
          </a:xfrm>
          <a:prstGeom prst="rect">
            <a:avLst/>
          </a:prstGeom>
        </p:spPr>
      </p:pic>
    </p:spTree>
    <p:extLst>
      <p:ext uri="{BB962C8B-B14F-4D97-AF65-F5344CB8AC3E}">
        <p14:creationId xmlns:p14="http://schemas.microsoft.com/office/powerpoint/2010/main" val="12701864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266879" y="6750419"/>
            <a:ext cx="7691382" cy="1168884"/>
          </a:xfrm>
        </p:spPr>
        <p:txBody>
          <a:bodyPr/>
          <a:lstStyle/>
          <a:p>
            <a:endParaRPr lang="fr-FR" dirty="0">
              <a:solidFill>
                <a:srgbClr val="000000"/>
              </a:solidFill>
            </a:endParaRPr>
          </a:p>
        </p:txBody>
      </p:sp>
      <p:sp>
        <p:nvSpPr>
          <p:cNvPr id="4" name="Titre 3"/>
          <p:cNvSpPr>
            <a:spLocks noGrp="1"/>
          </p:cNvSpPr>
          <p:nvPr>
            <p:ph type="title"/>
          </p:nvPr>
        </p:nvSpPr>
        <p:spPr>
          <a:xfrm>
            <a:off x="2446009" y="347305"/>
            <a:ext cx="4114800" cy="701040"/>
          </a:xfrm>
        </p:spPr>
        <p:txBody>
          <a:bodyPr/>
          <a:lstStyle/>
          <a:p>
            <a:r>
              <a:rPr lang="fr-FR" dirty="0" smtClean="0">
                <a:solidFill>
                  <a:srgbClr val="000000"/>
                </a:solidFill>
              </a:rPr>
              <a:t>Le point de vue de l’acteur</a:t>
            </a:r>
            <a:br>
              <a:rPr lang="fr-FR" dirty="0" smtClean="0">
                <a:solidFill>
                  <a:srgbClr val="000000"/>
                </a:solidFill>
              </a:rPr>
            </a:br>
            <a:r>
              <a:rPr lang="fr-FR" dirty="0" smtClean="0">
                <a:solidFill>
                  <a:srgbClr val="000000"/>
                </a:solidFill>
              </a:rPr>
              <a:t>Ses motivations</a:t>
            </a:r>
            <a:endParaRPr lang="fr-FR" dirty="0">
              <a:solidFill>
                <a:srgbClr val="000000"/>
              </a:solidFill>
            </a:endParaRPr>
          </a:p>
        </p:txBody>
      </p:sp>
      <p:sp>
        <p:nvSpPr>
          <p:cNvPr id="5" name="ZoneTexte 4"/>
          <p:cNvSpPr txBox="1"/>
          <p:nvPr/>
        </p:nvSpPr>
        <p:spPr>
          <a:xfrm>
            <a:off x="765183" y="1266531"/>
            <a:ext cx="7428823" cy="369332"/>
          </a:xfrm>
          <a:prstGeom prst="rect">
            <a:avLst/>
          </a:prstGeom>
          <a:noFill/>
          <a:ln>
            <a:solidFill>
              <a:srgbClr val="6F6F74"/>
            </a:solidFill>
          </a:ln>
        </p:spPr>
        <p:txBody>
          <a:bodyPr wrap="square" rtlCol="0">
            <a:spAutoFit/>
          </a:bodyPr>
          <a:lstStyle/>
          <a:p>
            <a:r>
              <a:rPr lang="fr-FR" dirty="0" err="1" smtClean="0">
                <a:solidFill>
                  <a:srgbClr val="000000"/>
                </a:solidFill>
              </a:rPr>
              <a:t>oJ</a:t>
            </a:r>
            <a:endParaRPr lang="fr-FR" dirty="0">
              <a:solidFill>
                <a:srgbClr val="000000"/>
              </a:solidFill>
            </a:endParaRPr>
          </a:p>
        </p:txBody>
      </p:sp>
      <p:pic>
        <p:nvPicPr>
          <p:cNvPr id="7" name="Imag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800" y="42221"/>
            <a:ext cx="8841536" cy="6708198"/>
          </a:xfrm>
          <a:prstGeom prst="rect">
            <a:avLst/>
          </a:prstGeom>
        </p:spPr>
      </p:pic>
    </p:spTree>
    <p:extLst>
      <p:ext uri="{BB962C8B-B14F-4D97-AF65-F5344CB8AC3E}">
        <p14:creationId xmlns:p14="http://schemas.microsoft.com/office/powerpoint/2010/main" val="18487099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180109" y="5051736"/>
            <a:ext cx="5126182" cy="1487609"/>
          </a:xfrm>
        </p:spPr>
        <p:txBody>
          <a:bodyPr>
            <a:normAutofit/>
          </a:bodyPr>
          <a:lstStyle/>
          <a:p>
            <a:r>
              <a:rPr lang="fr-FR" sz="1800" dirty="0" smtClean="0"/>
              <a:t>Le policier de droite consulte le FPR. Il n’a pas accès aux deux fichiers secrets : le CRISTINA (surveillance des télécommunications) et le FSPRT (</a:t>
            </a:r>
            <a:r>
              <a:rPr lang="fr-FR" sz="1800" dirty="0"/>
              <a:t>Fichier des signalements pour la prévention de la radicalisation à caractère </a:t>
            </a:r>
            <a:r>
              <a:rPr lang="fr-FR" sz="1800" dirty="0" smtClean="0"/>
              <a:t>terroriste).</a:t>
            </a:r>
            <a:endParaRPr lang="fr-FR" sz="1800" dirty="0"/>
          </a:p>
        </p:txBody>
      </p:sp>
      <p:sp>
        <p:nvSpPr>
          <p:cNvPr id="4" name="Titre 3"/>
          <p:cNvSpPr>
            <a:spLocks noGrp="1"/>
          </p:cNvSpPr>
          <p:nvPr>
            <p:ph type="title"/>
          </p:nvPr>
        </p:nvSpPr>
        <p:spPr/>
        <p:txBody>
          <a:bodyPr/>
          <a:lstStyle/>
          <a:p>
            <a:r>
              <a:rPr lang="fr-FR" dirty="0" smtClean="0"/>
              <a:t>Les fantasmes du profilage</a:t>
            </a:r>
            <a:endParaRPr lang="fr-FR" dirty="0"/>
          </a:p>
        </p:txBody>
      </p:sp>
      <p:sp>
        <p:nvSpPr>
          <p:cNvPr id="5" name="ZoneTexte 4"/>
          <p:cNvSpPr txBox="1"/>
          <p:nvPr/>
        </p:nvSpPr>
        <p:spPr>
          <a:xfrm>
            <a:off x="5458691" y="1856509"/>
            <a:ext cx="3560618" cy="4524315"/>
          </a:xfrm>
          <a:prstGeom prst="rect">
            <a:avLst/>
          </a:prstGeom>
          <a:noFill/>
        </p:spPr>
        <p:txBody>
          <a:bodyPr wrap="square" rtlCol="0">
            <a:spAutoFit/>
          </a:bodyPr>
          <a:lstStyle/>
          <a:p>
            <a:r>
              <a:rPr lang="fr-FR" dirty="0" smtClean="0"/>
              <a:t>Il n’existe pas de fichier S en France. Il n’existe qu’un fichier des personnes recherchées (FPR). Il comporte 620 000 fiches (interdiction de stade, déserteur de l’armée, dette auprès du fisc, etc. les enfants fugueurs sont M, les étrangers en situation irrégulière E, S est S</a:t>
            </a:r>
            <a:r>
              <a:rPr lang="fr-FR" dirty="0" smtClean="0"/>
              <a:t>ûreté de l’Etat, personnes et leurs proches. Les fiches S n’ont aucun lien avec l’islamisme radical, ni même avec le terrorisme. Les fiches vont de 1 à 11, ce qui indique aux gendarmes ou policiers la conduite à tenir. Ce fichier est un outil policier parfois consulté pour les emplois dans la fonction publique.</a:t>
            </a:r>
            <a:endParaRPr lang="fr-FR" dirty="0"/>
          </a:p>
        </p:txBody>
      </p:sp>
      <p:pic>
        <p:nvPicPr>
          <p:cNvPr id="1026" name="Picture 2" descr="https://images.theconversation.com/files/364974/original/file-20201022-23-13gbqtl.jpg?ixlib=rb-1.1.0&amp;rect=1%2C10%2C1020%2C648&amp;q=45&amp;auto=format&amp;w=926&amp;fit=cli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309" y="1984908"/>
            <a:ext cx="4668982" cy="29647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73531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smtClean="0"/>
              <a:t>Les fantasmes de la « fiche » S</a:t>
            </a:r>
            <a:endParaRPr lang="fr-FR" dirty="0"/>
          </a:p>
        </p:txBody>
      </p:sp>
      <p:sp>
        <p:nvSpPr>
          <p:cNvPr id="5" name="ZoneTexte 4"/>
          <p:cNvSpPr txBox="1"/>
          <p:nvPr/>
        </p:nvSpPr>
        <p:spPr>
          <a:xfrm>
            <a:off x="4959927" y="2201075"/>
            <a:ext cx="3560618" cy="4247317"/>
          </a:xfrm>
          <a:prstGeom prst="rect">
            <a:avLst/>
          </a:prstGeom>
          <a:noFill/>
        </p:spPr>
        <p:txBody>
          <a:bodyPr wrap="square" rtlCol="0">
            <a:spAutoFit/>
          </a:bodyPr>
          <a:lstStyle/>
          <a:p>
            <a:r>
              <a:rPr lang="fr-FR" b="1" dirty="0"/>
              <a:t>La fiche </a:t>
            </a:r>
            <a:r>
              <a:rPr lang="fr-FR" b="1" dirty="0" smtClean="0"/>
              <a:t>portant la mention S </a:t>
            </a:r>
            <a:r>
              <a:rPr lang="fr-FR" b="1" dirty="0"/>
              <a:t>n’est pas une preuve de culpabilité. Seules les informations recueillies par son biais, si elles font présumer l’existence d’une infraction, peuvent conduire le procureur à ouvrir une enquête préliminaire, puis éventuellement une information judiciaire. </a:t>
            </a:r>
            <a:endParaRPr lang="fr-FR" b="1" dirty="0" smtClean="0"/>
          </a:p>
          <a:p>
            <a:r>
              <a:rPr lang="fr-FR" b="1" dirty="0" smtClean="0"/>
              <a:t>De plus, tous ceux qui fréquentent une fiche avec la mention S sont placés dans le m</a:t>
            </a:r>
            <a:r>
              <a:rPr lang="fr-FR" b="1" dirty="0" smtClean="0"/>
              <a:t>ême fichier. </a:t>
            </a:r>
          </a:p>
          <a:p>
            <a:r>
              <a:rPr lang="fr-FR" b="1" dirty="0" smtClean="0"/>
              <a:t>C’est le cas d’un homme politique français qui voudrait expulser tous les fichés S hors de France</a:t>
            </a:r>
            <a:endParaRPr lang="fr-FR" dirty="0"/>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920" y="2026997"/>
            <a:ext cx="3759080" cy="4595475"/>
          </a:xfrm>
          <a:prstGeom prst="rect">
            <a:avLst/>
          </a:prstGeom>
        </p:spPr>
      </p:pic>
    </p:spTree>
    <p:extLst>
      <p:ext uri="{BB962C8B-B14F-4D97-AF65-F5344CB8AC3E}">
        <p14:creationId xmlns:p14="http://schemas.microsoft.com/office/powerpoint/2010/main" val="18310361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622423" y="273062"/>
            <a:ext cx="4114800" cy="701040"/>
          </a:xfrm>
        </p:spPr>
        <p:txBody>
          <a:bodyPr/>
          <a:lstStyle/>
          <a:p>
            <a:r>
              <a:rPr lang="fr-FR" dirty="0" smtClean="0"/>
              <a:t>Le jihad au féminin</a:t>
            </a:r>
            <a:endParaRPr lang="fr-FR" dirty="0"/>
          </a:p>
        </p:txBody>
      </p:sp>
      <p:sp>
        <p:nvSpPr>
          <p:cNvPr id="5" name="ZoneTexte 4"/>
          <p:cNvSpPr txBox="1"/>
          <p:nvPr/>
        </p:nvSpPr>
        <p:spPr>
          <a:xfrm>
            <a:off x="431292" y="1217187"/>
            <a:ext cx="8230499" cy="369332"/>
          </a:xfrm>
          <a:prstGeom prst="rect">
            <a:avLst/>
          </a:prstGeom>
          <a:noFill/>
          <a:ln>
            <a:solidFill>
              <a:srgbClr val="6F6F74"/>
            </a:solidFill>
          </a:ln>
        </p:spPr>
        <p:txBody>
          <a:bodyPr wrap="square" rtlCol="0">
            <a:spAutoFit/>
          </a:bodyPr>
          <a:lstStyle/>
          <a:p>
            <a:r>
              <a:rPr lang="fr-FR" dirty="0" err="1" smtClean="0">
                <a:solidFill>
                  <a:schemeClr val="bg1"/>
                </a:solidFill>
              </a:rPr>
              <a:t>Jkhvd</a:t>
            </a:r>
            <a:r>
              <a:rPr lang="fr-FR" dirty="0" smtClean="0">
                <a:solidFill>
                  <a:schemeClr val="bg1"/>
                </a:solidFill>
              </a:rPr>
              <a:t> o&lt;</a:t>
            </a:r>
            <a:r>
              <a:rPr lang="fr-FR" dirty="0" err="1" smtClean="0">
                <a:solidFill>
                  <a:schemeClr val="bg1"/>
                </a:solidFill>
              </a:rPr>
              <a:t>dhb</a:t>
            </a:r>
            <a:r>
              <a:rPr lang="fr-FR" dirty="0" smtClean="0">
                <a:solidFill>
                  <a:schemeClr val="bg1"/>
                </a:solidFill>
              </a:rPr>
              <a:t> o</a:t>
            </a:r>
            <a:endParaRPr lang="fr-FR" dirty="0">
              <a:solidFill>
                <a:schemeClr val="bg1"/>
              </a:solidFill>
            </a:endParaRPr>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292" y="1829603"/>
            <a:ext cx="2921508" cy="4138803"/>
          </a:xfrm>
          <a:prstGeom prst="rect">
            <a:avLst/>
          </a:prstGeom>
        </p:spPr>
      </p:pic>
      <p:pic>
        <p:nvPicPr>
          <p:cNvPr id="10" name="Imag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9410" y="1829603"/>
            <a:ext cx="2360825" cy="4138803"/>
          </a:xfrm>
          <a:prstGeom prst="rect">
            <a:avLst/>
          </a:prstGeom>
        </p:spPr>
      </p:pic>
      <p:pic>
        <p:nvPicPr>
          <p:cNvPr id="2" name="Imag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06845" y="1703059"/>
            <a:ext cx="2835754" cy="4265348"/>
          </a:xfrm>
          <a:prstGeom prst="rect">
            <a:avLst/>
          </a:prstGeom>
        </p:spPr>
      </p:pic>
      <p:sp>
        <p:nvSpPr>
          <p:cNvPr id="3" name="ZoneTexte 2"/>
          <p:cNvSpPr txBox="1"/>
          <p:nvPr/>
        </p:nvSpPr>
        <p:spPr>
          <a:xfrm>
            <a:off x="2622423" y="6211490"/>
            <a:ext cx="3836691" cy="369332"/>
          </a:xfrm>
          <a:prstGeom prst="rect">
            <a:avLst/>
          </a:prstGeom>
          <a:noFill/>
        </p:spPr>
        <p:txBody>
          <a:bodyPr wrap="none" rtlCol="0">
            <a:spAutoFit/>
          </a:bodyPr>
          <a:lstStyle/>
          <a:p>
            <a:r>
              <a:rPr lang="fr-FR" dirty="0" smtClean="0"/>
              <a:t>Une </a:t>
            </a:r>
            <a:r>
              <a:rPr lang="fr-FR" smtClean="0"/>
              <a:t>recherche croissante de 2017 à 2022</a:t>
            </a:r>
            <a:endParaRPr lang="fr-FR"/>
          </a:p>
        </p:txBody>
      </p:sp>
    </p:spTree>
    <p:extLst>
      <p:ext uri="{BB962C8B-B14F-4D97-AF65-F5344CB8AC3E}">
        <p14:creationId xmlns:p14="http://schemas.microsoft.com/office/powerpoint/2010/main" val="15521802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814665" y="5516880"/>
            <a:ext cx="7691382" cy="1168884"/>
          </a:xfrm>
        </p:spPr>
        <p:txBody>
          <a:bodyPr/>
          <a:lstStyle/>
          <a:p>
            <a:r>
              <a:rPr lang="fr-FR" dirty="0"/>
              <a:t>Tout part de la nécessité d’un l’arrachement d’une situation du moment considérée comme inacceptable. Mais les raisons diffèrent. L’</a:t>
            </a:r>
            <a:r>
              <a:rPr lang="fr-FR" dirty="0" err="1"/>
              <a:t>inacceptabilité</a:t>
            </a:r>
            <a:r>
              <a:rPr lang="fr-FR" dirty="0"/>
              <a:t> s’explique par des motivations sentimentales, humanitaires, militantes ou religieuses. Il n’y a donc pas de profil-type idéal aux femmes.</a:t>
            </a:r>
          </a:p>
        </p:txBody>
      </p:sp>
      <p:sp>
        <p:nvSpPr>
          <p:cNvPr id="4" name="Titre 3"/>
          <p:cNvSpPr>
            <a:spLocks noGrp="1"/>
          </p:cNvSpPr>
          <p:nvPr>
            <p:ph type="title"/>
          </p:nvPr>
        </p:nvSpPr>
        <p:spPr>
          <a:xfrm>
            <a:off x="2622423" y="273062"/>
            <a:ext cx="4114800" cy="701040"/>
          </a:xfrm>
        </p:spPr>
        <p:txBody>
          <a:bodyPr/>
          <a:lstStyle/>
          <a:p>
            <a:r>
              <a:rPr lang="fr-FR" dirty="0" smtClean="0"/>
              <a:t>Le point de vue de l’actrice</a:t>
            </a:r>
            <a:br>
              <a:rPr lang="fr-FR" dirty="0" smtClean="0"/>
            </a:br>
            <a:r>
              <a:rPr lang="fr-FR" dirty="0" smtClean="0"/>
              <a:t>Ses motivations</a:t>
            </a:r>
            <a:endParaRPr lang="fr-FR" dirty="0"/>
          </a:p>
        </p:txBody>
      </p:sp>
      <p:sp>
        <p:nvSpPr>
          <p:cNvPr id="5" name="ZoneTexte 4"/>
          <p:cNvSpPr txBox="1"/>
          <p:nvPr/>
        </p:nvSpPr>
        <p:spPr>
          <a:xfrm>
            <a:off x="431292" y="1217187"/>
            <a:ext cx="8230499" cy="369332"/>
          </a:xfrm>
          <a:prstGeom prst="rect">
            <a:avLst/>
          </a:prstGeom>
          <a:noFill/>
          <a:ln>
            <a:solidFill>
              <a:srgbClr val="6F6F74"/>
            </a:solidFill>
          </a:ln>
        </p:spPr>
        <p:txBody>
          <a:bodyPr wrap="square" rtlCol="0">
            <a:spAutoFit/>
          </a:bodyPr>
          <a:lstStyle/>
          <a:p>
            <a:r>
              <a:rPr lang="fr-FR" dirty="0" err="1" smtClean="0">
                <a:solidFill>
                  <a:schemeClr val="bg1"/>
                </a:solidFill>
              </a:rPr>
              <a:t>Jkhvd</a:t>
            </a:r>
            <a:r>
              <a:rPr lang="fr-FR" dirty="0" smtClean="0">
                <a:solidFill>
                  <a:schemeClr val="bg1"/>
                </a:solidFill>
              </a:rPr>
              <a:t> o&lt;</a:t>
            </a:r>
            <a:r>
              <a:rPr lang="fr-FR" dirty="0" err="1" smtClean="0">
                <a:solidFill>
                  <a:schemeClr val="bg1"/>
                </a:solidFill>
              </a:rPr>
              <a:t>dhb</a:t>
            </a:r>
            <a:r>
              <a:rPr lang="fr-FR" dirty="0" smtClean="0">
                <a:solidFill>
                  <a:schemeClr val="bg1"/>
                </a:solidFill>
              </a:rPr>
              <a:t> o</a:t>
            </a:r>
            <a:endParaRPr lang="fr-FR" dirty="0">
              <a:solidFill>
                <a:schemeClr val="bg1"/>
              </a:solidFill>
            </a:endParaRPr>
          </a:p>
        </p:txBody>
      </p:sp>
      <p:pic>
        <p:nvPicPr>
          <p:cNvPr id="6" name="Espace réservé pour une image  5" descr="Système10.11:Users:clementjf:Desktop:Capture d’écran 2021-11-26 à 08.30.32.png"/>
          <p:cNvPicPr>
            <a:picLocks noGrp="1"/>
          </p:cNvPicPr>
          <p:nvPr>
            <p:ph type="pic" idx="1"/>
          </p:nvPr>
        </p:nvPicPr>
        <p:blipFill>
          <a:blip r:embed="rId2">
            <a:extLst>
              <a:ext uri="{BEBA8EAE-BF5A-486C-A8C5-ECC9F3942E4B}">
                <a14:imgProps xmlns:a14="http://schemas.microsoft.com/office/drawing/2010/main">
                  <a14:imgLayer r:embed="rId3">
                    <a14:imgEffect>
                      <a14:sharpenSoften amount="100000"/>
                    </a14:imgEffect>
                    <a14:imgEffect>
                      <a14:brightnessContrast bright="-11000" contrast="20000"/>
                    </a14:imgEffect>
                  </a14:imgLayer>
                </a14:imgProps>
              </a:ext>
              <a:ext uri="{28A0092B-C50C-407E-A947-70E740481C1C}">
                <a14:useLocalDpi xmlns:a14="http://schemas.microsoft.com/office/drawing/2010/main" val="0"/>
              </a:ext>
            </a:extLst>
          </a:blip>
          <a:srcRect t="159" b="159"/>
          <a:stretch>
            <a:fillRect/>
          </a:stretch>
        </p:blipFill>
        <p:spPr bwMode="auto">
          <a:xfrm>
            <a:off x="334963" y="1157288"/>
            <a:ext cx="8518525" cy="4179887"/>
          </a:xfrm>
          <a:prstGeom prst="rect">
            <a:avLst/>
          </a:prstGeom>
          <a:noFill/>
          <a:ln>
            <a:noFill/>
          </a:ln>
        </p:spPr>
      </p:pic>
    </p:spTree>
    <p:extLst>
      <p:ext uri="{BB962C8B-B14F-4D97-AF65-F5344CB8AC3E}">
        <p14:creationId xmlns:p14="http://schemas.microsoft.com/office/powerpoint/2010/main" val="6695110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622423" y="273062"/>
            <a:ext cx="4114800" cy="701040"/>
          </a:xfrm>
        </p:spPr>
        <p:txBody>
          <a:bodyPr/>
          <a:lstStyle/>
          <a:p>
            <a:r>
              <a:rPr lang="fr-FR" dirty="0" smtClean="0"/>
              <a:t>Les actions au sein de </a:t>
            </a:r>
            <a:r>
              <a:rPr lang="fr-FR" dirty="0" err="1" smtClean="0"/>
              <a:t>Daech</a:t>
            </a:r>
            <a:r>
              <a:rPr lang="fr-FR" dirty="0" smtClean="0"/>
              <a:t> </a:t>
            </a:r>
            <a:br>
              <a:rPr lang="fr-FR" dirty="0" smtClean="0"/>
            </a:br>
            <a:r>
              <a:rPr lang="fr-FR" dirty="0" smtClean="0"/>
              <a:t>des hommes radicalisés</a:t>
            </a:r>
            <a:endParaRPr lang="fr-FR" dirty="0"/>
          </a:p>
        </p:txBody>
      </p:sp>
      <p:sp>
        <p:nvSpPr>
          <p:cNvPr id="5" name="ZoneTexte 4"/>
          <p:cNvSpPr txBox="1"/>
          <p:nvPr/>
        </p:nvSpPr>
        <p:spPr>
          <a:xfrm>
            <a:off x="507619" y="1671092"/>
            <a:ext cx="8344408" cy="4401205"/>
          </a:xfrm>
          <a:prstGeom prst="rect">
            <a:avLst/>
          </a:prstGeom>
          <a:noFill/>
          <a:ln>
            <a:solidFill>
              <a:srgbClr val="6F6F74"/>
            </a:solidFill>
          </a:ln>
        </p:spPr>
        <p:txBody>
          <a:bodyPr wrap="square" rtlCol="0">
            <a:spAutoFit/>
          </a:bodyPr>
          <a:lstStyle/>
          <a:p>
            <a:pPr algn="just"/>
            <a:r>
              <a:rPr lang="fr-FR" sz="2000" dirty="0" smtClean="0"/>
              <a:t>Ils peuvent être simples combattants, montrer leur résolution en décapitant des prisonniers, devenir kamikaze sur place ou à l’étranger, progresser dans la hiérarchie de l’Etat ou rester simples fonctionnaires sans jamais combattre. Certains sont chargés de la propagande.</a:t>
            </a:r>
          </a:p>
          <a:p>
            <a:pPr algn="just"/>
            <a:r>
              <a:rPr lang="fr-FR" sz="2000" dirty="0"/>
              <a:t>Peu des nouvelles </a:t>
            </a:r>
            <a:r>
              <a:rPr lang="fr-FR" sz="2000" dirty="0" smtClean="0"/>
              <a:t>recrues françaises (ou marocaines) </a:t>
            </a:r>
            <a:r>
              <a:rPr lang="fr-FR" sz="2000" dirty="0"/>
              <a:t>pourront se targuer de faire partie du sérail décisionnel de </a:t>
            </a:r>
            <a:r>
              <a:rPr lang="fr-FR" sz="2000" dirty="0" err="1" smtClean="0"/>
              <a:t>Daech</a:t>
            </a:r>
            <a:r>
              <a:rPr lang="fr-FR" sz="2000" dirty="0" smtClean="0"/>
              <a:t>. </a:t>
            </a:r>
            <a:r>
              <a:rPr lang="fr-FR" sz="2000" dirty="0" smtClean="0"/>
              <a:t>On ne les trouve ni </a:t>
            </a:r>
            <a:r>
              <a:rPr lang="fr-FR" sz="2000" dirty="0"/>
              <a:t>dans le conseil militaire de </a:t>
            </a:r>
            <a:r>
              <a:rPr lang="fr-FR" sz="2000" dirty="0" err="1" smtClean="0"/>
              <a:t>Daech</a:t>
            </a:r>
            <a:r>
              <a:rPr lang="fr-FR" sz="2000" dirty="0"/>
              <a:t>, ni au sein de </a:t>
            </a:r>
            <a:r>
              <a:rPr lang="fr-FR" sz="2000" dirty="0" smtClean="0"/>
              <a:t>l’assemblée </a:t>
            </a:r>
            <a:r>
              <a:rPr lang="fr-FR" sz="2000" dirty="0"/>
              <a:t>consultative (</a:t>
            </a:r>
            <a:r>
              <a:rPr lang="fr-FR" sz="2000" dirty="0" err="1"/>
              <a:t>Majlis</a:t>
            </a:r>
            <a:r>
              <a:rPr lang="fr-FR" sz="2000" dirty="0"/>
              <a:t> </a:t>
            </a:r>
            <a:r>
              <a:rPr lang="fr-FR" sz="2000" dirty="0" err="1"/>
              <a:t>a</a:t>
            </a:r>
            <a:r>
              <a:rPr lang="fr-FR" sz="2000" dirty="0" err="1" smtClean="0"/>
              <a:t>ch</a:t>
            </a:r>
            <a:r>
              <a:rPr lang="fr-FR" sz="2000" dirty="0" smtClean="0"/>
              <a:t>-choura</a:t>
            </a:r>
            <a:r>
              <a:rPr lang="fr-FR" sz="2000" dirty="0"/>
              <a:t>), ni dans les conseils théologiques et de la commanderie. On en retrouve par contre dans des postes militaires, voire dans l’exécution de jugements mais avec des </a:t>
            </a:r>
            <a:r>
              <a:rPr lang="fr-FR" sz="2000" dirty="0" smtClean="0"/>
              <a:t>pouvoirs restreints. </a:t>
            </a:r>
          </a:p>
          <a:p>
            <a:pPr algn="just"/>
            <a:r>
              <a:rPr lang="fr-FR" sz="2000" dirty="0" smtClean="0"/>
              <a:t>Cela </a:t>
            </a:r>
            <a:r>
              <a:rPr lang="fr-FR" sz="2000" dirty="0"/>
              <a:t>explique des retours chez les hommes </a:t>
            </a:r>
            <a:r>
              <a:rPr lang="fr-FR" sz="2000" dirty="0" smtClean="0"/>
              <a:t>dès le début de la </a:t>
            </a:r>
            <a:r>
              <a:rPr lang="fr-FR" sz="2000" dirty="0"/>
              <a:t>guerre. A cause de ce plafond de </a:t>
            </a:r>
            <a:r>
              <a:rPr lang="fr-FR" sz="2000" dirty="0" smtClean="0"/>
              <a:t>verre qui les empêche de progresser, </a:t>
            </a:r>
            <a:r>
              <a:rPr lang="fr-FR" sz="2000" dirty="0"/>
              <a:t>156 hommes ont fait retour depuis Lattaquié, Deir </a:t>
            </a:r>
            <a:r>
              <a:rPr lang="fr-FR" sz="2000" dirty="0" err="1"/>
              <a:t>El-Zor</a:t>
            </a:r>
            <a:r>
              <a:rPr lang="fr-FR" sz="2000" dirty="0"/>
              <a:t> ou Alep vers le Maroc. </a:t>
            </a:r>
            <a:endParaRPr lang="fr-FR" sz="2000" dirty="0" smtClean="0"/>
          </a:p>
          <a:p>
            <a:pPr algn="just"/>
            <a:r>
              <a:rPr lang="fr-FR" sz="2000" dirty="0" smtClean="0"/>
              <a:t>Les combattants français </a:t>
            </a:r>
            <a:r>
              <a:rPr lang="fr-FR" sz="2000" dirty="0" smtClean="0"/>
              <a:t>ont été considérés </a:t>
            </a:r>
            <a:r>
              <a:rPr lang="fr-FR" sz="2000" dirty="0" smtClean="0"/>
              <a:t>presque tous comme des </a:t>
            </a:r>
            <a:r>
              <a:rPr lang="fr-FR" sz="2000" dirty="0" err="1" smtClean="0"/>
              <a:t>rigolots</a:t>
            </a:r>
            <a:r>
              <a:rPr lang="fr-FR" sz="2000" dirty="0" smtClean="0"/>
              <a:t>.</a:t>
            </a:r>
            <a:endParaRPr lang="fr-FR" sz="2000" dirty="0"/>
          </a:p>
        </p:txBody>
      </p:sp>
    </p:spTree>
    <p:extLst>
      <p:ext uri="{BB962C8B-B14F-4D97-AF65-F5344CB8AC3E}">
        <p14:creationId xmlns:p14="http://schemas.microsoft.com/office/powerpoint/2010/main" val="39528314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526474" y="273062"/>
            <a:ext cx="8271162" cy="701040"/>
          </a:xfrm>
        </p:spPr>
        <p:txBody>
          <a:bodyPr/>
          <a:lstStyle/>
          <a:p>
            <a:r>
              <a:rPr lang="fr-FR" dirty="0" smtClean="0"/>
              <a:t>Des causes multiples </a:t>
            </a:r>
            <a:br>
              <a:rPr lang="fr-FR" dirty="0" smtClean="0"/>
            </a:br>
            <a:r>
              <a:rPr lang="fr-FR" dirty="0" smtClean="0"/>
              <a:t>qui interagissent les unes sur les autres</a:t>
            </a:r>
            <a:endParaRPr lang="fr-FR" dirty="0"/>
          </a:p>
        </p:txBody>
      </p:sp>
      <p:sp>
        <p:nvSpPr>
          <p:cNvPr id="5" name="ZoneTexte 4"/>
          <p:cNvSpPr txBox="1"/>
          <p:nvPr/>
        </p:nvSpPr>
        <p:spPr>
          <a:xfrm>
            <a:off x="119692" y="1255456"/>
            <a:ext cx="5228163" cy="5324535"/>
          </a:xfrm>
          <a:prstGeom prst="rect">
            <a:avLst/>
          </a:prstGeom>
          <a:noFill/>
          <a:ln>
            <a:solidFill>
              <a:srgbClr val="6F6F74"/>
            </a:solidFill>
          </a:ln>
        </p:spPr>
        <p:txBody>
          <a:bodyPr wrap="square" rtlCol="0">
            <a:spAutoFit/>
          </a:bodyPr>
          <a:lstStyle/>
          <a:p>
            <a:pPr algn="just"/>
            <a:r>
              <a:rPr lang="fr-FR" sz="2000" dirty="0" smtClean="0">
                <a:latin typeface="Times New Roman" charset="0"/>
                <a:ea typeface="Times New Roman" charset="0"/>
                <a:cs typeface="Times New Roman" charset="0"/>
              </a:rPr>
              <a:t>L’interdisciplinarité permet de se mettre </a:t>
            </a:r>
            <a:r>
              <a:rPr lang="fr-FR" sz="2000" dirty="0">
                <a:latin typeface="Times New Roman" charset="0"/>
                <a:ea typeface="Times New Roman" charset="0"/>
                <a:cs typeface="Times New Roman" charset="0"/>
              </a:rPr>
              <a:t>en miroir du discours « djihadiste » pour </a:t>
            </a:r>
            <a:r>
              <a:rPr lang="fr-FR" sz="2000" dirty="0" smtClean="0">
                <a:latin typeface="Times New Roman" charset="0"/>
                <a:ea typeface="Times New Roman" charset="0"/>
                <a:cs typeface="Times New Roman" charset="0"/>
              </a:rPr>
              <a:t>dénouer </a:t>
            </a:r>
            <a:r>
              <a:rPr lang="fr-FR" sz="2000" dirty="0">
                <a:latin typeface="Times New Roman" charset="0"/>
                <a:ea typeface="Times New Roman" charset="0"/>
                <a:cs typeface="Times New Roman" charset="0"/>
              </a:rPr>
              <a:t>ce qu’il a </a:t>
            </a:r>
            <a:r>
              <a:rPr lang="fr-FR" sz="2000" dirty="0" smtClean="0">
                <a:latin typeface="Times New Roman" charset="0"/>
                <a:ea typeface="Times New Roman" charset="0"/>
                <a:cs typeface="Times New Roman" charset="0"/>
              </a:rPr>
              <a:t>noué, </a:t>
            </a:r>
            <a:r>
              <a:rPr lang="fr-FR" sz="2000" b="1" dirty="0">
                <a:latin typeface="Times New Roman" charset="0"/>
                <a:ea typeface="Times New Roman" charset="0"/>
                <a:cs typeface="Times New Roman" charset="0"/>
              </a:rPr>
              <a:t>sans </a:t>
            </a:r>
            <a:r>
              <a:rPr lang="fr-FR" sz="2000" b="1" dirty="0" smtClean="0">
                <a:latin typeface="Times New Roman" charset="0"/>
                <a:ea typeface="Times New Roman" charset="0"/>
                <a:cs typeface="Times New Roman" charset="0"/>
              </a:rPr>
              <a:t>réduire </a:t>
            </a:r>
            <a:r>
              <a:rPr lang="fr-FR" sz="2000" b="1" dirty="0">
                <a:latin typeface="Times New Roman" charset="0"/>
                <a:ea typeface="Times New Roman" charset="0"/>
                <a:cs typeface="Times New Roman" charset="0"/>
              </a:rPr>
              <a:t>le jeune </a:t>
            </a:r>
            <a:r>
              <a:rPr lang="fr-FR" sz="2000" b="1" dirty="0" smtClean="0">
                <a:latin typeface="Times New Roman" charset="0"/>
                <a:ea typeface="Times New Roman" charset="0"/>
                <a:cs typeface="Times New Roman" charset="0"/>
              </a:rPr>
              <a:t>radicalisé́ à un </a:t>
            </a:r>
            <a:r>
              <a:rPr lang="fr-FR" sz="2000" b="1" dirty="0">
                <a:latin typeface="Times New Roman" charset="0"/>
                <a:ea typeface="Times New Roman" charset="0"/>
                <a:cs typeface="Times New Roman" charset="0"/>
              </a:rPr>
              <a:t>statut (auteur ou victime)</a:t>
            </a:r>
            <a:r>
              <a:rPr lang="fr-FR" sz="2000" dirty="0">
                <a:latin typeface="Times New Roman" charset="0"/>
                <a:ea typeface="Times New Roman" charset="0"/>
                <a:cs typeface="Times New Roman" charset="0"/>
              </a:rPr>
              <a:t>, </a:t>
            </a:r>
            <a:r>
              <a:rPr lang="fr-FR" sz="2000" dirty="0" smtClean="0">
                <a:latin typeface="Times New Roman" charset="0"/>
                <a:ea typeface="Times New Roman" charset="0"/>
                <a:cs typeface="Times New Roman" charset="0"/>
              </a:rPr>
              <a:t>à </a:t>
            </a:r>
            <a:r>
              <a:rPr lang="fr-FR" sz="2000" b="1" dirty="0" smtClean="0">
                <a:latin typeface="Times New Roman" charset="0"/>
                <a:ea typeface="Times New Roman" charset="0"/>
                <a:cs typeface="Times New Roman" charset="0"/>
              </a:rPr>
              <a:t>le limiter à un </a:t>
            </a:r>
            <a:r>
              <a:rPr lang="fr-FR" sz="2000" b="1" dirty="0">
                <a:latin typeface="Times New Roman" charset="0"/>
                <a:ea typeface="Times New Roman" charset="0"/>
                <a:cs typeface="Times New Roman" charset="0"/>
              </a:rPr>
              <a:t>champ </a:t>
            </a:r>
            <a:r>
              <a:rPr lang="fr-FR" sz="2000" b="1" dirty="0" smtClean="0">
                <a:latin typeface="Times New Roman" charset="0"/>
                <a:ea typeface="Times New Roman" charset="0"/>
                <a:cs typeface="Times New Roman" charset="0"/>
              </a:rPr>
              <a:t>spécifique</a:t>
            </a:r>
            <a:r>
              <a:rPr lang="fr-FR" sz="2000" dirty="0" smtClean="0">
                <a:latin typeface="Times New Roman" charset="0"/>
                <a:ea typeface="Times New Roman" charset="0"/>
                <a:cs typeface="Times New Roman" charset="0"/>
              </a:rPr>
              <a:t> </a:t>
            </a:r>
            <a:r>
              <a:rPr lang="fr-FR" sz="2000" dirty="0">
                <a:latin typeface="Times New Roman" charset="0"/>
                <a:ea typeface="Times New Roman" charset="0"/>
                <a:cs typeface="Times New Roman" charset="0"/>
              </a:rPr>
              <a:t>(psychologique, social, politique ou religieux) </a:t>
            </a:r>
            <a:r>
              <a:rPr lang="fr-FR" sz="2000" b="1" dirty="0">
                <a:latin typeface="Times New Roman" charset="0"/>
                <a:ea typeface="Times New Roman" charset="0"/>
                <a:cs typeface="Times New Roman" charset="0"/>
              </a:rPr>
              <a:t>et dans une dimension </a:t>
            </a:r>
            <a:r>
              <a:rPr lang="fr-FR" sz="2000" b="1" dirty="0" smtClean="0">
                <a:latin typeface="Times New Roman" charset="0"/>
                <a:ea typeface="Times New Roman" charset="0"/>
                <a:cs typeface="Times New Roman" charset="0"/>
              </a:rPr>
              <a:t>donnée </a:t>
            </a:r>
            <a:r>
              <a:rPr lang="fr-FR" sz="2000" dirty="0" smtClean="0">
                <a:latin typeface="Times New Roman" charset="0"/>
                <a:ea typeface="Times New Roman" charset="0"/>
                <a:cs typeface="Times New Roman" charset="0"/>
              </a:rPr>
              <a:t>(</a:t>
            </a:r>
            <a:r>
              <a:rPr lang="fr-FR" sz="2000" dirty="0">
                <a:latin typeface="Times New Roman" charset="0"/>
                <a:ea typeface="Times New Roman" charset="0"/>
                <a:cs typeface="Times New Roman" charset="0"/>
              </a:rPr>
              <a:t>é</a:t>
            </a:r>
            <a:r>
              <a:rPr lang="fr-FR" sz="2000" dirty="0" smtClean="0">
                <a:latin typeface="Times New Roman" charset="0"/>
                <a:ea typeface="Times New Roman" charset="0"/>
                <a:cs typeface="Times New Roman" charset="0"/>
              </a:rPr>
              <a:t>motionnelle</a:t>
            </a:r>
            <a:r>
              <a:rPr lang="fr-FR" sz="2000" dirty="0">
                <a:latin typeface="Times New Roman" charset="0"/>
                <a:ea typeface="Times New Roman" charset="0"/>
                <a:cs typeface="Times New Roman" charset="0"/>
              </a:rPr>
              <a:t>, relationnelle ou </a:t>
            </a:r>
            <a:r>
              <a:rPr lang="fr-FR" sz="2000" dirty="0" smtClean="0">
                <a:latin typeface="Times New Roman" charset="0"/>
                <a:ea typeface="Times New Roman" charset="0"/>
                <a:cs typeface="Times New Roman" charset="0"/>
              </a:rPr>
              <a:t>idéologique</a:t>
            </a:r>
            <a:r>
              <a:rPr lang="fr-FR" sz="2000" dirty="0">
                <a:latin typeface="Times New Roman" charset="0"/>
                <a:ea typeface="Times New Roman" charset="0"/>
                <a:cs typeface="Times New Roman" charset="0"/>
              </a:rPr>
              <a:t>) car cela reviendrait </a:t>
            </a:r>
            <a:r>
              <a:rPr lang="fr-FR" sz="2000" dirty="0" smtClean="0">
                <a:latin typeface="Times New Roman" charset="0"/>
                <a:ea typeface="Times New Roman" charset="0"/>
                <a:cs typeface="Times New Roman" charset="0"/>
              </a:rPr>
              <a:t>à nier </a:t>
            </a:r>
            <a:r>
              <a:rPr lang="fr-FR" sz="2000" dirty="0">
                <a:latin typeface="Times New Roman" charset="0"/>
                <a:ea typeface="Times New Roman" charset="0"/>
                <a:cs typeface="Times New Roman" charset="0"/>
              </a:rPr>
              <a:t>l’existence </a:t>
            </a:r>
            <a:r>
              <a:rPr lang="fr-FR" sz="2000" dirty="0" smtClean="0">
                <a:latin typeface="Times New Roman" charset="0"/>
                <a:ea typeface="Times New Roman" charset="0"/>
                <a:cs typeface="Times New Roman" charset="0"/>
              </a:rPr>
              <a:t>facteurs, également d’autres possibles, à supprimer la liberté du sujet. </a:t>
            </a:r>
          </a:p>
          <a:p>
            <a:pPr algn="just"/>
            <a:r>
              <a:rPr lang="fr-FR" sz="2000" dirty="0" smtClean="0">
                <a:latin typeface="Times New Roman" charset="0"/>
                <a:ea typeface="Times New Roman" charset="0"/>
                <a:cs typeface="Times New Roman" charset="0"/>
              </a:rPr>
              <a:t>Cela permet d’éviter de  </a:t>
            </a:r>
            <a:r>
              <a:rPr lang="fr-FR" sz="2000" dirty="0">
                <a:latin typeface="Times New Roman" charset="0"/>
                <a:ea typeface="Times New Roman" charset="0"/>
                <a:cs typeface="Times New Roman" charset="0"/>
              </a:rPr>
              <a:t>cliver notre perception et </a:t>
            </a:r>
            <a:r>
              <a:rPr lang="fr-FR" sz="2000" dirty="0" smtClean="0">
                <a:latin typeface="Times New Roman" charset="0"/>
                <a:ea typeface="Times New Roman" charset="0"/>
                <a:cs typeface="Times New Roman" charset="0"/>
              </a:rPr>
              <a:t>à entrer </a:t>
            </a:r>
            <a:r>
              <a:rPr lang="fr-FR" sz="2000" dirty="0">
                <a:latin typeface="Times New Roman" charset="0"/>
                <a:ea typeface="Times New Roman" charset="0"/>
                <a:cs typeface="Times New Roman" charset="0"/>
              </a:rPr>
              <a:t>dans le jeu de </a:t>
            </a:r>
            <a:r>
              <a:rPr lang="fr-FR" sz="2000" dirty="0" err="1" smtClean="0">
                <a:latin typeface="Times New Roman" charset="0"/>
                <a:ea typeface="Times New Roman" charset="0"/>
                <a:cs typeface="Times New Roman" charset="0"/>
              </a:rPr>
              <a:t>Daech</a:t>
            </a:r>
            <a:r>
              <a:rPr lang="fr-FR" sz="2000" dirty="0" smtClean="0">
                <a:latin typeface="Times New Roman" charset="0"/>
                <a:ea typeface="Times New Roman" charset="0"/>
                <a:cs typeface="Times New Roman" charset="0"/>
              </a:rPr>
              <a:t> </a:t>
            </a:r>
            <a:r>
              <a:rPr lang="fr-FR" sz="2000" dirty="0">
                <a:latin typeface="Times New Roman" charset="0"/>
                <a:ea typeface="Times New Roman" charset="0"/>
                <a:cs typeface="Times New Roman" charset="0"/>
              </a:rPr>
              <a:t>en </a:t>
            </a:r>
            <a:r>
              <a:rPr lang="fr-FR" sz="2000" dirty="0" smtClean="0">
                <a:latin typeface="Times New Roman" charset="0"/>
                <a:ea typeface="Times New Roman" charset="0"/>
                <a:cs typeface="Times New Roman" charset="0"/>
              </a:rPr>
              <a:t>adoptant une </a:t>
            </a:r>
            <a:r>
              <a:rPr lang="fr-FR" sz="2000" dirty="0">
                <a:latin typeface="Times New Roman" charset="0"/>
                <a:ea typeface="Times New Roman" charset="0"/>
                <a:cs typeface="Times New Roman" charset="0"/>
              </a:rPr>
              <a:t>vision binaire du monde. </a:t>
            </a:r>
            <a:endParaRPr lang="fr-FR" sz="2000" dirty="0">
              <a:latin typeface="Times New Roman" charset="0"/>
              <a:ea typeface="Times New Roman" charset="0"/>
              <a:cs typeface="Times New Roman" charset="0"/>
            </a:endParaRPr>
          </a:p>
          <a:p>
            <a:pPr algn="just"/>
            <a:endParaRPr lang="fr-FR" sz="2000" dirty="0" smtClean="0"/>
          </a:p>
          <a:p>
            <a:pPr algn="just"/>
            <a:r>
              <a:rPr lang="fr-FR" sz="2000" dirty="0" smtClean="0"/>
              <a:t>S’il n’y a que des jeunes (2/3 entre 25 et 35 ans), les profils sont ensuite très différents à la fois par les trajectoires de vie et les émotions mobilisées.</a:t>
            </a:r>
            <a:endParaRPr lang="fr-FR" sz="2000" dirty="0"/>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86724"/>
            <a:ext cx="9144000" cy="5293267"/>
          </a:xfrm>
          <a:prstGeom prst="rect">
            <a:avLst/>
          </a:prstGeom>
        </p:spPr>
      </p:pic>
    </p:spTree>
    <p:extLst>
      <p:ext uri="{BB962C8B-B14F-4D97-AF65-F5344CB8AC3E}">
        <p14:creationId xmlns:p14="http://schemas.microsoft.com/office/powerpoint/2010/main" val="176688364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622423" y="273062"/>
            <a:ext cx="4114800" cy="701040"/>
          </a:xfrm>
        </p:spPr>
        <p:txBody>
          <a:bodyPr/>
          <a:lstStyle/>
          <a:p>
            <a:r>
              <a:rPr lang="fr-FR" dirty="0" smtClean="0"/>
              <a:t>Conséquences des études interdisciplinaires</a:t>
            </a:r>
            <a:endParaRPr lang="fr-FR" dirty="0"/>
          </a:p>
        </p:txBody>
      </p:sp>
      <p:sp>
        <p:nvSpPr>
          <p:cNvPr id="5" name="ZoneTexte 4"/>
          <p:cNvSpPr txBox="1"/>
          <p:nvPr/>
        </p:nvSpPr>
        <p:spPr>
          <a:xfrm>
            <a:off x="216674" y="1643383"/>
            <a:ext cx="8622526" cy="4893647"/>
          </a:xfrm>
          <a:prstGeom prst="rect">
            <a:avLst/>
          </a:prstGeom>
          <a:noFill/>
          <a:ln>
            <a:solidFill>
              <a:srgbClr val="6F6F74"/>
            </a:solidFill>
          </a:ln>
        </p:spPr>
        <p:txBody>
          <a:bodyPr wrap="square" rtlCol="0">
            <a:spAutoFit/>
          </a:bodyPr>
          <a:lstStyle/>
          <a:p>
            <a:pPr algn="just"/>
            <a:r>
              <a:rPr lang="fr-FR" sz="2400" dirty="0" smtClean="0">
                <a:latin typeface="Times New Roman" charset="0"/>
                <a:ea typeface="Times New Roman" charset="0"/>
                <a:cs typeface="Times New Roman" charset="0"/>
              </a:rPr>
              <a:t>L’interdisciplinarité évite de </a:t>
            </a:r>
            <a:r>
              <a:rPr lang="fr-FR" sz="2400" b="1" dirty="0" smtClean="0">
                <a:latin typeface="Times New Roman" charset="0"/>
                <a:ea typeface="Times New Roman" charset="0"/>
                <a:cs typeface="Times New Roman" charset="0"/>
              </a:rPr>
              <a:t>réduire </a:t>
            </a:r>
            <a:r>
              <a:rPr lang="fr-FR" sz="2400" b="1" dirty="0">
                <a:latin typeface="Times New Roman" charset="0"/>
                <a:ea typeface="Times New Roman" charset="0"/>
                <a:cs typeface="Times New Roman" charset="0"/>
              </a:rPr>
              <a:t>le jeune </a:t>
            </a:r>
            <a:r>
              <a:rPr lang="fr-FR" sz="2400" b="1" dirty="0" smtClean="0">
                <a:latin typeface="Times New Roman" charset="0"/>
                <a:ea typeface="Times New Roman" charset="0"/>
                <a:cs typeface="Times New Roman" charset="0"/>
              </a:rPr>
              <a:t>radicalisé́ à un </a:t>
            </a:r>
            <a:r>
              <a:rPr lang="fr-FR" sz="2400" b="1" dirty="0">
                <a:latin typeface="Times New Roman" charset="0"/>
                <a:ea typeface="Times New Roman" charset="0"/>
                <a:cs typeface="Times New Roman" charset="0"/>
              </a:rPr>
              <a:t>statut (auteur ou victime)</a:t>
            </a:r>
            <a:r>
              <a:rPr lang="fr-FR" sz="2400" dirty="0">
                <a:latin typeface="Times New Roman" charset="0"/>
                <a:ea typeface="Times New Roman" charset="0"/>
                <a:cs typeface="Times New Roman" charset="0"/>
              </a:rPr>
              <a:t>, </a:t>
            </a:r>
            <a:r>
              <a:rPr lang="fr-FR" sz="2400" dirty="0" smtClean="0">
                <a:latin typeface="Times New Roman" charset="0"/>
                <a:ea typeface="Times New Roman" charset="0"/>
                <a:cs typeface="Times New Roman" charset="0"/>
              </a:rPr>
              <a:t>à </a:t>
            </a:r>
            <a:r>
              <a:rPr lang="fr-FR" sz="2400" b="1" dirty="0" smtClean="0">
                <a:latin typeface="Times New Roman" charset="0"/>
                <a:ea typeface="Times New Roman" charset="0"/>
                <a:cs typeface="Times New Roman" charset="0"/>
              </a:rPr>
              <a:t>le limiter à un </a:t>
            </a:r>
            <a:r>
              <a:rPr lang="fr-FR" sz="2400" b="1" dirty="0">
                <a:latin typeface="Times New Roman" charset="0"/>
                <a:ea typeface="Times New Roman" charset="0"/>
                <a:cs typeface="Times New Roman" charset="0"/>
              </a:rPr>
              <a:t>champ </a:t>
            </a:r>
            <a:r>
              <a:rPr lang="fr-FR" sz="2400" b="1" dirty="0" smtClean="0">
                <a:latin typeface="Times New Roman" charset="0"/>
                <a:ea typeface="Times New Roman" charset="0"/>
                <a:cs typeface="Times New Roman" charset="0"/>
              </a:rPr>
              <a:t>spécifique</a:t>
            </a:r>
            <a:r>
              <a:rPr lang="fr-FR" sz="2400" dirty="0" smtClean="0">
                <a:latin typeface="Times New Roman" charset="0"/>
                <a:ea typeface="Times New Roman" charset="0"/>
                <a:cs typeface="Times New Roman" charset="0"/>
              </a:rPr>
              <a:t> </a:t>
            </a:r>
            <a:r>
              <a:rPr lang="fr-FR" sz="2400" dirty="0">
                <a:latin typeface="Times New Roman" charset="0"/>
                <a:ea typeface="Times New Roman" charset="0"/>
                <a:cs typeface="Times New Roman" charset="0"/>
              </a:rPr>
              <a:t>(psychologique, social, politique ou religieux) </a:t>
            </a:r>
            <a:r>
              <a:rPr lang="fr-FR" sz="2400" b="1" dirty="0">
                <a:latin typeface="Times New Roman" charset="0"/>
                <a:ea typeface="Times New Roman" charset="0"/>
                <a:cs typeface="Times New Roman" charset="0"/>
              </a:rPr>
              <a:t>et dans une dimension </a:t>
            </a:r>
            <a:r>
              <a:rPr lang="fr-FR" sz="2400" b="1" dirty="0" smtClean="0">
                <a:latin typeface="Times New Roman" charset="0"/>
                <a:ea typeface="Times New Roman" charset="0"/>
                <a:cs typeface="Times New Roman" charset="0"/>
              </a:rPr>
              <a:t>donnée </a:t>
            </a:r>
            <a:r>
              <a:rPr lang="fr-FR" sz="2400" dirty="0" smtClean="0">
                <a:latin typeface="Times New Roman" charset="0"/>
                <a:ea typeface="Times New Roman" charset="0"/>
                <a:cs typeface="Times New Roman" charset="0"/>
              </a:rPr>
              <a:t>(</a:t>
            </a:r>
            <a:r>
              <a:rPr lang="fr-FR" sz="2400" dirty="0">
                <a:latin typeface="Times New Roman" charset="0"/>
                <a:ea typeface="Times New Roman" charset="0"/>
                <a:cs typeface="Times New Roman" charset="0"/>
              </a:rPr>
              <a:t>é</a:t>
            </a:r>
            <a:r>
              <a:rPr lang="fr-FR" sz="2400" dirty="0" smtClean="0">
                <a:latin typeface="Times New Roman" charset="0"/>
                <a:ea typeface="Times New Roman" charset="0"/>
                <a:cs typeface="Times New Roman" charset="0"/>
              </a:rPr>
              <a:t>motionnelle</a:t>
            </a:r>
            <a:r>
              <a:rPr lang="fr-FR" sz="2400" dirty="0">
                <a:latin typeface="Times New Roman" charset="0"/>
                <a:ea typeface="Times New Roman" charset="0"/>
                <a:cs typeface="Times New Roman" charset="0"/>
              </a:rPr>
              <a:t>, relationnelle ou </a:t>
            </a:r>
            <a:r>
              <a:rPr lang="fr-FR" sz="2400" dirty="0" smtClean="0">
                <a:latin typeface="Times New Roman" charset="0"/>
                <a:ea typeface="Times New Roman" charset="0"/>
                <a:cs typeface="Times New Roman" charset="0"/>
              </a:rPr>
              <a:t>idéologique), car </a:t>
            </a:r>
            <a:r>
              <a:rPr lang="fr-FR" sz="2400" dirty="0">
                <a:latin typeface="Times New Roman" charset="0"/>
                <a:ea typeface="Times New Roman" charset="0"/>
                <a:cs typeface="Times New Roman" charset="0"/>
              </a:rPr>
              <a:t>cela reviendrait </a:t>
            </a:r>
            <a:r>
              <a:rPr lang="fr-FR" sz="2400" dirty="0" smtClean="0">
                <a:latin typeface="Times New Roman" charset="0"/>
                <a:ea typeface="Times New Roman" charset="0"/>
                <a:cs typeface="Times New Roman" charset="0"/>
              </a:rPr>
              <a:t>à nier </a:t>
            </a:r>
            <a:r>
              <a:rPr lang="fr-FR" sz="2400" dirty="0">
                <a:latin typeface="Times New Roman" charset="0"/>
                <a:ea typeface="Times New Roman" charset="0"/>
                <a:cs typeface="Times New Roman" charset="0"/>
              </a:rPr>
              <a:t>l’existence </a:t>
            </a:r>
            <a:r>
              <a:rPr lang="fr-FR" sz="2400" dirty="0" smtClean="0">
                <a:latin typeface="Times New Roman" charset="0"/>
                <a:ea typeface="Times New Roman" charset="0"/>
                <a:cs typeface="Times New Roman" charset="0"/>
              </a:rPr>
              <a:t>facteurs, également d’autres possibles, à supprimer la liberté du sujet. </a:t>
            </a:r>
          </a:p>
          <a:p>
            <a:pPr algn="just"/>
            <a:r>
              <a:rPr lang="fr-FR" sz="2400" dirty="0" smtClean="0">
                <a:latin typeface="Times New Roman" charset="0"/>
                <a:ea typeface="Times New Roman" charset="0"/>
                <a:cs typeface="Times New Roman" charset="0"/>
              </a:rPr>
              <a:t>Cela permet d’éviter de  </a:t>
            </a:r>
            <a:r>
              <a:rPr lang="fr-FR" sz="2400" dirty="0">
                <a:latin typeface="Times New Roman" charset="0"/>
                <a:ea typeface="Times New Roman" charset="0"/>
                <a:cs typeface="Times New Roman" charset="0"/>
              </a:rPr>
              <a:t>cliver notre perception et </a:t>
            </a:r>
            <a:r>
              <a:rPr lang="fr-FR" sz="2400" dirty="0" smtClean="0">
                <a:latin typeface="Times New Roman" charset="0"/>
                <a:ea typeface="Times New Roman" charset="0"/>
                <a:cs typeface="Times New Roman" charset="0"/>
              </a:rPr>
              <a:t>d’entrer </a:t>
            </a:r>
            <a:r>
              <a:rPr lang="fr-FR" sz="2400" dirty="0">
                <a:latin typeface="Times New Roman" charset="0"/>
                <a:ea typeface="Times New Roman" charset="0"/>
                <a:cs typeface="Times New Roman" charset="0"/>
              </a:rPr>
              <a:t>dans le jeu de </a:t>
            </a:r>
            <a:r>
              <a:rPr lang="fr-FR" sz="2400" dirty="0" err="1" smtClean="0">
                <a:latin typeface="Times New Roman" charset="0"/>
                <a:ea typeface="Times New Roman" charset="0"/>
                <a:cs typeface="Times New Roman" charset="0"/>
              </a:rPr>
              <a:t>Daech</a:t>
            </a:r>
            <a:r>
              <a:rPr lang="fr-FR" sz="2400" dirty="0" smtClean="0">
                <a:latin typeface="Times New Roman" charset="0"/>
                <a:ea typeface="Times New Roman" charset="0"/>
                <a:cs typeface="Times New Roman" charset="0"/>
              </a:rPr>
              <a:t> </a:t>
            </a:r>
            <a:r>
              <a:rPr lang="fr-FR" sz="2400" dirty="0">
                <a:latin typeface="Times New Roman" charset="0"/>
                <a:ea typeface="Times New Roman" charset="0"/>
                <a:cs typeface="Times New Roman" charset="0"/>
              </a:rPr>
              <a:t>en </a:t>
            </a:r>
            <a:r>
              <a:rPr lang="fr-FR" sz="2400" dirty="0" smtClean="0">
                <a:latin typeface="Times New Roman" charset="0"/>
                <a:ea typeface="Times New Roman" charset="0"/>
                <a:cs typeface="Times New Roman" charset="0"/>
              </a:rPr>
              <a:t>adoptant une </a:t>
            </a:r>
            <a:r>
              <a:rPr lang="fr-FR" sz="2400" dirty="0">
                <a:latin typeface="Times New Roman" charset="0"/>
                <a:ea typeface="Times New Roman" charset="0"/>
                <a:cs typeface="Times New Roman" charset="0"/>
              </a:rPr>
              <a:t>vision binaire du monde. </a:t>
            </a:r>
            <a:endParaRPr lang="fr-FR" sz="2400" dirty="0">
              <a:latin typeface="Times New Roman" charset="0"/>
              <a:ea typeface="Times New Roman" charset="0"/>
              <a:cs typeface="Times New Roman" charset="0"/>
            </a:endParaRPr>
          </a:p>
          <a:p>
            <a:pPr algn="just"/>
            <a:endParaRPr lang="fr-FR" sz="2400" dirty="0" smtClean="0"/>
          </a:p>
          <a:p>
            <a:pPr algn="just"/>
            <a:r>
              <a:rPr lang="fr-FR" sz="2400" dirty="0" smtClean="0"/>
              <a:t>S’il n’y a que des jeunes (2/3 entre 25 et 35 ans), les profils sont ensuite très différents à la fois par les trajectoires de vie et les émotions mobilisées. Les enqu</a:t>
            </a:r>
            <a:r>
              <a:rPr lang="fr-FR" sz="2400" dirty="0" smtClean="0"/>
              <a:t>êtes actuelles ne permettent pas de prédire la dangerosité concrète d’un individu.</a:t>
            </a:r>
            <a:endParaRPr lang="fr-FR" sz="2400" dirty="0"/>
          </a:p>
        </p:txBody>
      </p:sp>
    </p:spTree>
    <p:extLst>
      <p:ext uri="{BB962C8B-B14F-4D97-AF65-F5344CB8AC3E}">
        <p14:creationId xmlns:p14="http://schemas.microsoft.com/office/powerpoint/2010/main" val="6966213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réponses </a:t>
            </a:r>
            <a:r>
              <a:rPr lang="fr-FR" dirty="0" err="1" smtClean="0"/>
              <a:t>supraétatiques</a:t>
            </a:r>
            <a:endParaRPr lang="fr-FR" dirty="0"/>
          </a:p>
        </p:txBody>
      </p:sp>
      <p:sp>
        <p:nvSpPr>
          <p:cNvPr id="3" name="Sous-titre 2"/>
          <p:cNvSpPr>
            <a:spLocks noGrp="1"/>
          </p:cNvSpPr>
          <p:nvPr>
            <p:ph type="subTitle" idx="1"/>
          </p:nvPr>
        </p:nvSpPr>
        <p:spPr/>
        <p:txBody>
          <a:bodyPr/>
          <a:lstStyle/>
          <a:p>
            <a:r>
              <a:rPr lang="fr-FR" dirty="0" smtClean="0"/>
              <a:t>Répression et prévention</a:t>
            </a:r>
            <a:endParaRPr lang="fr-FR" dirty="0"/>
          </a:p>
        </p:txBody>
      </p:sp>
    </p:spTree>
    <p:extLst>
      <p:ext uri="{BB962C8B-B14F-4D97-AF65-F5344CB8AC3E}">
        <p14:creationId xmlns:p14="http://schemas.microsoft.com/office/powerpoint/2010/main" val="10348664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622423" y="273062"/>
            <a:ext cx="4114800" cy="701040"/>
          </a:xfrm>
        </p:spPr>
        <p:txBody>
          <a:bodyPr/>
          <a:lstStyle/>
          <a:p>
            <a:r>
              <a:rPr lang="fr-FR" dirty="0" smtClean="0"/>
              <a:t>Les réponses de l’ONU</a:t>
            </a:r>
            <a:endParaRPr lang="fr-FR" dirty="0"/>
          </a:p>
        </p:txBody>
      </p:sp>
      <p:pic>
        <p:nvPicPr>
          <p:cNvPr id="10" name="Imag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060982"/>
            <a:ext cx="5296603" cy="1254221"/>
          </a:xfrm>
          <a:prstGeom prst="rect">
            <a:avLst/>
          </a:prstGeom>
        </p:spPr>
      </p:pic>
      <p:pic>
        <p:nvPicPr>
          <p:cNvPr id="11" name="Imag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95845"/>
            <a:ext cx="9144000" cy="3424177"/>
          </a:xfrm>
          <a:prstGeom prst="rect">
            <a:avLst/>
          </a:prstGeom>
        </p:spPr>
      </p:pic>
      <p:pic>
        <p:nvPicPr>
          <p:cNvPr id="12" name="Imag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6603" y="4875432"/>
            <a:ext cx="3847397" cy="1982568"/>
          </a:xfrm>
          <a:prstGeom prst="rect">
            <a:avLst/>
          </a:prstGeom>
        </p:spPr>
      </p:pic>
    </p:spTree>
    <p:extLst>
      <p:ext uri="{BB962C8B-B14F-4D97-AF65-F5344CB8AC3E}">
        <p14:creationId xmlns:p14="http://schemas.microsoft.com/office/powerpoint/2010/main" val="106226244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622423" y="273062"/>
            <a:ext cx="4114800" cy="701040"/>
          </a:xfrm>
        </p:spPr>
        <p:txBody>
          <a:bodyPr/>
          <a:lstStyle/>
          <a:p>
            <a:r>
              <a:rPr lang="fr-FR" dirty="0" smtClean="0"/>
              <a:t>Les réponses de l’Union européenne</a:t>
            </a:r>
            <a:endParaRPr lang="fr-FR" dirty="0"/>
          </a:p>
        </p:txBody>
      </p:sp>
      <p:sp>
        <p:nvSpPr>
          <p:cNvPr id="5" name="ZoneTexte 4"/>
          <p:cNvSpPr txBox="1"/>
          <p:nvPr/>
        </p:nvSpPr>
        <p:spPr>
          <a:xfrm>
            <a:off x="216674" y="1643383"/>
            <a:ext cx="8622526" cy="1938992"/>
          </a:xfrm>
          <a:prstGeom prst="rect">
            <a:avLst/>
          </a:prstGeom>
          <a:noFill/>
          <a:ln>
            <a:solidFill>
              <a:srgbClr val="6F6F74"/>
            </a:solidFill>
          </a:ln>
        </p:spPr>
        <p:txBody>
          <a:bodyPr wrap="square" rtlCol="0">
            <a:spAutoFit/>
          </a:bodyPr>
          <a:lstStyle/>
          <a:p>
            <a:pPr algn="just"/>
            <a:r>
              <a:rPr lang="fr-FR" sz="2400" dirty="0" smtClean="0"/>
              <a:t>Il existe une stratégie </a:t>
            </a:r>
            <a:r>
              <a:rPr lang="fr-FR" sz="2400" dirty="0"/>
              <a:t>de lutte contre la radicalisation (EUCRS) de l'Union européenne (UE</a:t>
            </a:r>
            <a:r>
              <a:rPr lang="fr-FR" sz="2400" dirty="0" smtClean="0"/>
              <a:t>).</a:t>
            </a:r>
          </a:p>
          <a:p>
            <a:pPr algn="just"/>
            <a:r>
              <a:rPr lang="fr-FR" sz="2400" dirty="0" smtClean="0"/>
              <a:t>Il existe à Bruxelles un réseau, le </a:t>
            </a:r>
            <a:r>
              <a:rPr lang="fr-FR" sz="2400" dirty="0" err="1" smtClean="0"/>
              <a:t>Radicalization</a:t>
            </a:r>
            <a:r>
              <a:rPr lang="fr-FR" sz="2400" dirty="0" smtClean="0"/>
              <a:t> </a:t>
            </a:r>
            <a:r>
              <a:rPr lang="fr-FR" sz="2400" dirty="0" err="1"/>
              <a:t>Awareness</a:t>
            </a:r>
            <a:r>
              <a:rPr lang="fr-FR" sz="2400" dirty="0"/>
              <a:t> </a:t>
            </a:r>
            <a:r>
              <a:rPr lang="fr-FR" sz="2400" dirty="0" smtClean="0"/>
              <a:t>Network. C’est un organe technocratique </a:t>
            </a:r>
            <a:r>
              <a:rPr lang="fr-FR" sz="2400" dirty="0"/>
              <a:t>qui rassemble des </a:t>
            </a:r>
            <a:r>
              <a:rPr lang="fr-FR" sz="2400" dirty="0" smtClean="0"/>
              <a:t>experts, souvent contestés dans leurs pays d’origine, </a:t>
            </a:r>
            <a:r>
              <a:rPr lang="fr-FR" sz="2400" dirty="0"/>
              <a:t>et </a:t>
            </a:r>
            <a:r>
              <a:rPr lang="fr-FR" sz="2400" dirty="0" smtClean="0"/>
              <a:t>qui diffuse </a:t>
            </a:r>
            <a:r>
              <a:rPr lang="fr-FR" sz="2400" dirty="0"/>
              <a:t>les bonnes </a:t>
            </a:r>
            <a:r>
              <a:rPr lang="fr-FR" sz="2400" dirty="0" smtClean="0"/>
              <a:t>pratiques.</a:t>
            </a:r>
            <a:endParaRPr lang="fr-FR" sz="2400" dirty="0"/>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674" y="3719946"/>
            <a:ext cx="6311900" cy="1816100"/>
          </a:xfrm>
          <a:prstGeom prst="rect">
            <a:avLst/>
          </a:prstGeom>
        </p:spPr>
      </p:pic>
      <p:sp>
        <p:nvSpPr>
          <p:cNvPr id="3" name="ZoneTexte 2"/>
          <p:cNvSpPr txBox="1"/>
          <p:nvPr/>
        </p:nvSpPr>
        <p:spPr>
          <a:xfrm>
            <a:off x="216674" y="5637070"/>
            <a:ext cx="6752162" cy="1200329"/>
          </a:xfrm>
          <a:prstGeom prst="rect">
            <a:avLst/>
          </a:prstGeom>
          <a:noFill/>
        </p:spPr>
        <p:txBody>
          <a:bodyPr wrap="square" rtlCol="0">
            <a:spAutoFit/>
          </a:bodyPr>
          <a:lstStyle/>
          <a:p>
            <a:r>
              <a:rPr lang="fr-FR" dirty="0" smtClean="0"/>
              <a:t>Les questions sur la radicalisation islamique au Parlement de Strasbourg selon les partis. </a:t>
            </a:r>
            <a:r>
              <a:rPr lang="fr-FR" dirty="0"/>
              <a:t>L’extrême-droite </a:t>
            </a:r>
            <a:r>
              <a:rPr lang="fr-FR" dirty="0" smtClean="0"/>
              <a:t>nationaliste (ENF, Europe for Nations and </a:t>
            </a:r>
            <a:r>
              <a:rPr lang="fr-FR" dirty="0" err="1" smtClean="0"/>
              <a:t>Freedom</a:t>
            </a:r>
            <a:r>
              <a:rPr lang="fr-FR" dirty="0" smtClean="0"/>
              <a:t>) </a:t>
            </a:r>
            <a:r>
              <a:rPr lang="fr-FR" dirty="0"/>
              <a:t>pose deux </a:t>
            </a:r>
            <a:r>
              <a:rPr lang="fr-FR" dirty="0" smtClean="0"/>
              <a:t>fois plus </a:t>
            </a:r>
            <a:r>
              <a:rPr lang="fr-FR" dirty="0"/>
              <a:t>de </a:t>
            </a:r>
            <a:r>
              <a:rPr lang="fr-FR" dirty="0" smtClean="0"/>
              <a:t>questions que son poids politique.</a:t>
            </a:r>
            <a:endParaRPr lang="fr-FR" dirty="0"/>
          </a:p>
          <a:p>
            <a:endParaRPr lang="fr-FR" dirty="0"/>
          </a:p>
        </p:txBody>
      </p:sp>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7223" y="3719946"/>
            <a:ext cx="2042941" cy="3069468"/>
          </a:xfrm>
          <a:prstGeom prst="rect">
            <a:avLst/>
          </a:prstGeom>
        </p:spPr>
      </p:pic>
    </p:spTree>
    <p:extLst>
      <p:ext uri="{BB962C8B-B14F-4D97-AF65-F5344CB8AC3E}">
        <p14:creationId xmlns:p14="http://schemas.microsoft.com/office/powerpoint/2010/main" val="139309075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réponses des Etats </a:t>
            </a:r>
            <a:br>
              <a:rPr lang="fr-FR" dirty="0" smtClean="0"/>
            </a:br>
            <a:r>
              <a:rPr lang="fr-FR" dirty="0" smtClean="0"/>
              <a:t>et des sociétés civiles</a:t>
            </a:r>
            <a:endParaRPr lang="fr-FR" dirty="0"/>
          </a:p>
        </p:txBody>
      </p:sp>
      <p:sp>
        <p:nvSpPr>
          <p:cNvPr id="3" name="Sous-titre 2"/>
          <p:cNvSpPr>
            <a:spLocks noGrp="1"/>
          </p:cNvSpPr>
          <p:nvPr>
            <p:ph type="subTitle" idx="1"/>
          </p:nvPr>
        </p:nvSpPr>
        <p:spPr/>
        <p:txBody>
          <a:bodyPr/>
          <a:lstStyle/>
          <a:p>
            <a:r>
              <a:rPr lang="fr-FR" dirty="0" smtClean="0"/>
              <a:t>Répression et prévention</a:t>
            </a:r>
            <a:endParaRPr lang="fr-FR" dirty="0"/>
          </a:p>
        </p:txBody>
      </p:sp>
      <p:sp>
        <p:nvSpPr>
          <p:cNvPr id="4" name="ZoneTexte 3"/>
          <p:cNvSpPr txBox="1"/>
          <p:nvPr/>
        </p:nvSpPr>
        <p:spPr>
          <a:xfrm>
            <a:off x="450272" y="4793671"/>
            <a:ext cx="8243455" cy="1200329"/>
          </a:xfrm>
          <a:prstGeom prst="rect">
            <a:avLst/>
          </a:prstGeom>
          <a:noFill/>
        </p:spPr>
        <p:txBody>
          <a:bodyPr wrap="square" rtlCol="0">
            <a:spAutoFit/>
          </a:bodyPr>
          <a:lstStyle/>
          <a:p>
            <a:r>
              <a:rPr lang="fr-FR" dirty="0"/>
              <a:t>Des lois, des circulaires, des plans d’action, des financements </a:t>
            </a:r>
            <a:r>
              <a:rPr lang="fr-FR" dirty="0" err="1"/>
              <a:t>spécifiques</a:t>
            </a:r>
            <a:r>
              <a:rPr lang="fr-FR" dirty="0"/>
              <a:t> et des modules de formation mobilisant la police, la justice, les services sociaux, </a:t>
            </a:r>
            <a:r>
              <a:rPr lang="fr-FR" dirty="0" smtClean="0"/>
              <a:t>l’école</a:t>
            </a:r>
            <a:r>
              <a:rPr lang="fr-FR" dirty="0"/>
              <a:t>, les prisons, la diplomatie, des acteurs communautaires et religieux ou encore les </a:t>
            </a:r>
            <a:r>
              <a:rPr lang="fr-FR" dirty="0" err="1"/>
              <a:t>collectivités</a:t>
            </a:r>
            <a:r>
              <a:rPr lang="fr-FR" dirty="0"/>
              <a:t> locales ont vu le jour en un court laps de temps. </a:t>
            </a:r>
            <a:r>
              <a:rPr lang="fr-FR" dirty="0" smtClean="0"/>
              <a:t>Ont été créés des régimes juridiques d’exception.</a:t>
            </a:r>
            <a:endParaRPr lang="fr-FR" dirty="0">
              <a:effectLst/>
            </a:endParaRPr>
          </a:p>
        </p:txBody>
      </p:sp>
      <p:sp>
        <p:nvSpPr>
          <p:cNvPr id="5" name="ZoneTexte 4"/>
          <p:cNvSpPr txBox="1"/>
          <p:nvPr/>
        </p:nvSpPr>
        <p:spPr>
          <a:xfrm>
            <a:off x="450271" y="6121334"/>
            <a:ext cx="8416637" cy="523220"/>
          </a:xfrm>
          <a:prstGeom prst="rect">
            <a:avLst/>
          </a:prstGeom>
          <a:noFill/>
        </p:spPr>
        <p:txBody>
          <a:bodyPr wrap="square" rtlCol="0">
            <a:spAutoFit/>
          </a:bodyPr>
          <a:lstStyle/>
          <a:p>
            <a:r>
              <a:rPr lang="fr-FR" sz="2800" i="1" dirty="0"/>
              <a:t>« Il y </a:t>
            </a:r>
            <a:r>
              <a:rPr lang="fr-FR" sz="2800" i="1" dirty="0" smtClean="0"/>
              <a:t>a plus </a:t>
            </a:r>
            <a:r>
              <a:rPr lang="fr-FR" sz="2800" i="1" dirty="0"/>
              <a:t>de gens qui vivent de la radicalisation que de radicaux. » </a:t>
            </a:r>
            <a:endParaRPr lang="fr-FR" sz="2800" dirty="0">
              <a:effectLst/>
            </a:endParaRPr>
          </a:p>
        </p:txBody>
      </p:sp>
    </p:spTree>
    <p:extLst>
      <p:ext uri="{BB962C8B-B14F-4D97-AF65-F5344CB8AC3E}">
        <p14:creationId xmlns:p14="http://schemas.microsoft.com/office/powerpoint/2010/main" val="5139698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637310" y="5869940"/>
            <a:ext cx="7980218" cy="780240"/>
          </a:xfrm>
        </p:spPr>
        <p:txBody>
          <a:bodyPr>
            <a:normAutofit fontScale="92500"/>
          </a:bodyPr>
          <a:lstStyle/>
          <a:p>
            <a:pPr algn="just"/>
            <a:r>
              <a:rPr lang="fr-FR" sz="2400" dirty="0" smtClean="0"/>
              <a:t>80 pays possèdent des plans de lutte contre la radicalisation islamique (la France a eu plusieurs plans depuis 2014, le dernier date de 2018.</a:t>
            </a:r>
            <a:endParaRPr lang="fr-FR" dirty="0"/>
          </a:p>
        </p:txBody>
      </p:sp>
      <p:sp>
        <p:nvSpPr>
          <p:cNvPr id="3" name="Titre 2"/>
          <p:cNvSpPr>
            <a:spLocks noGrp="1"/>
          </p:cNvSpPr>
          <p:nvPr>
            <p:ph type="title"/>
          </p:nvPr>
        </p:nvSpPr>
        <p:spPr/>
        <p:txBody>
          <a:bodyPr/>
          <a:lstStyle/>
          <a:p>
            <a:r>
              <a:rPr lang="fr-FR" dirty="0" smtClean="0"/>
              <a:t>Trois politiques possibles</a:t>
            </a:r>
            <a:endParaRPr lang="fr-FR" dirty="0"/>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482" y="1970924"/>
            <a:ext cx="2564089" cy="3604491"/>
          </a:xfrm>
          <a:prstGeom prst="rect">
            <a:avLst/>
          </a:prstGeom>
        </p:spPr>
      </p:pic>
      <p:pic>
        <p:nvPicPr>
          <p:cNvPr id="7" name="Imag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2064" y="1970924"/>
            <a:ext cx="3140200" cy="3604491"/>
          </a:xfrm>
          <a:prstGeom prst="rect">
            <a:avLst/>
          </a:prstGeom>
        </p:spPr>
      </p:pic>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05757" y="1970924"/>
            <a:ext cx="2124944" cy="3604491"/>
          </a:xfrm>
          <a:prstGeom prst="rect">
            <a:avLst/>
          </a:prstGeom>
        </p:spPr>
      </p:pic>
    </p:spTree>
    <p:extLst>
      <p:ext uri="{BB962C8B-B14F-4D97-AF65-F5344CB8AC3E}">
        <p14:creationId xmlns:p14="http://schemas.microsoft.com/office/powerpoint/2010/main" val="164168681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637310" y="5869940"/>
            <a:ext cx="7980218" cy="780240"/>
          </a:xfrm>
        </p:spPr>
        <p:txBody>
          <a:bodyPr>
            <a:normAutofit lnSpcReduction="10000"/>
          </a:bodyPr>
          <a:lstStyle/>
          <a:p>
            <a:pPr algn="just"/>
            <a:r>
              <a:rPr lang="fr-FR" sz="2400" dirty="0" smtClean="0"/>
              <a:t>Les trois niveaux d’action de l’Etat : avant les actes hostiles, pendant la préparation ou l’action hostile ou après.</a:t>
            </a:r>
            <a:endParaRPr lang="fr-FR" dirty="0"/>
          </a:p>
        </p:txBody>
      </p:sp>
      <p:sp>
        <p:nvSpPr>
          <p:cNvPr id="3" name="Titre 2"/>
          <p:cNvSpPr>
            <a:spLocks noGrp="1"/>
          </p:cNvSpPr>
          <p:nvPr>
            <p:ph type="title"/>
          </p:nvPr>
        </p:nvSpPr>
        <p:spPr/>
        <p:txBody>
          <a:bodyPr/>
          <a:lstStyle/>
          <a:p>
            <a:r>
              <a:rPr lang="fr-FR" dirty="0" smtClean="0"/>
              <a:t>Trois politiques possibles</a:t>
            </a:r>
            <a:endParaRPr lang="fr-FR" dirty="0"/>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1996389"/>
            <a:ext cx="6074064" cy="3595073"/>
          </a:xfrm>
          <a:prstGeom prst="rect">
            <a:avLst/>
          </a:prstGeom>
        </p:spPr>
      </p:pic>
    </p:spTree>
    <p:extLst>
      <p:ext uri="{BB962C8B-B14F-4D97-AF65-F5344CB8AC3E}">
        <p14:creationId xmlns:p14="http://schemas.microsoft.com/office/powerpoint/2010/main" val="6581747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3962400" y="1918461"/>
            <a:ext cx="4655127" cy="4731719"/>
          </a:xfrm>
        </p:spPr>
        <p:txBody>
          <a:bodyPr>
            <a:normAutofit fontScale="92500" lnSpcReduction="10000"/>
          </a:bodyPr>
          <a:lstStyle/>
          <a:p>
            <a:pPr marL="342900" indent="-342900" algn="just">
              <a:buFontTx/>
              <a:buChar char="-"/>
            </a:pPr>
            <a:r>
              <a:rPr lang="fr-FR" sz="2400" dirty="0" smtClean="0"/>
              <a:t>Au Danemark, l’Etat-providence ne punit jamais des personnes </a:t>
            </a:r>
            <a:r>
              <a:rPr lang="fr-FR" sz="2400" dirty="0" smtClean="0"/>
              <a:t>radicalisées (politique de la « main douce ». L’approche </a:t>
            </a:r>
            <a:r>
              <a:rPr lang="fr-FR" sz="2400" dirty="0"/>
              <a:t>est à la fois ascendante et descendante</a:t>
            </a:r>
            <a:r>
              <a:rPr lang="fr-FR" sz="2400" dirty="0" smtClean="0"/>
              <a:t>.</a:t>
            </a:r>
            <a:endParaRPr lang="fr-FR" sz="2400" dirty="0" smtClean="0"/>
          </a:p>
          <a:p>
            <a:pPr marL="342900" indent="-342900" algn="just">
              <a:buFontTx/>
              <a:buChar char="-"/>
            </a:pPr>
            <a:r>
              <a:rPr lang="fr-FR" sz="2400" dirty="0" smtClean="0"/>
              <a:t>En Allemagne, l’approche est ascendante et s’appuie sur les acteurs locaux qui s’impliquent pour faire entrer dans l’univers du travail.</a:t>
            </a:r>
          </a:p>
          <a:p>
            <a:pPr marL="342900" indent="-342900" algn="just">
              <a:buFontTx/>
              <a:buChar char="-"/>
            </a:pPr>
            <a:r>
              <a:rPr lang="fr-FR" sz="2400" dirty="0" smtClean="0"/>
              <a:t>En France, l’Etat prend seul en charge la question et choisit les acteurs. La politique est d’emblée toujours punitive pour éviter les accusations de faiblesse.</a:t>
            </a:r>
            <a:endParaRPr lang="fr-FR" sz="2400" dirty="0" smtClean="0"/>
          </a:p>
          <a:p>
            <a:pPr marL="342900" indent="-342900" algn="just">
              <a:buFontTx/>
              <a:buChar char="-"/>
            </a:pPr>
            <a:endParaRPr lang="fr-FR" dirty="0"/>
          </a:p>
        </p:txBody>
      </p:sp>
      <p:sp>
        <p:nvSpPr>
          <p:cNvPr id="3" name="Titre 2"/>
          <p:cNvSpPr>
            <a:spLocks noGrp="1"/>
          </p:cNvSpPr>
          <p:nvPr>
            <p:ph type="title"/>
          </p:nvPr>
        </p:nvSpPr>
        <p:spPr>
          <a:xfrm>
            <a:off x="803564" y="975360"/>
            <a:ext cx="7564581" cy="701040"/>
          </a:xfrm>
        </p:spPr>
        <p:txBody>
          <a:bodyPr/>
          <a:lstStyle/>
          <a:p>
            <a:r>
              <a:rPr lang="fr-FR" dirty="0" smtClean="0"/>
              <a:t>A </a:t>
            </a:r>
            <a:r>
              <a:rPr lang="fr-FR" smtClean="0"/>
              <a:t>chaque niveau, Trois </a:t>
            </a:r>
            <a:r>
              <a:rPr lang="fr-FR" dirty="0" smtClean="0"/>
              <a:t>types de politiques possibles</a:t>
            </a:r>
            <a:endParaRPr lang="fr-FR" dirty="0"/>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328" y="1918461"/>
            <a:ext cx="3327400" cy="4731719"/>
          </a:xfrm>
          <a:prstGeom prst="rect">
            <a:avLst/>
          </a:prstGeom>
        </p:spPr>
      </p:pic>
    </p:spTree>
    <p:extLst>
      <p:ext uri="{BB962C8B-B14F-4D97-AF65-F5344CB8AC3E}">
        <p14:creationId xmlns:p14="http://schemas.microsoft.com/office/powerpoint/2010/main" val="21391085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p:txBody>
          <a:bodyPr>
            <a:normAutofit lnSpcReduction="10000"/>
          </a:bodyPr>
          <a:lstStyle/>
          <a:p>
            <a:pPr marL="342900" indent="-342900" algn="just">
              <a:buFontTx/>
              <a:buChar char="-"/>
            </a:pPr>
            <a:r>
              <a:rPr lang="fr-FR" sz="2400" dirty="0" smtClean="0"/>
              <a:t>L’élimination physique, aveugle par </a:t>
            </a:r>
            <a:r>
              <a:rPr lang="fr-FR" sz="2400" dirty="0"/>
              <a:t>des bombardements ou ciblée au moyen de </a:t>
            </a:r>
            <a:r>
              <a:rPr lang="fr-FR" sz="2400" dirty="0" smtClean="0"/>
              <a:t>drones, de Français radicalisés durant la guerre contre </a:t>
            </a:r>
            <a:r>
              <a:rPr lang="fr-FR" sz="2400" dirty="0" err="1" smtClean="0"/>
              <a:t>Daech</a:t>
            </a:r>
            <a:r>
              <a:rPr lang="fr-FR" sz="2400" dirty="0" smtClean="0"/>
              <a:t>.</a:t>
            </a:r>
          </a:p>
          <a:p>
            <a:pPr marL="342900" indent="-342900" algn="just">
              <a:buFontTx/>
              <a:buChar char="-"/>
            </a:pPr>
            <a:r>
              <a:rPr lang="fr-FR" sz="2400" dirty="0" smtClean="0"/>
              <a:t>La mort lente dans des prisons ou des camps des survivants ou survivantes des combats et de leurs enfants.</a:t>
            </a:r>
          </a:p>
          <a:p>
            <a:pPr marL="342900" indent="-342900" algn="just">
              <a:buFontTx/>
              <a:buChar char="-"/>
            </a:pPr>
            <a:r>
              <a:rPr lang="fr-FR" sz="2400" dirty="0" smtClean="0"/>
              <a:t>L’emprisonnement en France après leur retour de toute personne ayant rejoint les combats de </a:t>
            </a:r>
            <a:r>
              <a:rPr lang="fr-FR" sz="2400" dirty="0" err="1" smtClean="0"/>
              <a:t>Daech</a:t>
            </a:r>
            <a:r>
              <a:rPr lang="fr-FR" sz="2400" dirty="0" smtClean="0"/>
              <a:t> ou ayant pratiqué le terrorisme en Europe.</a:t>
            </a:r>
          </a:p>
          <a:p>
            <a:pPr marL="342900" indent="-342900" algn="just">
              <a:buFontTx/>
              <a:buChar char="-"/>
            </a:pPr>
            <a:r>
              <a:rPr lang="fr-FR" sz="2400" dirty="0" smtClean="0"/>
              <a:t>La décision de continuer à contrôler toute personne classée comme ayant été radicalisée  ayant purgé sa peine au moyen de bracelets électroniques.</a:t>
            </a:r>
          </a:p>
          <a:p>
            <a:pPr marL="342900" indent="-342900" algn="just">
              <a:buFontTx/>
              <a:buChar char="-"/>
            </a:pPr>
            <a:endParaRPr lang="fr-FR" dirty="0"/>
          </a:p>
        </p:txBody>
      </p:sp>
      <p:sp>
        <p:nvSpPr>
          <p:cNvPr id="3" name="Titre 2"/>
          <p:cNvSpPr>
            <a:spLocks noGrp="1"/>
          </p:cNvSpPr>
          <p:nvPr>
            <p:ph type="title"/>
          </p:nvPr>
        </p:nvSpPr>
        <p:spPr/>
        <p:txBody>
          <a:bodyPr/>
          <a:lstStyle/>
          <a:p>
            <a:r>
              <a:rPr lang="fr-FR" dirty="0" smtClean="0"/>
              <a:t>La répression</a:t>
            </a:r>
            <a:endParaRPr lang="fr-FR" dirty="0"/>
          </a:p>
        </p:txBody>
      </p:sp>
    </p:spTree>
    <p:extLst>
      <p:ext uri="{BB962C8B-B14F-4D97-AF65-F5344CB8AC3E}">
        <p14:creationId xmlns:p14="http://schemas.microsoft.com/office/powerpoint/2010/main" val="105220566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263236" y="2020823"/>
            <a:ext cx="2798619" cy="4296849"/>
          </a:xfrm>
        </p:spPr>
        <p:txBody>
          <a:bodyPr>
            <a:normAutofit lnSpcReduction="10000"/>
          </a:bodyPr>
          <a:lstStyle/>
          <a:p>
            <a:pPr algn="just"/>
            <a:r>
              <a:rPr lang="fr-FR" dirty="0" smtClean="0"/>
              <a:t>Au nom de la prévention des risques, les rares Français dotés de responsabilités et dont les visages sont reconnus depuis les airs sont abattus par des avions français venus de Jordanie ou par des drones américains. La France s’</a:t>
            </a:r>
            <a:r>
              <a:rPr lang="fr-FR" dirty="0" err="1" smtClean="0"/>
              <a:t>équiupe</a:t>
            </a:r>
            <a:r>
              <a:rPr lang="fr-FR" dirty="0" smtClean="0"/>
              <a:t> en drones tueurs tout de suite après </a:t>
            </a:r>
            <a:r>
              <a:rPr lang="fr-FR" dirty="0" err="1" smtClean="0"/>
              <a:t>Daech</a:t>
            </a:r>
            <a:r>
              <a:rPr lang="fr-FR" dirty="0" smtClean="0"/>
              <a:t> en 2019.</a:t>
            </a:r>
            <a:endParaRPr lang="fr-FR" dirty="0"/>
          </a:p>
        </p:txBody>
      </p:sp>
      <p:sp>
        <p:nvSpPr>
          <p:cNvPr id="3" name="Titre 2"/>
          <p:cNvSpPr>
            <a:spLocks noGrp="1"/>
          </p:cNvSpPr>
          <p:nvPr>
            <p:ph type="title"/>
          </p:nvPr>
        </p:nvSpPr>
        <p:spPr/>
        <p:txBody>
          <a:bodyPr/>
          <a:lstStyle/>
          <a:p>
            <a:r>
              <a:rPr lang="fr-FR" dirty="0" smtClean="0"/>
              <a:t>La </a:t>
            </a:r>
            <a:r>
              <a:rPr lang="fr-FR" dirty="0" smtClean="0"/>
              <a:t>répression par les drones en Irak et en Syrie</a:t>
            </a:r>
            <a:endParaRPr lang="fr-FR" dirty="0"/>
          </a:p>
        </p:txBody>
      </p:sp>
      <p:pic>
        <p:nvPicPr>
          <p:cNvPr id="4" name="Image 3"/>
          <p:cNvPicPr>
            <a:picLocks noChangeAspect="1"/>
          </p:cNvPicPr>
          <p:nvPr/>
        </p:nvPicPr>
        <p:blipFill>
          <a:blip r:embed="rId3"/>
          <a:stretch>
            <a:fillRect/>
          </a:stretch>
        </p:blipFill>
        <p:spPr>
          <a:xfrm>
            <a:off x="3313598" y="2020824"/>
            <a:ext cx="5706288" cy="3811940"/>
          </a:xfrm>
          <a:prstGeom prst="rect">
            <a:avLst/>
          </a:prstGeom>
        </p:spPr>
      </p:pic>
    </p:spTree>
    <p:extLst>
      <p:ext uri="{BB962C8B-B14F-4D97-AF65-F5344CB8AC3E}">
        <p14:creationId xmlns:p14="http://schemas.microsoft.com/office/powerpoint/2010/main" val="15845988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418252" y="1910051"/>
            <a:ext cx="5511493" cy="4745373"/>
          </a:xfrm>
        </p:spPr>
      </p:pic>
      <p:sp>
        <p:nvSpPr>
          <p:cNvPr id="3" name="Titre 2"/>
          <p:cNvSpPr>
            <a:spLocks noGrp="1"/>
          </p:cNvSpPr>
          <p:nvPr>
            <p:ph type="title"/>
          </p:nvPr>
        </p:nvSpPr>
        <p:spPr/>
        <p:txBody>
          <a:bodyPr/>
          <a:lstStyle/>
          <a:p>
            <a:r>
              <a:rPr lang="fr-FR" dirty="0" smtClean="0"/>
              <a:t>Les éliminations physiques</a:t>
            </a:r>
            <a:endParaRPr lang="fr-FR" dirty="0"/>
          </a:p>
        </p:txBody>
      </p:sp>
      <p:sp>
        <p:nvSpPr>
          <p:cNvPr id="5" name="ZoneTexte 4"/>
          <p:cNvSpPr txBox="1"/>
          <p:nvPr/>
        </p:nvSpPr>
        <p:spPr>
          <a:xfrm>
            <a:off x="6082145" y="1910051"/>
            <a:ext cx="2729345" cy="4524315"/>
          </a:xfrm>
          <a:prstGeom prst="rect">
            <a:avLst/>
          </a:prstGeom>
          <a:noFill/>
        </p:spPr>
        <p:txBody>
          <a:bodyPr wrap="square" rtlCol="0">
            <a:spAutoFit/>
          </a:bodyPr>
          <a:lstStyle/>
          <a:p>
            <a:r>
              <a:rPr lang="fr-FR" dirty="0" smtClean="0"/>
              <a:t>Les drones anglais et américains ont permis d’éliminer peu à peu les principaux Français radicalisés en Syrie, ici Fabien Clain qui a </a:t>
            </a:r>
            <a:r>
              <a:rPr lang="fr-FR" dirty="0" err="1" smtClean="0"/>
              <a:t>renvendiqué</a:t>
            </a:r>
            <a:r>
              <a:rPr lang="fr-FR" dirty="0" smtClean="0"/>
              <a:t> au nom de </a:t>
            </a:r>
            <a:r>
              <a:rPr lang="fr-FR" dirty="0" err="1" smtClean="0"/>
              <a:t>Daech</a:t>
            </a:r>
            <a:r>
              <a:rPr lang="fr-FR" dirty="0" smtClean="0"/>
              <a:t> les attentats du Bataclan du 13 novembre 2015. Un drone armé américain les a vus entrer ensemble dans une maison. L’appareil ne pouvant faire de captif a tué l’un des frères et blessé grièvement l’autre. </a:t>
            </a:r>
            <a:endParaRPr lang="fr-FR" dirty="0"/>
          </a:p>
        </p:txBody>
      </p:sp>
    </p:spTree>
    <p:extLst>
      <p:ext uri="{BB962C8B-B14F-4D97-AF65-F5344CB8AC3E}">
        <p14:creationId xmlns:p14="http://schemas.microsoft.com/office/powerpoint/2010/main" val="17716041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7023100" y="2020824"/>
            <a:ext cx="1905000" cy="4075176"/>
          </a:xfrm>
        </p:spPr>
        <p:txBody>
          <a:bodyPr/>
          <a:lstStyle/>
          <a:p>
            <a:pPr algn="l"/>
            <a:r>
              <a:rPr lang="fr-FR" dirty="0" smtClean="0"/>
              <a:t>Les combattants de </a:t>
            </a:r>
            <a:r>
              <a:rPr lang="fr-FR" dirty="0" err="1" smtClean="0"/>
              <a:t>Daech</a:t>
            </a:r>
            <a:r>
              <a:rPr lang="fr-FR" dirty="0" smtClean="0"/>
              <a:t> sont emprisonnés pour les hommes. Les femmes et les enfants sont dans des camps en plein air. Le débat sur le rapatriement est épineux.</a:t>
            </a:r>
            <a:endParaRPr lang="fr-FR" dirty="0"/>
          </a:p>
        </p:txBody>
      </p:sp>
      <p:sp>
        <p:nvSpPr>
          <p:cNvPr id="3" name="Titre 2"/>
          <p:cNvSpPr>
            <a:spLocks noGrp="1"/>
          </p:cNvSpPr>
          <p:nvPr>
            <p:ph type="title"/>
          </p:nvPr>
        </p:nvSpPr>
        <p:spPr/>
        <p:txBody>
          <a:bodyPr>
            <a:normAutofit fontScale="90000"/>
          </a:bodyPr>
          <a:lstStyle/>
          <a:p>
            <a:r>
              <a:rPr lang="fr-FR" dirty="0" smtClean="0"/>
              <a:t>Les prisons et camps de rétention du </a:t>
            </a:r>
            <a:r>
              <a:rPr lang="fr-FR" dirty="0" err="1" smtClean="0"/>
              <a:t>proche-Orient</a:t>
            </a:r>
            <a:endParaRPr lang="fr-FR" dirty="0"/>
          </a:p>
        </p:txBody>
      </p:sp>
      <p:pic>
        <p:nvPicPr>
          <p:cNvPr id="4" name="Image 3"/>
          <p:cNvPicPr>
            <a:picLocks noChangeAspect="1"/>
          </p:cNvPicPr>
          <p:nvPr/>
        </p:nvPicPr>
        <p:blipFill>
          <a:blip r:embed="rId2"/>
          <a:stretch>
            <a:fillRect/>
          </a:stretch>
        </p:blipFill>
        <p:spPr>
          <a:xfrm>
            <a:off x="0" y="2020824"/>
            <a:ext cx="6832600" cy="4271506"/>
          </a:xfrm>
          <a:prstGeom prst="rect">
            <a:avLst/>
          </a:prstGeom>
        </p:spPr>
      </p:pic>
    </p:spTree>
    <p:extLst>
      <p:ext uri="{BB962C8B-B14F-4D97-AF65-F5344CB8AC3E}">
        <p14:creationId xmlns:p14="http://schemas.microsoft.com/office/powerpoint/2010/main" val="3017950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6824485" y="2020823"/>
            <a:ext cx="2319515" cy="4407685"/>
          </a:xfrm>
        </p:spPr>
        <p:txBody>
          <a:bodyPr>
            <a:normAutofit/>
          </a:bodyPr>
          <a:lstStyle/>
          <a:p>
            <a:pPr algn="l"/>
            <a:r>
              <a:rPr lang="fr-FR" dirty="0" smtClean="0"/>
              <a:t>Onze Français dont Brahim </a:t>
            </a:r>
            <a:r>
              <a:rPr lang="fr-FR" dirty="0" err="1"/>
              <a:t>Nejara</a:t>
            </a:r>
            <a:r>
              <a:rPr lang="fr-FR" dirty="0"/>
              <a:t>, </a:t>
            </a:r>
            <a:r>
              <a:rPr lang="fr-FR" dirty="0" err="1"/>
              <a:t>Bilel</a:t>
            </a:r>
            <a:r>
              <a:rPr lang="fr-FR" dirty="0"/>
              <a:t> </a:t>
            </a:r>
            <a:r>
              <a:rPr lang="fr-FR" dirty="0" err="1"/>
              <a:t>Kabaoui</a:t>
            </a:r>
            <a:r>
              <a:rPr lang="fr-FR" dirty="0"/>
              <a:t>, Léonard Lopez, </a:t>
            </a:r>
            <a:r>
              <a:rPr lang="fr-FR" dirty="0" err="1"/>
              <a:t>Fodil</a:t>
            </a:r>
            <a:r>
              <a:rPr lang="fr-FR" dirty="0"/>
              <a:t> Tahar </a:t>
            </a:r>
            <a:r>
              <a:rPr lang="fr-FR" dirty="0" err="1"/>
              <a:t>Aouidate</a:t>
            </a:r>
            <a:r>
              <a:rPr lang="fr-FR" dirty="0"/>
              <a:t> et Mourad Delhomme, condamnés à </a:t>
            </a:r>
            <a:r>
              <a:rPr lang="fr-FR" dirty="0" smtClean="0"/>
              <a:t>mort en Irak </a:t>
            </a:r>
            <a:r>
              <a:rPr lang="fr-FR" dirty="0"/>
              <a:t>en </a:t>
            </a:r>
            <a:r>
              <a:rPr lang="fr-FR" dirty="0" smtClean="0"/>
              <a:t>juin 2020 ont demandé à l’ONU d’être rapatriés en France. Ils n’ont aucune protection consulaire française. </a:t>
            </a:r>
            <a:endParaRPr lang="fr-FR" dirty="0"/>
          </a:p>
        </p:txBody>
      </p:sp>
      <p:sp>
        <p:nvSpPr>
          <p:cNvPr id="3" name="Titre 2"/>
          <p:cNvSpPr>
            <a:spLocks noGrp="1"/>
          </p:cNvSpPr>
          <p:nvPr>
            <p:ph type="title"/>
          </p:nvPr>
        </p:nvSpPr>
        <p:spPr/>
        <p:txBody>
          <a:bodyPr>
            <a:normAutofit fontScale="90000"/>
          </a:bodyPr>
          <a:lstStyle/>
          <a:p>
            <a:r>
              <a:rPr lang="fr-FR" dirty="0" smtClean="0"/>
              <a:t>Les prisons et camps de rétention du </a:t>
            </a:r>
            <a:r>
              <a:rPr lang="fr-FR" dirty="0" err="1" smtClean="0"/>
              <a:t>proche-Orient</a:t>
            </a:r>
            <a:endParaRPr lang="fr-FR" dirty="0"/>
          </a:p>
        </p:txBody>
      </p:sp>
      <p:pic>
        <p:nvPicPr>
          <p:cNvPr id="5" name="Image 4"/>
          <p:cNvPicPr>
            <a:picLocks noChangeAspect="1"/>
          </p:cNvPicPr>
          <p:nvPr/>
        </p:nvPicPr>
        <p:blipFill>
          <a:blip r:embed="rId2"/>
          <a:stretch>
            <a:fillRect/>
          </a:stretch>
        </p:blipFill>
        <p:spPr>
          <a:xfrm>
            <a:off x="0" y="1799918"/>
            <a:ext cx="6824485" cy="4266433"/>
          </a:xfrm>
          <a:prstGeom prst="rect">
            <a:avLst/>
          </a:prstGeom>
        </p:spPr>
      </p:pic>
      <p:sp>
        <p:nvSpPr>
          <p:cNvPr id="6" name="ZoneTexte 5"/>
          <p:cNvSpPr txBox="1"/>
          <p:nvPr/>
        </p:nvSpPr>
        <p:spPr>
          <a:xfrm>
            <a:off x="318655" y="6331527"/>
            <a:ext cx="6925294" cy="646331"/>
          </a:xfrm>
          <a:prstGeom prst="rect">
            <a:avLst/>
          </a:prstGeom>
          <a:noFill/>
        </p:spPr>
        <p:txBody>
          <a:bodyPr wrap="none" rtlCol="0">
            <a:spAutoFit/>
          </a:bodyPr>
          <a:lstStyle/>
          <a:p>
            <a:r>
              <a:rPr lang="fr-FR" b="1" dirty="0"/>
              <a:t>L</a:t>
            </a:r>
            <a:r>
              <a:rPr lang="fr-FR" b="1" dirty="0" smtClean="0"/>
              <a:t>es </a:t>
            </a:r>
            <a:r>
              <a:rPr lang="fr-FR" b="1" dirty="0" err="1" smtClean="0"/>
              <a:t>jihadistes</a:t>
            </a:r>
            <a:r>
              <a:rPr lang="fr-FR" b="1" dirty="0" smtClean="0"/>
              <a:t> </a:t>
            </a:r>
            <a:r>
              <a:rPr lang="fr-FR" b="1" dirty="0"/>
              <a:t>français saisissent l’ONU en vue de leur rapatriement</a:t>
            </a:r>
          </a:p>
          <a:p>
            <a:endParaRPr lang="fr-FR" dirty="0"/>
          </a:p>
        </p:txBody>
      </p:sp>
    </p:spTree>
    <p:extLst>
      <p:ext uri="{BB962C8B-B14F-4D97-AF65-F5344CB8AC3E}">
        <p14:creationId xmlns:p14="http://schemas.microsoft.com/office/powerpoint/2010/main" val="193487815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6629400" y="2020824"/>
            <a:ext cx="2298700" cy="4075176"/>
          </a:xfrm>
        </p:spPr>
        <p:txBody>
          <a:bodyPr>
            <a:normAutofit fontScale="92500" lnSpcReduction="20000"/>
          </a:bodyPr>
          <a:lstStyle/>
          <a:p>
            <a:pPr algn="l"/>
            <a:r>
              <a:rPr lang="fr-FR" dirty="0" smtClean="0"/>
              <a:t>Les 80 femmes françaises et leurs 200  enfants vivent sous des tentes (35 retours depuis 2019) surtout au camp de </a:t>
            </a:r>
            <a:r>
              <a:rPr lang="fr-FR" dirty="0" err="1" smtClean="0"/>
              <a:t>Roj</a:t>
            </a:r>
            <a:r>
              <a:rPr lang="fr-FR" dirty="0" smtClean="0"/>
              <a:t>. Certaines (dont la veuve de Coulibaly) se sont évadées en mai 2020 du camp d’Al-</a:t>
            </a:r>
            <a:r>
              <a:rPr lang="fr-FR" dirty="0" err="1" smtClean="0"/>
              <a:t>Hol</a:t>
            </a:r>
            <a:r>
              <a:rPr lang="fr-FR" dirty="0" smtClean="0"/>
              <a:t> en soudoyant des gardiens. Il n’y a peu d’enseignement dans les camps et très peu de soins.</a:t>
            </a:r>
            <a:endParaRPr lang="fr-FR" dirty="0"/>
          </a:p>
        </p:txBody>
      </p:sp>
      <p:sp>
        <p:nvSpPr>
          <p:cNvPr id="3" name="Titre 2"/>
          <p:cNvSpPr>
            <a:spLocks noGrp="1"/>
          </p:cNvSpPr>
          <p:nvPr>
            <p:ph type="title"/>
          </p:nvPr>
        </p:nvSpPr>
        <p:spPr/>
        <p:txBody>
          <a:bodyPr>
            <a:normAutofit fontScale="90000"/>
          </a:bodyPr>
          <a:lstStyle/>
          <a:p>
            <a:r>
              <a:rPr lang="fr-FR" dirty="0" smtClean="0"/>
              <a:t>Les prisons et camps de rétention du </a:t>
            </a:r>
            <a:r>
              <a:rPr lang="fr-FR" dirty="0" err="1" smtClean="0"/>
              <a:t>proche-Orient</a:t>
            </a:r>
            <a:endParaRPr lang="fr-FR" dirty="0"/>
          </a:p>
        </p:txBody>
      </p:sp>
      <p:pic>
        <p:nvPicPr>
          <p:cNvPr id="5" name="Image 4"/>
          <p:cNvPicPr>
            <a:picLocks noChangeAspect="1"/>
          </p:cNvPicPr>
          <p:nvPr/>
        </p:nvPicPr>
        <p:blipFill>
          <a:blip r:embed="rId2"/>
          <a:stretch>
            <a:fillRect/>
          </a:stretch>
        </p:blipFill>
        <p:spPr>
          <a:xfrm>
            <a:off x="0" y="2142783"/>
            <a:ext cx="6629400" cy="4144473"/>
          </a:xfrm>
          <a:prstGeom prst="rect">
            <a:avLst/>
          </a:prstGeom>
        </p:spPr>
      </p:pic>
      <p:sp>
        <p:nvSpPr>
          <p:cNvPr id="6" name="ZoneTexte 5"/>
          <p:cNvSpPr txBox="1"/>
          <p:nvPr/>
        </p:nvSpPr>
        <p:spPr>
          <a:xfrm>
            <a:off x="0" y="6239217"/>
            <a:ext cx="8334852" cy="646331"/>
          </a:xfrm>
          <a:prstGeom prst="rect">
            <a:avLst/>
          </a:prstGeom>
          <a:noFill/>
        </p:spPr>
        <p:txBody>
          <a:bodyPr wrap="square" rtlCol="0">
            <a:spAutoFit/>
          </a:bodyPr>
          <a:lstStyle/>
          <a:p>
            <a:r>
              <a:rPr lang="fr-FR" dirty="0" smtClean="0"/>
              <a:t>Les 800 femmes de </a:t>
            </a:r>
            <a:r>
              <a:rPr lang="fr-FR" dirty="0" err="1" smtClean="0"/>
              <a:t>Roj</a:t>
            </a:r>
            <a:r>
              <a:rPr lang="fr-FR" dirty="0" smtClean="0"/>
              <a:t> ont eu un enfant par an de pères différents, la durée de vie des couples étant de quelques mois. La mortalité des femmes et des enfants est très forte.</a:t>
            </a:r>
            <a:endParaRPr lang="fr-FR" dirty="0"/>
          </a:p>
        </p:txBody>
      </p:sp>
      <p:pic>
        <p:nvPicPr>
          <p:cNvPr id="7" name="Image 6"/>
          <p:cNvPicPr>
            <a:picLocks noChangeAspect="1"/>
          </p:cNvPicPr>
          <p:nvPr/>
        </p:nvPicPr>
        <p:blipFill>
          <a:blip r:embed="rId3"/>
          <a:stretch>
            <a:fillRect/>
          </a:stretch>
        </p:blipFill>
        <p:spPr>
          <a:xfrm>
            <a:off x="0" y="424886"/>
            <a:ext cx="2374900" cy="1484706"/>
          </a:xfrm>
          <a:prstGeom prst="rect">
            <a:avLst/>
          </a:prstGeom>
        </p:spPr>
      </p:pic>
      <p:pic>
        <p:nvPicPr>
          <p:cNvPr id="8" name="Image 7"/>
          <p:cNvPicPr>
            <a:picLocks noChangeAspect="1"/>
          </p:cNvPicPr>
          <p:nvPr/>
        </p:nvPicPr>
        <p:blipFill>
          <a:blip r:embed="rId4"/>
          <a:stretch>
            <a:fillRect/>
          </a:stretch>
        </p:blipFill>
        <p:spPr>
          <a:xfrm>
            <a:off x="6718300" y="361143"/>
            <a:ext cx="2425700" cy="1516464"/>
          </a:xfrm>
          <a:prstGeom prst="rect">
            <a:avLst/>
          </a:prstGeom>
        </p:spPr>
      </p:pic>
    </p:spTree>
    <p:extLst>
      <p:ext uri="{BB962C8B-B14F-4D97-AF65-F5344CB8AC3E}">
        <p14:creationId xmlns:p14="http://schemas.microsoft.com/office/powerpoint/2010/main" val="6273952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6824485" y="2020824"/>
            <a:ext cx="2319515" cy="4075176"/>
          </a:xfrm>
        </p:spPr>
        <p:txBody>
          <a:bodyPr>
            <a:normAutofit fontScale="85000" lnSpcReduction="10000"/>
          </a:bodyPr>
          <a:lstStyle/>
          <a:p>
            <a:pPr algn="l"/>
            <a:r>
              <a:rPr lang="fr-FR" dirty="0" smtClean="0"/>
              <a:t>Les familles des Français ayant des enfants incarcérés ont créé le collectif « Familles unies ». Il demande </a:t>
            </a:r>
            <a:r>
              <a:rPr lang="fr-FR" dirty="0"/>
              <a:t>au gouvernement français </a:t>
            </a:r>
            <a:r>
              <a:rPr lang="fr-FR" dirty="0" smtClean="0"/>
              <a:t>« d’intervenir </a:t>
            </a:r>
            <a:r>
              <a:rPr lang="fr-FR" dirty="0"/>
              <a:t>pour faire cesser toute forme de traitements inhumains et dégradants, infligés aux prisonniers, afin que les peines de mort prononcées soient </a:t>
            </a:r>
            <a:r>
              <a:rPr lang="fr-FR" dirty="0" smtClean="0"/>
              <a:t>commuées ».</a:t>
            </a:r>
            <a:endParaRPr lang="fr-FR" dirty="0"/>
          </a:p>
          <a:p>
            <a:pPr algn="l"/>
            <a:r>
              <a:rPr lang="fr-FR" dirty="0" smtClean="0"/>
              <a:t> </a:t>
            </a:r>
            <a:endParaRPr lang="fr-FR" dirty="0"/>
          </a:p>
        </p:txBody>
      </p:sp>
      <p:sp>
        <p:nvSpPr>
          <p:cNvPr id="3" name="Titre 2"/>
          <p:cNvSpPr>
            <a:spLocks noGrp="1"/>
          </p:cNvSpPr>
          <p:nvPr>
            <p:ph type="title"/>
          </p:nvPr>
        </p:nvSpPr>
        <p:spPr/>
        <p:txBody>
          <a:bodyPr>
            <a:normAutofit fontScale="90000"/>
          </a:bodyPr>
          <a:lstStyle/>
          <a:p>
            <a:r>
              <a:rPr lang="fr-FR" dirty="0" smtClean="0"/>
              <a:t>Les prisons et camps de rétention du </a:t>
            </a:r>
            <a:r>
              <a:rPr lang="fr-FR" dirty="0" err="1" smtClean="0"/>
              <a:t>proche-Orient</a:t>
            </a:r>
            <a:endParaRPr lang="fr-FR" dirty="0"/>
          </a:p>
        </p:txBody>
      </p:sp>
      <p:sp>
        <p:nvSpPr>
          <p:cNvPr id="6" name="ZoneTexte 5"/>
          <p:cNvSpPr txBox="1"/>
          <p:nvPr/>
        </p:nvSpPr>
        <p:spPr>
          <a:xfrm>
            <a:off x="318655" y="6331527"/>
            <a:ext cx="6925294" cy="646331"/>
          </a:xfrm>
          <a:prstGeom prst="rect">
            <a:avLst/>
          </a:prstGeom>
          <a:noFill/>
        </p:spPr>
        <p:txBody>
          <a:bodyPr wrap="none" rtlCol="0">
            <a:spAutoFit/>
          </a:bodyPr>
          <a:lstStyle/>
          <a:p>
            <a:r>
              <a:rPr lang="fr-FR" b="1" dirty="0"/>
              <a:t>L</a:t>
            </a:r>
            <a:r>
              <a:rPr lang="fr-FR" b="1" smtClean="0"/>
              <a:t>es </a:t>
            </a:r>
            <a:r>
              <a:rPr lang="fr-FR" b="1" dirty="0" err="1" smtClean="0"/>
              <a:t>jihadistes</a:t>
            </a:r>
            <a:r>
              <a:rPr lang="fr-FR" b="1" dirty="0" smtClean="0"/>
              <a:t> </a:t>
            </a:r>
            <a:r>
              <a:rPr lang="fr-FR" b="1" dirty="0"/>
              <a:t>français saisissent l’ONU en vue de leur rapatriement</a:t>
            </a:r>
          </a:p>
          <a:p>
            <a:endParaRPr lang="fr-FR" dirty="0"/>
          </a:p>
        </p:txBody>
      </p:sp>
      <p:pic>
        <p:nvPicPr>
          <p:cNvPr id="7" name="Image 6"/>
          <p:cNvPicPr>
            <a:picLocks noChangeAspect="1"/>
          </p:cNvPicPr>
          <p:nvPr/>
        </p:nvPicPr>
        <p:blipFill>
          <a:blip r:embed="rId2"/>
          <a:stretch>
            <a:fillRect/>
          </a:stretch>
        </p:blipFill>
        <p:spPr>
          <a:xfrm>
            <a:off x="6629400" y="5615303"/>
            <a:ext cx="2327564" cy="1214988"/>
          </a:xfrm>
          <a:prstGeom prst="rect">
            <a:avLst/>
          </a:prstGeom>
        </p:spPr>
      </p:pic>
      <p:pic>
        <p:nvPicPr>
          <p:cNvPr id="8" name="Image 7"/>
          <p:cNvPicPr>
            <a:picLocks noChangeAspect="1"/>
          </p:cNvPicPr>
          <p:nvPr/>
        </p:nvPicPr>
        <p:blipFill>
          <a:blip r:embed="rId3"/>
          <a:stretch>
            <a:fillRect/>
          </a:stretch>
        </p:blipFill>
        <p:spPr>
          <a:xfrm>
            <a:off x="0" y="1911926"/>
            <a:ext cx="6594764" cy="4946073"/>
          </a:xfrm>
          <a:prstGeom prst="rect">
            <a:avLst/>
          </a:prstGeom>
        </p:spPr>
      </p:pic>
    </p:spTree>
    <p:extLst>
      <p:ext uri="{BB962C8B-B14F-4D97-AF65-F5344CB8AC3E}">
        <p14:creationId xmlns:p14="http://schemas.microsoft.com/office/powerpoint/2010/main" val="12194235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6311900" y="2020824"/>
            <a:ext cx="2616200" cy="4075176"/>
          </a:xfrm>
        </p:spPr>
        <p:txBody>
          <a:bodyPr>
            <a:normAutofit fontScale="92500" lnSpcReduction="10000"/>
          </a:bodyPr>
          <a:lstStyle/>
          <a:p>
            <a:pPr algn="l"/>
            <a:r>
              <a:rPr lang="fr-FR" dirty="0" smtClean="0"/>
              <a:t>La France accepte de rapatrier les enfants à condition qu’ils soient abandonnés par leurs mères, ce qui est rare. A leur éventuel retour en France, les mères seront emprisonnées et de toutes façons séparées de leurs enfants. La France a rapatrié une dizaine d’orphelins mineurs en juin 2020, aucun après janvier 2021.</a:t>
            </a:r>
            <a:endParaRPr lang="fr-FR" dirty="0"/>
          </a:p>
        </p:txBody>
      </p:sp>
      <p:sp>
        <p:nvSpPr>
          <p:cNvPr id="3" name="Titre 2"/>
          <p:cNvSpPr>
            <a:spLocks noGrp="1"/>
          </p:cNvSpPr>
          <p:nvPr>
            <p:ph type="title"/>
          </p:nvPr>
        </p:nvSpPr>
        <p:spPr/>
        <p:txBody>
          <a:bodyPr>
            <a:normAutofit fontScale="90000"/>
          </a:bodyPr>
          <a:lstStyle/>
          <a:p>
            <a:r>
              <a:rPr lang="fr-FR" dirty="0" smtClean="0"/>
              <a:t>Les prisons et camps de rétention du </a:t>
            </a:r>
            <a:r>
              <a:rPr lang="fr-FR" dirty="0" err="1" smtClean="0"/>
              <a:t>proche-Orient</a:t>
            </a:r>
            <a:endParaRPr lang="fr-FR" dirty="0"/>
          </a:p>
        </p:txBody>
      </p:sp>
      <p:pic>
        <p:nvPicPr>
          <p:cNvPr id="4" name="Image 3"/>
          <p:cNvPicPr>
            <a:picLocks noChangeAspect="1"/>
          </p:cNvPicPr>
          <p:nvPr/>
        </p:nvPicPr>
        <p:blipFill>
          <a:blip r:embed="rId2"/>
          <a:stretch>
            <a:fillRect/>
          </a:stretch>
        </p:blipFill>
        <p:spPr>
          <a:xfrm>
            <a:off x="241300" y="2020824"/>
            <a:ext cx="5872136" cy="3671057"/>
          </a:xfrm>
          <a:prstGeom prst="rect">
            <a:avLst/>
          </a:prstGeom>
        </p:spPr>
      </p:pic>
      <p:sp>
        <p:nvSpPr>
          <p:cNvPr id="9" name="ZoneTexte 8"/>
          <p:cNvSpPr txBox="1"/>
          <p:nvPr/>
        </p:nvSpPr>
        <p:spPr>
          <a:xfrm>
            <a:off x="207818" y="6109855"/>
            <a:ext cx="8548255" cy="923330"/>
          </a:xfrm>
          <a:prstGeom prst="rect">
            <a:avLst/>
          </a:prstGeom>
          <a:noFill/>
        </p:spPr>
        <p:txBody>
          <a:bodyPr wrap="square" rtlCol="0">
            <a:spAutoFit/>
          </a:bodyPr>
          <a:lstStyle/>
          <a:p>
            <a:r>
              <a:rPr lang="fr-FR" b="1" dirty="0"/>
              <a:t>La </a:t>
            </a:r>
            <a:r>
              <a:rPr lang="fr-FR" b="1" dirty="0" smtClean="0"/>
              <a:t>Belgique a la même position. Elle est </a:t>
            </a:r>
            <a:r>
              <a:rPr lang="fr-FR" b="1" dirty="0"/>
              <a:t>prête à rapatrier les enfants de </a:t>
            </a:r>
            <a:r>
              <a:rPr lang="fr-FR" b="1" dirty="0" smtClean="0"/>
              <a:t>djihadistes, </a:t>
            </a:r>
            <a:r>
              <a:rPr lang="fr-FR" b="1" dirty="0"/>
              <a:t>mais pas les </a:t>
            </a:r>
            <a:r>
              <a:rPr lang="fr-FR" b="1" dirty="0" smtClean="0"/>
              <a:t>mères.</a:t>
            </a:r>
            <a:endParaRPr lang="fr-FR" b="1" dirty="0"/>
          </a:p>
          <a:p>
            <a:endParaRPr lang="fr-FR" dirty="0"/>
          </a:p>
        </p:txBody>
      </p:sp>
    </p:spTree>
    <p:extLst>
      <p:ext uri="{BB962C8B-B14F-4D97-AF65-F5344CB8AC3E}">
        <p14:creationId xmlns:p14="http://schemas.microsoft.com/office/powerpoint/2010/main" val="18639168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4128655" y="2008909"/>
            <a:ext cx="4799445" cy="4087091"/>
          </a:xfrm>
        </p:spPr>
        <p:txBody>
          <a:bodyPr>
            <a:normAutofit lnSpcReduction="10000"/>
          </a:bodyPr>
          <a:lstStyle/>
          <a:p>
            <a:pPr algn="l"/>
            <a:r>
              <a:rPr lang="fr-FR" dirty="0" smtClean="0"/>
              <a:t>« </a:t>
            </a:r>
            <a:r>
              <a:rPr lang="fr-FR" i="1" dirty="0"/>
              <a:t> </a:t>
            </a:r>
            <a:r>
              <a:rPr lang="fr-FR" i="1" dirty="0" smtClean="0"/>
              <a:t>Il </a:t>
            </a:r>
            <a:r>
              <a:rPr lang="fr-FR" i="1" dirty="0"/>
              <a:t>ne faut pas se faire manipuler. Les mères de ces enfants, ce sont des militantes du </a:t>
            </a:r>
            <a:r>
              <a:rPr lang="fr-FR" i="1" dirty="0" err="1"/>
              <a:t>jihadisme</a:t>
            </a:r>
            <a:r>
              <a:rPr lang="fr-FR" i="1" dirty="0"/>
              <a:t>. Quand elles sont arrivées en Syrie, en 2015, ce n'était pas pour faire du </a:t>
            </a:r>
            <a:r>
              <a:rPr lang="fr-FR" i="1" dirty="0" smtClean="0"/>
              <a:t>tourisme » </a:t>
            </a:r>
            <a:r>
              <a:rPr lang="fr-FR" dirty="0"/>
              <a:t>déclarait sur </a:t>
            </a:r>
            <a:r>
              <a:rPr lang="fr-FR" dirty="0" smtClean="0"/>
              <a:t>BFMTV-RMC le 22 mars 2019 Jean-Yves Le </a:t>
            </a:r>
            <a:r>
              <a:rPr lang="fr-FR" dirty="0" err="1" smtClean="0"/>
              <a:t>Drian</a:t>
            </a:r>
            <a:r>
              <a:rPr lang="fr-FR" dirty="0" smtClean="0"/>
              <a:t>, </a:t>
            </a:r>
            <a:r>
              <a:rPr lang="fr-FR" dirty="0"/>
              <a:t>ministre de l'Europe et des Affaires étrangères</a:t>
            </a:r>
            <a:r>
              <a:rPr lang="fr-FR" dirty="0" smtClean="0"/>
              <a:t>.</a:t>
            </a:r>
          </a:p>
          <a:p>
            <a:pPr algn="l"/>
            <a:r>
              <a:rPr lang="fr-FR" dirty="0" smtClean="0"/>
              <a:t>Les adolescents sont séparés de leurs mères Eux aussi sont toujours endoctrinés selon le </a:t>
            </a:r>
            <a:r>
              <a:rPr lang="fr-FR" dirty="0"/>
              <a:t>pédopsychiatre </a:t>
            </a:r>
            <a:r>
              <a:rPr lang="fr-FR" dirty="0" smtClean="0"/>
              <a:t>Serge </a:t>
            </a:r>
            <a:r>
              <a:rPr lang="fr-FR" dirty="0" err="1" smtClean="0"/>
              <a:t>Hefez</a:t>
            </a:r>
            <a:r>
              <a:rPr lang="fr-FR" dirty="0"/>
              <a:t> </a:t>
            </a:r>
            <a:r>
              <a:rPr lang="fr-FR" dirty="0" smtClean="0"/>
              <a:t>qui les a expertisés . Ils représentent à ses yeux un danger très important.</a:t>
            </a:r>
          </a:p>
          <a:p>
            <a:pPr algn="l"/>
            <a:r>
              <a:rPr lang="fr-FR" dirty="0" smtClean="0"/>
              <a:t>La possibilité de retirer la nationalité française à des traîtres existe.</a:t>
            </a:r>
            <a:endParaRPr lang="fr-FR" dirty="0"/>
          </a:p>
        </p:txBody>
      </p:sp>
      <p:sp>
        <p:nvSpPr>
          <p:cNvPr id="3" name="Titre 2"/>
          <p:cNvSpPr>
            <a:spLocks noGrp="1"/>
          </p:cNvSpPr>
          <p:nvPr>
            <p:ph type="title"/>
          </p:nvPr>
        </p:nvSpPr>
        <p:spPr/>
        <p:txBody>
          <a:bodyPr>
            <a:normAutofit fontScale="90000"/>
          </a:bodyPr>
          <a:lstStyle/>
          <a:p>
            <a:r>
              <a:rPr lang="fr-FR" dirty="0" smtClean="0"/>
              <a:t>Les prisons et camps de rétention du </a:t>
            </a:r>
            <a:r>
              <a:rPr lang="fr-FR" dirty="0" err="1" smtClean="0"/>
              <a:t>proche-Orient</a:t>
            </a:r>
            <a:endParaRPr lang="fr-FR" dirty="0"/>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364" y="1814945"/>
            <a:ext cx="3180754" cy="4849091"/>
          </a:xfrm>
          <a:prstGeom prst="rect">
            <a:avLst/>
          </a:prstGeom>
        </p:spPr>
      </p:pic>
      <p:sp>
        <p:nvSpPr>
          <p:cNvPr id="10" name="ZoneTexte 9"/>
          <p:cNvSpPr txBox="1"/>
          <p:nvPr/>
        </p:nvSpPr>
        <p:spPr>
          <a:xfrm>
            <a:off x="4572000" y="6096000"/>
            <a:ext cx="3611886" cy="369332"/>
          </a:xfrm>
          <a:prstGeom prst="rect">
            <a:avLst/>
          </a:prstGeom>
          <a:noFill/>
        </p:spPr>
        <p:txBody>
          <a:bodyPr wrap="none" rtlCol="0">
            <a:spAutoFit/>
          </a:bodyPr>
          <a:lstStyle/>
          <a:p>
            <a:r>
              <a:rPr lang="fr-FR" smtClean="0"/>
              <a:t>Les deux points de vue qui s’opposent</a:t>
            </a:r>
            <a:endParaRPr lang="fr-FR"/>
          </a:p>
        </p:txBody>
      </p:sp>
    </p:spTree>
    <p:extLst>
      <p:ext uri="{BB962C8B-B14F-4D97-AF65-F5344CB8AC3E}">
        <p14:creationId xmlns:p14="http://schemas.microsoft.com/office/powerpoint/2010/main" val="189677676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5195453" y="1875288"/>
            <a:ext cx="3635664" cy="4087091"/>
          </a:xfrm>
        </p:spPr>
        <p:txBody>
          <a:bodyPr>
            <a:normAutofit lnSpcReduction="10000"/>
          </a:bodyPr>
          <a:lstStyle/>
          <a:p>
            <a:pPr algn="l"/>
            <a:r>
              <a:rPr lang="fr-FR" dirty="0" smtClean="0"/>
              <a:t>En novembre 2020, 89 % des Français sont favorables au retrait de nationalité aux Français qui ont rejoint </a:t>
            </a:r>
            <a:r>
              <a:rPr lang="fr-FR" dirty="0" err="1" smtClean="0"/>
              <a:t>Daech</a:t>
            </a:r>
            <a:r>
              <a:rPr lang="fr-FR" dirty="0" smtClean="0"/>
              <a:t>, voire aux fichés S présentant le plus de menaces, voire à tous les fichés S.</a:t>
            </a:r>
          </a:p>
          <a:p>
            <a:pPr algn="l"/>
            <a:r>
              <a:rPr lang="fr-FR" dirty="0" smtClean="0"/>
              <a:t>Ils sont aussi favorables à </a:t>
            </a:r>
            <a:r>
              <a:rPr lang="fr-FR" dirty="0"/>
              <a:t>pour l’expulsion des fichés S résidant dans </a:t>
            </a:r>
            <a:r>
              <a:rPr lang="fr-FR" dirty="0" smtClean="0"/>
              <a:t>l’Hexagone, voire à leur détention préventive </a:t>
            </a:r>
            <a:r>
              <a:rPr lang="fr-FR" dirty="0"/>
              <a:t>ou </a:t>
            </a:r>
            <a:r>
              <a:rPr lang="fr-FR" dirty="0" smtClean="0"/>
              <a:t>encore à </a:t>
            </a:r>
            <a:r>
              <a:rPr lang="fr-FR" dirty="0"/>
              <a:t>la création d’un nouveau délit dit </a:t>
            </a:r>
            <a:r>
              <a:rPr lang="fr-FR" dirty="0" smtClean="0"/>
              <a:t>« de </a:t>
            </a:r>
            <a:r>
              <a:rPr lang="fr-FR" dirty="0"/>
              <a:t>mise en danger par la publication de données </a:t>
            </a:r>
            <a:r>
              <a:rPr lang="fr-FR" dirty="0" smtClean="0"/>
              <a:t>personnelles ».</a:t>
            </a:r>
            <a:endParaRPr lang="fr-FR" dirty="0"/>
          </a:p>
        </p:txBody>
      </p:sp>
      <p:sp>
        <p:nvSpPr>
          <p:cNvPr id="3" name="Titre 2"/>
          <p:cNvSpPr>
            <a:spLocks noGrp="1"/>
          </p:cNvSpPr>
          <p:nvPr>
            <p:ph type="title"/>
          </p:nvPr>
        </p:nvSpPr>
        <p:spPr/>
        <p:txBody>
          <a:bodyPr>
            <a:normAutofit fontScale="90000"/>
          </a:bodyPr>
          <a:lstStyle/>
          <a:p>
            <a:r>
              <a:rPr lang="fr-FR" dirty="0" smtClean="0"/>
              <a:t>Les prisons et camps de rétention du </a:t>
            </a:r>
            <a:r>
              <a:rPr lang="fr-FR" dirty="0" err="1" smtClean="0"/>
              <a:t>proche-Orient</a:t>
            </a:r>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881" y="2008909"/>
            <a:ext cx="5003800" cy="3708400"/>
          </a:xfrm>
          <a:prstGeom prst="rect">
            <a:avLst/>
          </a:prstGeom>
        </p:spPr>
      </p:pic>
      <p:sp>
        <p:nvSpPr>
          <p:cNvPr id="5" name="ZoneTexte 4"/>
          <p:cNvSpPr txBox="1"/>
          <p:nvPr/>
        </p:nvSpPr>
        <p:spPr>
          <a:xfrm>
            <a:off x="185881" y="5916197"/>
            <a:ext cx="8645236" cy="923330"/>
          </a:xfrm>
          <a:prstGeom prst="rect">
            <a:avLst/>
          </a:prstGeom>
          <a:noFill/>
        </p:spPr>
        <p:txBody>
          <a:bodyPr wrap="square" rtlCol="0">
            <a:spAutoFit/>
          </a:bodyPr>
          <a:lstStyle/>
          <a:p>
            <a:r>
              <a:rPr lang="fr-FR" dirty="0"/>
              <a:t>L’institut </a:t>
            </a:r>
            <a:r>
              <a:rPr lang="fr-FR" dirty="0" err="1"/>
              <a:t>Ifop-Fiducial</a:t>
            </a:r>
            <a:r>
              <a:rPr lang="fr-FR" dirty="0"/>
              <a:t> a réalisé ce sondage pour </a:t>
            </a:r>
            <a:r>
              <a:rPr lang="fr-FR" dirty="0" err="1"/>
              <a:t>Cnews</a:t>
            </a:r>
            <a:r>
              <a:rPr lang="fr-FR" dirty="0"/>
              <a:t> et Sud Radio au cours de la période allant du 3 au 5 novembre 2020, sur un échantillon de 2 030 </a:t>
            </a:r>
            <a:r>
              <a:rPr lang="fr-FR" dirty="0" smtClean="0"/>
              <a:t>personnes après </a:t>
            </a:r>
            <a:r>
              <a:rPr lang="fr-FR" dirty="0"/>
              <a:t>la décapitation de Samuel </a:t>
            </a:r>
            <a:r>
              <a:rPr lang="fr-FR" dirty="0" err="1"/>
              <a:t>Paty</a:t>
            </a:r>
            <a:r>
              <a:rPr lang="fr-FR" dirty="0"/>
              <a:t> et l’attentat de la basilique de </a:t>
            </a:r>
            <a:r>
              <a:rPr lang="fr-FR" dirty="0" smtClean="0"/>
              <a:t>Nice.  </a:t>
            </a:r>
            <a:endParaRPr lang="fr-FR" dirty="0"/>
          </a:p>
        </p:txBody>
      </p:sp>
    </p:spTree>
    <p:extLst>
      <p:ext uri="{BB962C8B-B14F-4D97-AF65-F5344CB8AC3E}">
        <p14:creationId xmlns:p14="http://schemas.microsoft.com/office/powerpoint/2010/main" val="9886732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4128655" y="1860769"/>
            <a:ext cx="4900467" cy="4558442"/>
          </a:xfrm>
        </p:spPr>
        <p:txBody>
          <a:bodyPr>
            <a:noAutofit/>
          </a:bodyPr>
          <a:lstStyle/>
          <a:p>
            <a:pPr algn="l"/>
            <a:r>
              <a:rPr lang="fr-FR" sz="1900" dirty="0" smtClean="0"/>
              <a:t>Un exemple de complexité : </a:t>
            </a:r>
            <a:r>
              <a:rPr lang="fr-FR" sz="1900" dirty="0" err="1" smtClean="0"/>
              <a:t>Rehane</a:t>
            </a:r>
            <a:r>
              <a:rPr lang="fr-FR" sz="1900" dirty="0" smtClean="0"/>
              <a:t> B.</a:t>
            </a:r>
          </a:p>
          <a:p>
            <a:pPr algn="l"/>
            <a:r>
              <a:rPr lang="fr-FR" sz="1900" dirty="0"/>
              <a:t>Née en Haute-Garonne, en France, </a:t>
            </a:r>
            <a:r>
              <a:rPr lang="fr-FR" sz="1900" dirty="0" err="1"/>
              <a:t>Réhane</a:t>
            </a:r>
            <a:r>
              <a:rPr lang="fr-FR" sz="1900" dirty="0"/>
              <a:t> B., encore mineure, arrive en </a:t>
            </a:r>
            <a:r>
              <a:rPr lang="fr-FR" sz="1900" dirty="0" smtClean="0"/>
              <a:t>Syrie en 2004. </a:t>
            </a:r>
            <a:r>
              <a:rPr lang="fr-FR" sz="1900" dirty="0"/>
              <a:t>Sa mère, Rachida B*, 47 ans, </a:t>
            </a:r>
            <a:r>
              <a:rPr lang="fr-FR" sz="1900" dirty="0" smtClean="0"/>
              <a:t>amie des frères Clain, une </a:t>
            </a:r>
            <a:r>
              <a:rPr lang="fr-FR" sz="1900" dirty="0"/>
              <a:t>Toulousaine radicalisée, l’avait enlevée à son père, en 2004, alors qu’elle n’avait que 3 </a:t>
            </a:r>
            <a:r>
              <a:rPr lang="fr-FR" sz="1900" dirty="0" smtClean="0"/>
              <a:t>ans. </a:t>
            </a:r>
            <a:r>
              <a:rPr lang="fr-FR" sz="1900" dirty="0"/>
              <a:t>Elle passera quinze années de sa vie, son enfance et son adolescence </a:t>
            </a:r>
            <a:r>
              <a:rPr lang="fr-FR" sz="1900" dirty="0" smtClean="0"/>
              <a:t>en Syrie. Elle est </a:t>
            </a:r>
            <a:r>
              <a:rPr lang="fr-FR" sz="1900" dirty="0"/>
              <a:t>expulsée, le 14 mai </a:t>
            </a:r>
            <a:r>
              <a:rPr lang="fr-FR" sz="1900" dirty="0" smtClean="0"/>
              <a:t>2020, </a:t>
            </a:r>
            <a:r>
              <a:rPr lang="fr-FR" sz="1900" dirty="0"/>
              <a:t>par les autorités </a:t>
            </a:r>
            <a:r>
              <a:rPr lang="fr-FR" sz="1900" dirty="0" smtClean="0"/>
              <a:t>turques et envoyée à </a:t>
            </a:r>
            <a:r>
              <a:rPr lang="fr-FR" sz="1900" dirty="0"/>
              <a:t>l’aéroport de Roissy, en compagnie d’un mari rencontré en Syrie, Brahim L.*, et de leur </a:t>
            </a:r>
            <a:r>
              <a:rPr lang="fr-FR" sz="1900" dirty="0" smtClean="0"/>
              <a:t>bébé. Elle est aussitôt incarcérée </a:t>
            </a:r>
            <a:r>
              <a:rPr lang="fr-FR" sz="1900" dirty="0"/>
              <a:t>à la prison de </a:t>
            </a:r>
            <a:r>
              <a:rPr lang="fr-FR" sz="1900" dirty="0" smtClean="0"/>
              <a:t>Fleury-Mérogis. Elle ne sait ni lire ni écrire. Elle ignorait l’existence de son père français. L’enfant est confié à l’Aide médicale à l’enfance.</a:t>
            </a:r>
            <a:endParaRPr lang="fr-FR" sz="1900" dirty="0"/>
          </a:p>
        </p:txBody>
      </p:sp>
      <p:sp>
        <p:nvSpPr>
          <p:cNvPr id="3" name="Titre 2"/>
          <p:cNvSpPr>
            <a:spLocks noGrp="1"/>
          </p:cNvSpPr>
          <p:nvPr>
            <p:ph type="title"/>
          </p:nvPr>
        </p:nvSpPr>
        <p:spPr/>
        <p:txBody>
          <a:bodyPr>
            <a:normAutofit fontScale="90000"/>
          </a:bodyPr>
          <a:lstStyle/>
          <a:p>
            <a:r>
              <a:rPr lang="fr-FR" dirty="0" smtClean="0"/>
              <a:t>Les prisons et camps de rétention du </a:t>
            </a:r>
            <a:r>
              <a:rPr lang="fr-FR" dirty="0" err="1" smtClean="0"/>
              <a:t>proche-Orient</a:t>
            </a:r>
            <a:endParaRPr lang="fr-FR" dirty="0"/>
          </a:p>
        </p:txBody>
      </p:sp>
      <p:sp>
        <p:nvSpPr>
          <p:cNvPr id="10" name="ZoneTexte 9"/>
          <p:cNvSpPr txBox="1"/>
          <p:nvPr/>
        </p:nvSpPr>
        <p:spPr>
          <a:xfrm>
            <a:off x="112812" y="6419211"/>
            <a:ext cx="4015843" cy="369332"/>
          </a:xfrm>
          <a:prstGeom prst="rect">
            <a:avLst/>
          </a:prstGeom>
          <a:noFill/>
        </p:spPr>
        <p:txBody>
          <a:bodyPr wrap="none" rtlCol="0">
            <a:spAutoFit/>
          </a:bodyPr>
          <a:lstStyle/>
          <a:p>
            <a:r>
              <a:rPr lang="fr-FR" dirty="0" smtClean="0"/>
              <a:t>S’agit-il d’une criminelle ou d’une victime ?</a:t>
            </a:r>
            <a:endParaRPr lang="fr-FR" dirty="0"/>
          </a:p>
        </p:txBody>
      </p:sp>
      <p:pic>
        <p:nvPicPr>
          <p:cNvPr id="4" name="Image 3"/>
          <p:cNvPicPr>
            <a:picLocks noChangeAspect="1"/>
          </p:cNvPicPr>
          <p:nvPr/>
        </p:nvPicPr>
        <p:blipFill>
          <a:blip r:embed="rId2"/>
          <a:stretch>
            <a:fillRect/>
          </a:stretch>
        </p:blipFill>
        <p:spPr>
          <a:xfrm>
            <a:off x="42041" y="1948637"/>
            <a:ext cx="3948164" cy="2468256"/>
          </a:xfrm>
          <a:prstGeom prst="rect">
            <a:avLst/>
          </a:prstGeom>
        </p:spPr>
      </p:pic>
      <p:pic>
        <p:nvPicPr>
          <p:cNvPr id="5" name="Image 4"/>
          <p:cNvPicPr>
            <a:picLocks noChangeAspect="1"/>
          </p:cNvPicPr>
          <p:nvPr/>
        </p:nvPicPr>
        <p:blipFill>
          <a:blip r:embed="rId3"/>
          <a:stretch>
            <a:fillRect/>
          </a:stretch>
        </p:blipFill>
        <p:spPr>
          <a:xfrm>
            <a:off x="76629" y="3809072"/>
            <a:ext cx="3913576" cy="2443885"/>
          </a:xfrm>
          <a:prstGeom prst="rect">
            <a:avLst/>
          </a:prstGeom>
        </p:spPr>
      </p:pic>
    </p:spTree>
    <p:extLst>
      <p:ext uri="{BB962C8B-B14F-4D97-AF65-F5344CB8AC3E}">
        <p14:creationId xmlns:p14="http://schemas.microsoft.com/office/powerpoint/2010/main" val="152383391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Les politiques carcérales en France</a:t>
            </a:r>
            <a:endParaRPr lang="fr-FR" dirty="0"/>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20824"/>
            <a:ext cx="9144000" cy="3860284"/>
          </a:xfrm>
          <a:prstGeom prst="rect">
            <a:avLst/>
          </a:prstGeom>
        </p:spPr>
      </p:pic>
      <p:sp>
        <p:nvSpPr>
          <p:cNvPr id="6" name="ZoneTexte 5"/>
          <p:cNvSpPr txBox="1"/>
          <p:nvPr/>
        </p:nvSpPr>
        <p:spPr>
          <a:xfrm>
            <a:off x="1503581" y="6047939"/>
            <a:ext cx="6590522" cy="646331"/>
          </a:xfrm>
          <a:prstGeom prst="rect">
            <a:avLst/>
          </a:prstGeom>
          <a:noFill/>
        </p:spPr>
        <p:txBody>
          <a:bodyPr wrap="none" rtlCol="0">
            <a:spAutoFit/>
          </a:bodyPr>
          <a:lstStyle/>
          <a:p>
            <a:r>
              <a:rPr lang="fr-FR" dirty="0" smtClean="0"/>
              <a:t>La nouvelle politique carcérale après 2019</a:t>
            </a:r>
          </a:p>
          <a:p>
            <a:r>
              <a:rPr lang="fr-FR" dirty="0" smtClean="0"/>
              <a:t>La création de six QPR (Quartier de prise en charge de la radicalisation).</a:t>
            </a:r>
            <a:endParaRPr lang="fr-FR" dirty="0"/>
          </a:p>
        </p:txBody>
      </p:sp>
    </p:spTree>
    <p:extLst>
      <p:ext uri="{BB962C8B-B14F-4D97-AF65-F5344CB8AC3E}">
        <p14:creationId xmlns:p14="http://schemas.microsoft.com/office/powerpoint/2010/main" val="8891647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Les politiques carcérales en France</a:t>
            </a:r>
            <a:endParaRPr lang="fr-FR" dirty="0"/>
          </a:p>
        </p:txBody>
      </p:sp>
      <p:sp>
        <p:nvSpPr>
          <p:cNvPr id="6" name="ZoneTexte 5"/>
          <p:cNvSpPr txBox="1"/>
          <p:nvPr/>
        </p:nvSpPr>
        <p:spPr>
          <a:xfrm>
            <a:off x="3491345" y="1828800"/>
            <a:ext cx="5500256" cy="4801314"/>
          </a:xfrm>
          <a:prstGeom prst="rect">
            <a:avLst/>
          </a:prstGeom>
          <a:noFill/>
        </p:spPr>
        <p:txBody>
          <a:bodyPr wrap="square" rtlCol="0">
            <a:spAutoFit/>
          </a:bodyPr>
          <a:lstStyle/>
          <a:p>
            <a:r>
              <a:rPr lang="fr-FR" dirty="0" smtClean="0"/>
              <a:t>La nouvelle politique carcérale après 2019 part du fait qui si des groupes importants parmi les prisonniers se sont radicalisés en prison, l’inverse existe aussi, en particulier les auto-</a:t>
            </a:r>
            <a:r>
              <a:rPr lang="fr-FR" dirty="0" err="1" smtClean="0"/>
              <a:t>déradicalisations</a:t>
            </a:r>
            <a:r>
              <a:rPr lang="fr-FR" dirty="0" smtClean="0"/>
              <a:t>.</a:t>
            </a:r>
          </a:p>
          <a:p>
            <a:r>
              <a:rPr lang="fr-FR" dirty="0" smtClean="0"/>
              <a:t>Des prisonniers comprennent qu’en vendant de la drogue, ils réalisent l’idéal  d’ascension sociale de leurs parents, mais autrement que par l’école qui ne le leur permet pas. Ils cherchent alors d’autres ailleurs valorisant, l’Etat islamique devenant à leurs yeux l’équivalent de la drogue.</a:t>
            </a:r>
          </a:p>
          <a:p>
            <a:r>
              <a:rPr lang="fr-FR" dirty="0" smtClean="0"/>
              <a:t>Ils comprennent que leur identité ne vient pas d’eux-m</a:t>
            </a:r>
            <a:r>
              <a:rPr lang="fr-FR" dirty="0" smtClean="0"/>
              <a:t>êmes, mais de stigmatisations et d’étiquetages.</a:t>
            </a:r>
          </a:p>
          <a:p>
            <a:r>
              <a:rPr lang="fr-FR" dirty="0" smtClean="0"/>
              <a:t>Certains ajoutent que leur rejet de l’Etat conséquence de leur rejet de l’école a été une impasse tout comme identifier l’Etat islamique à une famille idéale.</a:t>
            </a:r>
          </a:p>
          <a:p>
            <a:r>
              <a:rPr lang="fr-FR" dirty="0" smtClean="0"/>
              <a:t>La seule solution est de devenir un acteur politique constructif. Il faut renouer en prison les liens avec la famille condamnée pour sortir de la </a:t>
            </a:r>
            <a:r>
              <a:rPr lang="fr-FR" dirty="0"/>
              <a:t>l</a:t>
            </a:r>
            <a:r>
              <a:rPr lang="fr-FR" dirty="0" smtClean="0"/>
              <a:t>ogique criminelle.</a:t>
            </a:r>
            <a:endParaRPr lang="fr-FR" dirty="0" smtClean="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1" y="1953490"/>
            <a:ext cx="3050926" cy="4308764"/>
          </a:xfrm>
          <a:prstGeom prst="rect">
            <a:avLst/>
          </a:prstGeom>
        </p:spPr>
      </p:pic>
    </p:spTree>
    <p:extLst>
      <p:ext uri="{BB962C8B-B14F-4D97-AF65-F5344CB8AC3E}">
        <p14:creationId xmlns:p14="http://schemas.microsoft.com/office/powerpoint/2010/main" val="15915470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2299855" y="975360"/>
            <a:ext cx="4558145" cy="701040"/>
          </a:xfrm>
        </p:spPr>
        <p:txBody>
          <a:bodyPr>
            <a:normAutofit fontScale="90000"/>
          </a:bodyPr>
          <a:lstStyle/>
          <a:p>
            <a:r>
              <a:rPr lang="fr-FR" b="0" dirty="0" smtClean="0"/>
              <a:t>Un quartier </a:t>
            </a:r>
            <a:r>
              <a:rPr lang="fr-FR" b="0" dirty="0"/>
              <a:t>de prise en charge de la radicalisation (QPR) </a:t>
            </a:r>
            <a:r>
              <a:rPr lang="fr-FR" b="0" smtClean="0"/>
              <a:t>pour femmes</a:t>
            </a:r>
            <a:endParaRPr lang="fr-FR" dirty="0"/>
          </a:p>
        </p:txBody>
      </p:sp>
      <p:pic>
        <p:nvPicPr>
          <p:cNvPr id="13316" name="Picture 4" descr="n quartier de prise en charge de la radicalisation vient d'ouvrir ses portes au centr"/>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374505" y="1786504"/>
            <a:ext cx="4476943" cy="2743932"/>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e quartier pourra accueillir à terme 29 détenues radicalisée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2486" y="4640540"/>
            <a:ext cx="2186089" cy="1400042"/>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p:cNvSpPr txBox="1"/>
          <p:nvPr/>
        </p:nvSpPr>
        <p:spPr>
          <a:xfrm>
            <a:off x="5209309" y="2008908"/>
            <a:ext cx="3408218" cy="5078313"/>
          </a:xfrm>
          <a:prstGeom prst="rect">
            <a:avLst/>
          </a:prstGeom>
          <a:noFill/>
        </p:spPr>
        <p:txBody>
          <a:bodyPr wrap="square" rtlCol="0">
            <a:spAutoFit/>
          </a:bodyPr>
          <a:lstStyle/>
          <a:p>
            <a:r>
              <a:rPr lang="fr-FR" dirty="0" smtClean="0"/>
              <a:t>Un quartier pour femmes radicalisées vient d’ouvrir à Rennes en septembre 2021. Accueillant d’abord trois détenues radicalisées, 25 au début de janvier 2022, il pourra à terme en accueillir 29, </a:t>
            </a:r>
            <a:r>
              <a:rPr lang="fr-FR" dirty="0"/>
              <a:t>principalement des femmes condamnées à de longues </a:t>
            </a:r>
            <a:r>
              <a:rPr lang="fr-FR" dirty="0" smtClean="0"/>
              <a:t>peines, certaines revenant de Syrie.</a:t>
            </a:r>
          </a:p>
          <a:p>
            <a:r>
              <a:rPr lang="fr-FR" dirty="0"/>
              <a:t>L’objectif de ce QPR est de « désengager » ces détenues de la </a:t>
            </a:r>
            <a:r>
              <a:rPr lang="fr-FR" dirty="0" smtClean="0"/>
              <a:t>violence islamiste </a:t>
            </a:r>
            <a:r>
              <a:rPr lang="fr-FR" dirty="0"/>
              <a:t>et de les « réinsérer </a:t>
            </a:r>
            <a:r>
              <a:rPr lang="fr-FR" dirty="0" smtClean="0"/>
              <a:t>».</a:t>
            </a:r>
          </a:p>
          <a:p>
            <a:r>
              <a:rPr lang="fr-FR" dirty="0" smtClean="0"/>
              <a:t>C’est une </a:t>
            </a:r>
            <a:r>
              <a:rPr lang="fr-FR" dirty="0"/>
              <a:t>« une première en France et en Europe », selon la directrice Véronique </a:t>
            </a:r>
            <a:r>
              <a:rPr lang="fr-FR" dirty="0" err="1" smtClean="0"/>
              <a:t>Sousset</a:t>
            </a:r>
            <a:r>
              <a:rPr lang="fr-FR" dirty="0" smtClean="0"/>
              <a:t>.</a:t>
            </a:r>
          </a:p>
          <a:p>
            <a:endParaRPr lang="fr-FR" dirty="0"/>
          </a:p>
          <a:p>
            <a:endParaRPr lang="fr-FR" dirty="0"/>
          </a:p>
        </p:txBody>
      </p:sp>
      <p:pic>
        <p:nvPicPr>
          <p:cNvPr id="14338" name="Picture 2" descr="n prison, la gestion sensible des femmes radicalisé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605" y="5121563"/>
            <a:ext cx="2299855" cy="1533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79491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581891" y="5666509"/>
            <a:ext cx="8174182" cy="1191491"/>
          </a:xfrm>
        </p:spPr>
        <p:txBody>
          <a:bodyPr/>
          <a:lstStyle/>
          <a:p>
            <a:pPr algn="l"/>
            <a:r>
              <a:rPr lang="fr-FR" dirty="0"/>
              <a:t>« On ne va pas faire de la </a:t>
            </a:r>
            <a:r>
              <a:rPr lang="fr-FR" dirty="0" err="1"/>
              <a:t>déradicalisation</a:t>
            </a:r>
            <a:r>
              <a:rPr lang="fr-FR" dirty="0"/>
              <a:t> qui est un </a:t>
            </a:r>
            <a:r>
              <a:rPr lang="fr-FR" dirty="0" smtClean="0"/>
              <a:t>fantasme. L’objectif </a:t>
            </a:r>
            <a:r>
              <a:rPr lang="fr-FR" dirty="0"/>
              <a:t>est de désengager </a:t>
            </a:r>
            <a:r>
              <a:rPr lang="fr-FR" dirty="0" smtClean="0"/>
              <a:t>de </a:t>
            </a:r>
            <a:r>
              <a:rPr lang="fr-FR" dirty="0"/>
              <a:t>l’agir violent et de </a:t>
            </a:r>
            <a:r>
              <a:rPr lang="fr-FR" dirty="0" smtClean="0"/>
              <a:t>remettre </a:t>
            </a:r>
            <a:r>
              <a:rPr lang="fr-FR" dirty="0"/>
              <a:t>sur le chemin de la citoyenneté </a:t>
            </a:r>
            <a:r>
              <a:rPr lang="fr-FR" dirty="0" smtClean="0"/>
              <a:t>» (Véronique </a:t>
            </a:r>
            <a:r>
              <a:rPr lang="fr-FR" dirty="0" err="1" smtClean="0"/>
              <a:t>Sousset</a:t>
            </a:r>
            <a:r>
              <a:rPr lang="fr-FR" dirty="0" smtClean="0"/>
              <a:t>, directrice de la prison de Rennes</a:t>
            </a:r>
            <a:endParaRPr lang="fr-FR" dirty="0"/>
          </a:p>
        </p:txBody>
      </p:sp>
      <p:sp>
        <p:nvSpPr>
          <p:cNvPr id="3" name="Titre 2"/>
          <p:cNvSpPr>
            <a:spLocks noGrp="1"/>
          </p:cNvSpPr>
          <p:nvPr>
            <p:ph type="title"/>
          </p:nvPr>
        </p:nvSpPr>
        <p:spPr/>
        <p:txBody>
          <a:bodyPr/>
          <a:lstStyle/>
          <a:p>
            <a:r>
              <a:rPr lang="fr-FR" dirty="0" smtClean="0"/>
              <a:t>L’abandon de fait des actions de </a:t>
            </a:r>
            <a:r>
              <a:rPr lang="fr-FR" dirty="0" err="1" smtClean="0"/>
              <a:t>déradicalisation</a:t>
            </a:r>
            <a:endParaRPr lang="fr-FR" dirty="0"/>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21810" y="1870364"/>
            <a:ext cx="2557318" cy="3743209"/>
          </a:xfrm>
          <a:prstGeom prst="rect">
            <a:avLst/>
          </a:prstGeom>
        </p:spPr>
      </p:pic>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62334" y="1870364"/>
            <a:ext cx="2393739" cy="3743209"/>
          </a:xfrm>
          <a:prstGeom prst="rect">
            <a:avLst/>
          </a:prstGeom>
        </p:spPr>
      </p:pic>
      <p:pic>
        <p:nvPicPr>
          <p:cNvPr id="6" name="Imag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0578" y="1870363"/>
            <a:ext cx="3229436" cy="3743209"/>
          </a:xfrm>
          <a:prstGeom prst="rect">
            <a:avLst/>
          </a:prstGeom>
        </p:spPr>
      </p:pic>
    </p:spTree>
    <p:extLst>
      <p:ext uri="{BB962C8B-B14F-4D97-AF65-F5344CB8AC3E}">
        <p14:creationId xmlns:p14="http://schemas.microsoft.com/office/powerpoint/2010/main" val="13009649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415636" y="2028617"/>
            <a:ext cx="3697821" cy="4552291"/>
          </a:xfrm>
        </p:spPr>
        <p:txBody>
          <a:bodyPr>
            <a:normAutofit fontScale="92500" lnSpcReduction="10000"/>
          </a:bodyPr>
          <a:lstStyle/>
          <a:p>
            <a:pPr algn="l"/>
            <a:r>
              <a:rPr lang="fr-FR" dirty="0" smtClean="0"/>
              <a:t>Les Etats arabes qui ne sont pas la</a:t>
            </a:r>
            <a:r>
              <a:rPr lang="fr-FR" dirty="0" smtClean="0"/>
              <a:t>ïques peuvent construire des théologies d’Etat et les imposer aux détenus ou les faire évoluer comme en Arabie saoudite d’une radicalisation à une autre radicalisation wahhabite. </a:t>
            </a:r>
          </a:p>
          <a:p>
            <a:pPr algn="l"/>
            <a:r>
              <a:rPr lang="fr-FR" dirty="0" smtClean="0"/>
              <a:t>Ceci est possible s’il existe une religion d’Etat, un islam qui peut être imposés aux radicalisés considérés comme étant des renégats ou des schismatiques qui ne sont plus musulmans.</a:t>
            </a:r>
          </a:p>
          <a:p>
            <a:pPr algn="l"/>
            <a:r>
              <a:rPr lang="fr-FR" dirty="0" smtClean="0"/>
              <a:t>Ces </a:t>
            </a:r>
            <a:r>
              <a:rPr lang="fr-FR" dirty="0" err="1" smtClean="0"/>
              <a:t>déradicalisations</a:t>
            </a:r>
            <a:r>
              <a:rPr lang="fr-FR" dirty="0" smtClean="0"/>
              <a:t> ne sont pas des </a:t>
            </a:r>
            <a:r>
              <a:rPr lang="fr-FR" dirty="0" err="1" smtClean="0"/>
              <a:t>déradicalisations</a:t>
            </a:r>
            <a:r>
              <a:rPr lang="fr-FR" dirty="0" smtClean="0"/>
              <a:t>.</a:t>
            </a:r>
          </a:p>
          <a:p>
            <a:pPr algn="l"/>
            <a:endParaRPr lang="fr-FR" dirty="0"/>
          </a:p>
        </p:txBody>
      </p:sp>
      <p:sp>
        <p:nvSpPr>
          <p:cNvPr id="3" name="Titre 2"/>
          <p:cNvSpPr>
            <a:spLocks noGrp="1"/>
          </p:cNvSpPr>
          <p:nvPr>
            <p:ph type="title"/>
          </p:nvPr>
        </p:nvSpPr>
        <p:spPr/>
        <p:txBody>
          <a:bodyPr>
            <a:normAutofit fontScale="90000"/>
          </a:bodyPr>
          <a:lstStyle/>
          <a:p>
            <a:r>
              <a:rPr lang="fr-FR" dirty="0" smtClean="0"/>
              <a:t>Les actions de </a:t>
            </a:r>
            <a:r>
              <a:rPr lang="fr-FR" dirty="0" err="1" smtClean="0"/>
              <a:t>déradicalisation</a:t>
            </a:r>
            <a:r>
              <a:rPr lang="fr-FR" dirty="0" smtClean="0"/>
              <a:t> continuent en pays arabes</a:t>
            </a:r>
            <a:endParaRPr lang="fr-FR" dirty="0"/>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1910195"/>
            <a:ext cx="4033648" cy="3564082"/>
          </a:xfrm>
          <a:prstGeom prst="rect">
            <a:avLst/>
          </a:prstGeom>
        </p:spPr>
      </p:pic>
    </p:spTree>
    <p:extLst>
      <p:ext uri="{BB962C8B-B14F-4D97-AF65-F5344CB8AC3E}">
        <p14:creationId xmlns:p14="http://schemas.microsoft.com/office/powerpoint/2010/main" val="18635427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665018" y="5639954"/>
            <a:ext cx="8077200" cy="927101"/>
          </a:xfrm>
        </p:spPr>
        <p:txBody>
          <a:bodyPr>
            <a:normAutofit fontScale="85000" lnSpcReduction="10000"/>
          </a:bodyPr>
          <a:lstStyle/>
          <a:p>
            <a:pPr algn="l"/>
            <a:r>
              <a:rPr lang="fr-FR" dirty="0" smtClean="0"/>
              <a:t>Les trois outils de la </a:t>
            </a:r>
            <a:r>
              <a:rPr lang="fr-FR" dirty="0" err="1" smtClean="0"/>
              <a:t>déradicalisation</a:t>
            </a:r>
            <a:r>
              <a:rPr lang="fr-FR" dirty="0" smtClean="0"/>
              <a:t>, le dressage par la contrainte, l’imposition de nouvelles normes ou une transformation de la vision du monde. Selon les cultures, on peut utiliser, sur l’individu ou le groupe, un ou plusieurs outils. Mais les impacts diffèrent.</a:t>
            </a:r>
            <a:endParaRPr lang="fr-FR" dirty="0"/>
          </a:p>
        </p:txBody>
      </p:sp>
      <p:sp>
        <p:nvSpPr>
          <p:cNvPr id="3" name="Titre 2"/>
          <p:cNvSpPr>
            <a:spLocks noGrp="1"/>
          </p:cNvSpPr>
          <p:nvPr>
            <p:ph type="title"/>
          </p:nvPr>
        </p:nvSpPr>
        <p:spPr/>
        <p:txBody>
          <a:bodyPr>
            <a:normAutofit fontScale="90000"/>
          </a:bodyPr>
          <a:lstStyle/>
          <a:p>
            <a:r>
              <a:rPr lang="fr-FR" dirty="0" smtClean="0"/>
              <a:t>Les actions de </a:t>
            </a:r>
            <a:r>
              <a:rPr lang="fr-FR" dirty="0" err="1" smtClean="0"/>
              <a:t>déradicalisation</a:t>
            </a:r>
            <a:r>
              <a:rPr lang="fr-FR" dirty="0" smtClean="0"/>
              <a:t> continuent en pays arabes</a:t>
            </a:r>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4809" y="1873827"/>
            <a:ext cx="7581900" cy="3568700"/>
          </a:xfrm>
          <a:prstGeom prst="rect">
            <a:avLst/>
          </a:prstGeom>
        </p:spPr>
      </p:pic>
    </p:spTree>
    <p:extLst>
      <p:ext uri="{BB962C8B-B14F-4D97-AF65-F5344CB8AC3E}">
        <p14:creationId xmlns:p14="http://schemas.microsoft.com/office/powerpoint/2010/main" val="86388468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152400" y="2020824"/>
            <a:ext cx="3697821" cy="3451721"/>
          </a:xfrm>
        </p:spPr>
        <p:txBody>
          <a:bodyPr/>
          <a:lstStyle/>
          <a:p>
            <a:pPr algn="l"/>
            <a:r>
              <a:rPr lang="fr-FR" dirty="0" err="1" smtClean="0"/>
              <a:t>Abderrazzak</a:t>
            </a:r>
            <a:r>
              <a:rPr lang="fr-FR" dirty="0" smtClean="0"/>
              <a:t> </a:t>
            </a:r>
            <a:r>
              <a:rPr lang="fr-FR" dirty="0" err="1" smtClean="0"/>
              <a:t>Soumah</a:t>
            </a:r>
            <a:r>
              <a:rPr lang="fr-FR" dirty="0" smtClean="0"/>
              <a:t>, condamné à 20 ans de prison en 1912 pour des actes antérieurs est chargé de rencontrer des jeunes radicalisés : « </a:t>
            </a:r>
            <a:r>
              <a:rPr lang="fr-FR" dirty="0"/>
              <a:t> V</a:t>
            </a:r>
            <a:r>
              <a:rPr lang="fr-FR" dirty="0" smtClean="0"/>
              <a:t>oilà, </a:t>
            </a:r>
            <a:r>
              <a:rPr lang="fr-FR" dirty="0"/>
              <a:t>mon petit, je te donnerai l’expérience de trente ans. Ce que tu fais maintenant, je l’ai fait en 80, et tu ne vas aboutir à rien, moi j’ai perdu trente ans de ma vie, et je n’ai rien fait pour ma famille ni pour ma patrie </a:t>
            </a:r>
            <a:r>
              <a:rPr lang="fr-FR" dirty="0" smtClean="0"/>
              <a:t>».</a:t>
            </a:r>
            <a:endParaRPr lang="fr-FR" dirty="0"/>
          </a:p>
        </p:txBody>
      </p:sp>
      <p:sp>
        <p:nvSpPr>
          <p:cNvPr id="3" name="Titre 2"/>
          <p:cNvSpPr>
            <a:spLocks noGrp="1"/>
          </p:cNvSpPr>
          <p:nvPr>
            <p:ph type="title"/>
          </p:nvPr>
        </p:nvSpPr>
        <p:spPr/>
        <p:txBody>
          <a:bodyPr>
            <a:normAutofit fontScale="90000"/>
          </a:bodyPr>
          <a:lstStyle/>
          <a:p>
            <a:r>
              <a:rPr lang="fr-FR" dirty="0" smtClean="0"/>
              <a:t>Les actions de </a:t>
            </a:r>
            <a:r>
              <a:rPr lang="fr-FR" dirty="0" err="1" smtClean="0"/>
              <a:t>déradicalisation</a:t>
            </a:r>
            <a:r>
              <a:rPr lang="fr-FR" dirty="0" smtClean="0"/>
              <a:t> continuent en pays arabes</a:t>
            </a:r>
            <a:endParaRPr lang="fr-FR" dirty="0"/>
          </a:p>
        </p:txBody>
      </p:sp>
      <p:pic>
        <p:nvPicPr>
          <p:cNvPr id="4" name="Image 3"/>
          <p:cNvPicPr>
            <a:picLocks noChangeAspect="1"/>
          </p:cNvPicPr>
          <p:nvPr/>
        </p:nvPicPr>
        <p:blipFill>
          <a:blip r:embed="rId2"/>
          <a:stretch>
            <a:fillRect/>
          </a:stretch>
        </p:blipFill>
        <p:spPr>
          <a:xfrm>
            <a:off x="3850221" y="1785296"/>
            <a:ext cx="2618148" cy="1636776"/>
          </a:xfrm>
          <a:prstGeom prst="rect">
            <a:avLst/>
          </a:prstGeom>
        </p:spPr>
      </p:pic>
      <p:sp>
        <p:nvSpPr>
          <p:cNvPr id="5" name="ZoneTexte 4"/>
          <p:cNvSpPr txBox="1"/>
          <p:nvPr/>
        </p:nvSpPr>
        <p:spPr>
          <a:xfrm>
            <a:off x="318655" y="5708073"/>
            <a:ext cx="8618869" cy="1200329"/>
          </a:xfrm>
          <a:prstGeom prst="rect">
            <a:avLst/>
          </a:prstGeom>
          <a:noFill/>
        </p:spPr>
        <p:txBody>
          <a:bodyPr wrap="square" rtlCol="0">
            <a:spAutoFit/>
          </a:bodyPr>
          <a:lstStyle/>
          <a:p>
            <a:r>
              <a:rPr lang="fr-FR" dirty="0"/>
              <a:t>En France, ce sont des victimes ou des parents de </a:t>
            </a:r>
            <a:r>
              <a:rPr lang="fr-FR" dirty="0" smtClean="0"/>
              <a:t>victimes comme Madame Latifa Ibn </a:t>
            </a:r>
            <a:r>
              <a:rPr lang="fr-FR" dirty="0" err="1" smtClean="0"/>
              <a:t>Ziaten</a:t>
            </a:r>
            <a:r>
              <a:rPr lang="fr-FR" dirty="0" smtClean="0"/>
              <a:t>, une femme remarquable </a:t>
            </a:r>
            <a:r>
              <a:rPr lang="fr-FR" dirty="0"/>
              <a:t>qui interviennent, mais en </a:t>
            </a:r>
            <a:r>
              <a:rPr lang="fr-FR" dirty="0" smtClean="0"/>
              <a:t>prévention ou en soutien avec La Maison Imad à </a:t>
            </a:r>
            <a:r>
              <a:rPr lang="fr-FR" dirty="0" err="1" smtClean="0"/>
              <a:t>Garges-les-Gonesse</a:t>
            </a:r>
            <a:r>
              <a:rPr lang="fr-FR" dirty="0" smtClean="0"/>
              <a:t>. Son </a:t>
            </a:r>
            <a:r>
              <a:rPr lang="fr-FR" dirty="0"/>
              <a:t>son </a:t>
            </a:r>
            <a:r>
              <a:rPr lang="fr-FR" dirty="0" smtClean="0"/>
              <a:t>fils a été </a:t>
            </a:r>
            <a:r>
              <a:rPr lang="fr-FR" dirty="0"/>
              <a:t>tué le 11 mars 2002 par </a:t>
            </a:r>
            <a:r>
              <a:rPr lang="fr-FR" dirty="0" smtClean="0"/>
              <a:t>Mohamed </a:t>
            </a:r>
            <a:r>
              <a:rPr lang="fr-FR" dirty="0" err="1"/>
              <a:t>Merah</a:t>
            </a:r>
            <a:r>
              <a:rPr lang="fr-FR" dirty="0"/>
              <a:t>.</a:t>
            </a:r>
          </a:p>
          <a:p>
            <a:endParaRPr lang="fr-FR" dirty="0"/>
          </a:p>
        </p:txBody>
      </p:sp>
      <p:pic>
        <p:nvPicPr>
          <p:cNvPr id="6" name="Image 5"/>
          <p:cNvPicPr>
            <a:picLocks noChangeAspect="1"/>
          </p:cNvPicPr>
          <p:nvPr/>
        </p:nvPicPr>
        <p:blipFill>
          <a:blip r:embed="rId3"/>
          <a:stretch>
            <a:fillRect/>
          </a:stretch>
        </p:blipFill>
        <p:spPr>
          <a:xfrm>
            <a:off x="5513859" y="3438634"/>
            <a:ext cx="3630141" cy="2269439"/>
          </a:xfrm>
          <a:prstGeom prst="rect">
            <a:avLst/>
          </a:prstGeom>
        </p:spPr>
      </p:pic>
    </p:spTree>
    <p:extLst>
      <p:ext uri="{BB962C8B-B14F-4D97-AF65-F5344CB8AC3E}">
        <p14:creationId xmlns:p14="http://schemas.microsoft.com/office/powerpoint/2010/main" val="198658643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0" y="2034678"/>
            <a:ext cx="6470073" cy="4269140"/>
          </a:xfrm>
        </p:spPr>
        <p:txBody>
          <a:bodyPr>
            <a:normAutofit fontScale="92500" lnSpcReduction="20000"/>
          </a:bodyPr>
          <a:lstStyle/>
          <a:p>
            <a:pPr marL="342900" indent="-342900" algn="just">
              <a:buFontTx/>
              <a:buChar char="-"/>
            </a:pPr>
            <a:r>
              <a:rPr lang="fr-FR" sz="2800" dirty="0" smtClean="0"/>
              <a:t>Le renforcement des groupes sécuritaires et des moyens qui leur sont alloués (en janvier 2022, 1 200 agents de plus en un an à la DGSI). Les coopérations internationales se multiplient.</a:t>
            </a:r>
          </a:p>
          <a:p>
            <a:pPr marL="342900" indent="-342900" algn="just">
              <a:buFontTx/>
              <a:buChar char="-"/>
            </a:pPr>
            <a:r>
              <a:rPr lang="fr-FR" sz="2800" dirty="0" smtClean="0"/>
              <a:t>L’information et la formation des élus, des fonctionnaires de l’Etat et des collectivités territoriales, en particulier par les formation Laïcité et Valeurs de la république.</a:t>
            </a:r>
          </a:p>
          <a:p>
            <a:pPr marL="342900" indent="-342900" algn="just">
              <a:buFontTx/>
              <a:buChar char="-"/>
            </a:pPr>
            <a:r>
              <a:rPr lang="fr-FR" sz="2800" dirty="0" smtClean="0"/>
              <a:t>Une information directe et indirecte en direction de la société civile (en particulier des écoliers, collégiens et lycéens). </a:t>
            </a:r>
          </a:p>
          <a:p>
            <a:pPr marL="342900" indent="-342900" algn="just">
              <a:buFontTx/>
              <a:buChar char="-"/>
            </a:pPr>
            <a:endParaRPr lang="fr-FR" dirty="0" smtClean="0"/>
          </a:p>
          <a:p>
            <a:pPr marL="342900" indent="-342900" algn="just">
              <a:buFontTx/>
              <a:buChar char="-"/>
            </a:pPr>
            <a:endParaRPr lang="fr-FR" dirty="0" smtClean="0"/>
          </a:p>
        </p:txBody>
      </p:sp>
      <p:sp>
        <p:nvSpPr>
          <p:cNvPr id="3" name="Titre 2"/>
          <p:cNvSpPr>
            <a:spLocks noGrp="1"/>
          </p:cNvSpPr>
          <p:nvPr>
            <p:ph type="title"/>
          </p:nvPr>
        </p:nvSpPr>
        <p:spPr/>
        <p:txBody>
          <a:bodyPr/>
          <a:lstStyle/>
          <a:p>
            <a:r>
              <a:rPr lang="fr-FR" dirty="0" smtClean="0"/>
              <a:t>La Prévention </a:t>
            </a:r>
            <a:br>
              <a:rPr lang="fr-FR" dirty="0" smtClean="0"/>
            </a:br>
            <a:r>
              <a:rPr lang="fr-FR" dirty="0" smtClean="0"/>
              <a:t>à court terme</a:t>
            </a:r>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9400" y="2189018"/>
            <a:ext cx="2306782" cy="3262361"/>
          </a:xfrm>
          <a:prstGeom prst="rect">
            <a:avLst/>
          </a:prstGeom>
        </p:spPr>
      </p:pic>
      <p:sp>
        <p:nvSpPr>
          <p:cNvPr id="5" name="ZoneTexte 4"/>
          <p:cNvSpPr txBox="1"/>
          <p:nvPr/>
        </p:nvSpPr>
        <p:spPr>
          <a:xfrm>
            <a:off x="6629400" y="5502332"/>
            <a:ext cx="2286000" cy="923330"/>
          </a:xfrm>
          <a:prstGeom prst="rect">
            <a:avLst/>
          </a:prstGeom>
          <a:noFill/>
        </p:spPr>
        <p:txBody>
          <a:bodyPr wrap="square" rtlCol="0">
            <a:spAutoFit/>
          </a:bodyPr>
          <a:lstStyle/>
          <a:p>
            <a:r>
              <a:rPr lang="fr-FR" smtClean="0"/>
              <a:t>Une comparaison mondiale de plus de 700 p.</a:t>
            </a:r>
            <a:endParaRPr lang="fr-FR"/>
          </a:p>
        </p:txBody>
      </p:sp>
    </p:spTree>
    <p:extLst>
      <p:ext uri="{BB962C8B-B14F-4D97-AF65-F5344CB8AC3E}">
        <p14:creationId xmlns:p14="http://schemas.microsoft.com/office/powerpoint/2010/main" val="21120436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5620760" y="2020824"/>
            <a:ext cx="3066039" cy="4075176"/>
          </a:xfrm>
        </p:spPr>
        <p:txBody>
          <a:bodyPr>
            <a:normAutofit/>
          </a:bodyPr>
          <a:lstStyle/>
          <a:p>
            <a:pPr marL="342900" indent="-342900" algn="just">
              <a:buFontTx/>
              <a:buChar char="-"/>
            </a:pPr>
            <a:r>
              <a:rPr lang="fr-FR" dirty="0" smtClean="0"/>
              <a:t>L’Allemagne puis la France ont bénéficié de l’initiative d’un agent qui a pu pénétrer les organes de </a:t>
            </a:r>
            <a:r>
              <a:rPr lang="fr-FR" dirty="0" err="1" smtClean="0"/>
              <a:t>Daech</a:t>
            </a:r>
            <a:r>
              <a:rPr lang="fr-FR" dirty="0" smtClean="0"/>
              <a:t> et a pu copier toutes les fiches détaillées de 22 000 combattants de l’organisation (dont celles de 500 Français avec leur état-civil et les téléphones de leurs proches).</a:t>
            </a:r>
          </a:p>
          <a:p>
            <a:pPr marL="342900" indent="-342900" algn="just">
              <a:buFontTx/>
              <a:buChar char="-"/>
            </a:pPr>
            <a:endParaRPr lang="fr-FR" dirty="0" smtClean="0"/>
          </a:p>
        </p:txBody>
      </p:sp>
      <p:sp>
        <p:nvSpPr>
          <p:cNvPr id="3" name="Titre 2"/>
          <p:cNvSpPr>
            <a:spLocks noGrp="1"/>
          </p:cNvSpPr>
          <p:nvPr>
            <p:ph type="title"/>
          </p:nvPr>
        </p:nvSpPr>
        <p:spPr/>
        <p:txBody>
          <a:bodyPr/>
          <a:lstStyle/>
          <a:p>
            <a:r>
              <a:rPr lang="fr-FR" dirty="0" smtClean="0"/>
              <a:t>L’évolution des outils de surveillance généralisée</a:t>
            </a:r>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500" y="1841500"/>
            <a:ext cx="5620761" cy="4072423"/>
          </a:xfrm>
          <a:prstGeom prst="rect">
            <a:avLst/>
          </a:prstGeo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500" y="3224944"/>
            <a:ext cx="5620761" cy="3633056"/>
          </a:xfrm>
          <a:prstGeom prst="rect">
            <a:avLst/>
          </a:prstGeom>
        </p:spPr>
      </p:pic>
    </p:spTree>
    <p:extLst>
      <p:ext uri="{BB962C8B-B14F-4D97-AF65-F5344CB8AC3E}">
        <p14:creationId xmlns:p14="http://schemas.microsoft.com/office/powerpoint/2010/main" val="97799223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4973060" y="2109724"/>
            <a:ext cx="3764540" cy="4506976"/>
          </a:xfrm>
        </p:spPr>
        <p:txBody>
          <a:bodyPr>
            <a:normAutofit/>
          </a:bodyPr>
          <a:lstStyle/>
          <a:p>
            <a:pPr algn="just"/>
            <a:r>
              <a:rPr lang="fr-FR" dirty="0" smtClean="0"/>
              <a:t>On a pu ainsi remplir les cases vides déjà connues en 2016. Elles figurent ici dans les réseaux qui ont été actifs en France. Ceci a permis de déterminer les cibles prioritaires en Syrie et en Irak. Mais on n’est pas toujours certain des décès, surtout après des bombardements. Il reste en tout cas très peu de personnes vivantes aujourd’hui. Pour le Bataclan, seul Salah Abdeslam a survécu. Les autres prévenus sont des seconds couteaux.</a:t>
            </a:r>
          </a:p>
          <a:p>
            <a:pPr marL="342900" indent="-342900" algn="just">
              <a:buFontTx/>
              <a:buChar char="-"/>
            </a:pPr>
            <a:endParaRPr lang="fr-FR" dirty="0" smtClean="0"/>
          </a:p>
        </p:txBody>
      </p:sp>
      <p:sp>
        <p:nvSpPr>
          <p:cNvPr id="3" name="Titre 2"/>
          <p:cNvSpPr>
            <a:spLocks noGrp="1"/>
          </p:cNvSpPr>
          <p:nvPr>
            <p:ph type="title"/>
          </p:nvPr>
        </p:nvSpPr>
        <p:spPr/>
        <p:txBody>
          <a:bodyPr/>
          <a:lstStyle/>
          <a:p>
            <a:r>
              <a:rPr lang="fr-FR" dirty="0" smtClean="0"/>
              <a:t>L’évolution des outils de surveillance généralisée</a:t>
            </a:r>
            <a:endParaRPr lang="fr-FR" dirty="0"/>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816100"/>
            <a:ext cx="4208759" cy="4889500"/>
          </a:xfrm>
          <a:prstGeom prst="rect">
            <a:avLst/>
          </a:prstGeom>
        </p:spPr>
      </p:pic>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24460"/>
            <a:ext cx="1848281" cy="1587500"/>
          </a:xfrm>
          <a:prstGeom prst="rect">
            <a:avLst/>
          </a:prstGeom>
        </p:spPr>
      </p:pic>
      <p:pic>
        <p:nvPicPr>
          <p:cNvPr id="8" name="Imag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9000" y="218336"/>
            <a:ext cx="1689100" cy="1514048"/>
          </a:xfrm>
          <a:prstGeom prst="rect">
            <a:avLst/>
          </a:prstGeom>
        </p:spPr>
      </p:pic>
    </p:spTree>
    <p:extLst>
      <p:ext uri="{BB962C8B-B14F-4D97-AF65-F5344CB8AC3E}">
        <p14:creationId xmlns:p14="http://schemas.microsoft.com/office/powerpoint/2010/main" val="90452123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p:txBody>
          <a:bodyPr>
            <a:normAutofit/>
          </a:bodyPr>
          <a:lstStyle/>
          <a:p>
            <a:pPr marL="342900" indent="-342900" algn="just">
              <a:buFontTx/>
              <a:buChar char="-"/>
            </a:pPr>
            <a:endParaRPr lang="fr-FR" dirty="0" smtClean="0"/>
          </a:p>
          <a:p>
            <a:pPr marL="342900" indent="-342900" algn="just">
              <a:buFontTx/>
              <a:buChar char="-"/>
            </a:pPr>
            <a:endParaRPr lang="fr-FR" dirty="0" smtClean="0"/>
          </a:p>
        </p:txBody>
      </p:sp>
      <p:sp>
        <p:nvSpPr>
          <p:cNvPr id="3" name="Titre 2"/>
          <p:cNvSpPr>
            <a:spLocks noGrp="1"/>
          </p:cNvSpPr>
          <p:nvPr>
            <p:ph type="title"/>
          </p:nvPr>
        </p:nvSpPr>
        <p:spPr>
          <a:xfrm>
            <a:off x="1801091" y="975360"/>
            <a:ext cx="6123709" cy="701040"/>
          </a:xfrm>
        </p:spPr>
        <p:txBody>
          <a:bodyPr>
            <a:normAutofit/>
          </a:bodyPr>
          <a:lstStyle/>
          <a:p>
            <a:r>
              <a:rPr lang="fr-FR" dirty="0" smtClean="0"/>
              <a:t>Les nouveaux outils : la </a:t>
            </a:r>
            <a:r>
              <a:rPr lang="fr-FR" dirty="0" err="1" smtClean="0"/>
              <a:t>cybersurveillance</a:t>
            </a:r>
            <a:r>
              <a:rPr lang="fr-FR" dirty="0" smtClean="0"/>
              <a:t> </a:t>
            </a:r>
            <a:r>
              <a:rPr lang="fr-FR" dirty="0" smtClean="0"/>
              <a:t>automatique du </a:t>
            </a:r>
            <a:r>
              <a:rPr lang="fr-FR" dirty="0" err="1" smtClean="0"/>
              <a:t>big</a:t>
            </a:r>
            <a:r>
              <a:rPr lang="fr-FR" dirty="0" smtClean="0"/>
              <a:t> data</a:t>
            </a:r>
            <a:endParaRPr lang="fr-FR" dirty="0"/>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5781" y="2223964"/>
            <a:ext cx="4001019" cy="3207018"/>
          </a:xfrm>
          <a:prstGeom prst="rect">
            <a:avLst/>
          </a:prstGeom>
        </p:spPr>
      </p:pic>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989" y="2223964"/>
            <a:ext cx="4225420" cy="3207018"/>
          </a:xfrm>
          <a:prstGeom prst="rect">
            <a:avLst/>
          </a:prstGeom>
        </p:spPr>
      </p:pic>
      <p:sp>
        <p:nvSpPr>
          <p:cNvPr id="7" name="ZoneTexte 6"/>
          <p:cNvSpPr txBox="1"/>
          <p:nvPr/>
        </p:nvSpPr>
        <p:spPr>
          <a:xfrm>
            <a:off x="667029" y="5726668"/>
            <a:ext cx="8241444" cy="923330"/>
          </a:xfrm>
          <a:prstGeom prst="rect">
            <a:avLst/>
          </a:prstGeom>
          <a:noFill/>
        </p:spPr>
        <p:txBody>
          <a:bodyPr wrap="square" rtlCol="0">
            <a:spAutoFit/>
          </a:bodyPr>
          <a:lstStyle/>
          <a:p>
            <a:r>
              <a:rPr lang="fr-FR" dirty="0" smtClean="0"/>
              <a:t>Les deux méthodes utilisées pour récupérer les emails et les messages téléphoniques</a:t>
            </a:r>
          </a:p>
          <a:p>
            <a:r>
              <a:rPr lang="fr-FR" dirty="0" err="1" smtClean="0"/>
              <a:t>Palantir</a:t>
            </a:r>
            <a:r>
              <a:rPr lang="fr-FR" dirty="0" smtClean="0"/>
              <a:t> et Pegasus ont dominé le marché. Il y eut des changements depuis décembre 2020. Ceci peut préparer le capitalisme de surveillance</a:t>
            </a:r>
            <a:endParaRPr lang="fr-FR" dirty="0"/>
          </a:p>
        </p:txBody>
      </p:sp>
    </p:spTree>
    <p:extLst>
      <p:ext uri="{BB962C8B-B14F-4D97-AF65-F5344CB8AC3E}">
        <p14:creationId xmlns:p14="http://schemas.microsoft.com/office/powerpoint/2010/main" val="15606409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sz="quarter" idx="13"/>
          </p:nvPr>
        </p:nvPicPr>
        <p:blipFill>
          <a:blip r:embed="rId2"/>
          <a:stretch>
            <a:fillRect/>
          </a:stretch>
        </p:blipFill>
        <p:spPr>
          <a:xfrm>
            <a:off x="209550" y="1962944"/>
            <a:ext cx="5753100" cy="3606800"/>
          </a:xfrm>
          <a:prstGeom prst="rect">
            <a:avLst/>
          </a:prstGeom>
        </p:spPr>
      </p:pic>
      <p:sp>
        <p:nvSpPr>
          <p:cNvPr id="3" name="Titre 2"/>
          <p:cNvSpPr>
            <a:spLocks noGrp="1"/>
          </p:cNvSpPr>
          <p:nvPr>
            <p:ph type="title"/>
          </p:nvPr>
        </p:nvSpPr>
        <p:spPr/>
        <p:txBody>
          <a:bodyPr/>
          <a:lstStyle/>
          <a:p>
            <a:r>
              <a:rPr lang="fr-FR" dirty="0" smtClean="0"/>
              <a:t>Un repérage facilité des cellules organisées</a:t>
            </a:r>
            <a:endParaRPr lang="fr-FR" dirty="0"/>
          </a:p>
        </p:txBody>
      </p:sp>
      <p:sp>
        <p:nvSpPr>
          <p:cNvPr id="5" name="ZoneTexte 4"/>
          <p:cNvSpPr txBox="1"/>
          <p:nvPr/>
        </p:nvSpPr>
        <p:spPr>
          <a:xfrm>
            <a:off x="6184900" y="2006600"/>
            <a:ext cx="2692400" cy="3693319"/>
          </a:xfrm>
          <a:prstGeom prst="rect">
            <a:avLst/>
          </a:prstGeom>
          <a:noFill/>
        </p:spPr>
        <p:txBody>
          <a:bodyPr wrap="square" rtlCol="0">
            <a:spAutoFit/>
          </a:bodyPr>
          <a:lstStyle/>
          <a:p>
            <a:r>
              <a:rPr lang="fr-FR" dirty="0" smtClean="0"/>
              <a:t>Grâce aux nouvelles formes de surveillance technologique, tout groupe qui communique par mobile ou en utilisant un quelconque réseau sur Internet, même crypté, peut être repéré de manière automatique et immédiatement arrêté. Seul un progrès du cryptage pourrait gêner le contrôle actuel.</a:t>
            </a:r>
            <a:endParaRPr lang="fr-FR" dirty="0"/>
          </a:p>
        </p:txBody>
      </p:sp>
      <p:sp>
        <p:nvSpPr>
          <p:cNvPr id="8" name="ZoneTexte 7"/>
          <p:cNvSpPr txBox="1"/>
          <p:nvPr/>
        </p:nvSpPr>
        <p:spPr>
          <a:xfrm>
            <a:off x="209550" y="5899944"/>
            <a:ext cx="8375289" cy="646331"/>
          </a:xfrm>
          <a:prstGeom prst="rect">
            <a:avLst/>
          </a:prstGeom>
          <a:noFill/>
        </p:spPr>
        <p:txBody>
          <a:bodyPr wrap="square" rtlCol="0">
            <a:spAutoFit/>
          </a:bodyPr>
          <a:lstStyle/>
          <a:p>
            <a:r>
              <a:rPr lang="fr-FR" b="1" dirty="0"/>
              <a:t>France : </a:t>
            </a:r>
            <a:r>
              <a:rPr lang="fr-FR" b="1" dirty="0" smtClean="0"/>
              <a:t>en septembre 2020, 8 132 </a:t>
            </a:r>
            <a:r>
              <a:rPr lang="fr-FR" b="1" dirty="0"/>
              <a:t>personnes </a:t>
            </a:r>
            <a:r>
              <a:rPr lang="fr-FR" b="1" dirty="0" smtClean="0"/>
              <a:t>fichées dans le </a:t>
            </a:r>
            <a:r>
              <a:rPr lang="fr-FR" b="1" dirty="0"/>
              <a:t>fichier des signalements pour la prévention de la radicalisation à caractère terroriste (FSPRT). </a:t>
            </a:r>
          </a:p>
        </p:txBody>
      </p:sp>
    </p:spTree>
    <p:extLst>
      <p:ext uri="{BB962C8B-B14F-4D97-AF65-F5344CB8AC3E}">
        <p14:creationId xmlns:p14="http://schemas.microsoft.com/office/powerpoint/2010/main" val="147327190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6350000" y="2020824"/>
            <a:ext cx="2590800" cy="4075176"/>
          </a:xfrm>
        </p:spPr>
        <p:txBody>
          <a:bodyPr>
            <a:normAutofit/>
          </a:bodyPr>
          <a:lstStyle/>
          <a:p>
            <a:pPr algn="l"/>
            <a:r>
              <a:rPr lang="fr-FR" dirty="0" smtClean="0"/>
              <a:t>Le 23 janvier 2020, un Spinalien, âgé de 48 ans, communique sans faire attention. On trouve dans sa cave une </a:t>
            </a:r>
            <a:r>
              <a:rPr lang="fr-FR" dirty="0"/>
              <a:t>cocotte-minute contenant de la poudre noire, ainsi que des boulons, trois grenades artisanales remplies de poudre noire et de </a:t>
            </a:r>
            <a:r>
              <a:rPr lang="fr-FR" dirty="0" smtClean="0"/>
              <a:t>boulons</a:t>
            </a:r>
            <a:r>
              <a:rPr lang="fr-FR" dirty="0"/>
              <a:t> </a:t>
            </a:r>
            <a:r>
              <a:rPr lang="fr-FR" dirty="0" smtClean="0"/>
              <a:t>avec </a:t>
            </a:r>
            <a:r>
              <a:rPr lang="fr-FR" dirty="0"/>
              <a:t>du matériel électrique. </a:t>
            </a:r>
          </a:p>
        </p:txBody>
      </p:sp>
      <p:sp>
        <p:nvSpPr>
          <p:cNvPr id="3" name="Titre 2"/>
          <p:cNvSpPr>
            <a:spLocks noGrp="1"/>
          </p:cNvSpPr>
          <p:nvPr>
            <p:ph type="title"/>
          </p:nvPr>
        </p:nvSpPr>
        <p:spPr/>
        <p:txBody>
          <a:bodyPr/>
          <a:lstStyle/>
          <a:p>
            <a:r>
              <a:rPr lang="fr-FR" dirty="0" smtClean="0"/>
              <a:t>L’opération d’Epinal</a:t>
            </a:r>
            <a:endParaRPr lang="fr-FR" dirty="0"/>
          </a:p>
        </p:txBody>
      </p:sp>
      <p:pic>
        <p:nvPicPr>
          <p:cNvPr id="4" name="Image 3"/>
          <p:cNvPicPr>
            <a:picLocks noChangeAspect="1"/>
          </p:cNvPicPr>
          <p:nvPr/>
        </p:nvPicPr>
        <p:blipFill>
          <a:blip r:embed="rId2"/>
          <a:stretch>
            <a:fillRect/>
          </a:stretch>
        </p:blipFill>
        <p:spPr>
          <a:xfrm>
            <a:off x="0" y="2020824"/>
            <a:ext cx="6176855" cy="3861557"/>
          </a:xfrm>
          <a:prstGeom prst="rect">
            <a:avLst/>
          </a:prstGeom>
        </p:spPr>
      </p:pic>
      <p:sp>
        <p:nvSpPr>
          <p:cNvPr id="6" name="ZoneTexte 5"/>
          <p:cNvSpPr txBox="1"/>
          <p:nvPr/>
        </p:nvSpPr>
        <p:spPr>
          <a:xfrm>
            <a:off x="177800" y="6096000"/>
            <a:ext cx="8610600" cy="646331"/>
          </a:xfrm>
          <a:prstGeom prst="rect">
            <a:avLst/>
          </a:prstGeom>
          <a:noFill/>
        </p:spPr>
        <p:txBody>
          <a:bodyPr wrap="square" rtlCol="0">
            <a:spAutoFit/>
          </a:bodyPr>
          <a:lstStyle/>
          <a:p>
            <a:r>
              <a:rPr lang="fr-FR" dirty="0" smtClean="0"/>
              <a:t>L’homme avait été en lien avec </a:t>
            </a:r>
            <a:r>
              <a:rPr lang="fr-FR" dirty="0" err="1"/>
              <a:t>Forsane</a:t>
            </a:r>
            <a:r>
              <a:rPr lang="fr-FR" dirty="0"/>
              <a:t> </a:t>
            </a:r>
            <a:r>
              <a:rPr lang="fr-FR" dirty="0" err="1"/>
              <a:t>Alizza</a:t>
            </a:r>
            <a:r>
              <a:rPr lang="fr-FR" dirty="0"/>
              <a:t>, </a:t>
            </a:r>
            <a:r>
              <a:rPr lang="fr-FR" dirty="0" smtClean="0"/>
              <a:t>un groupe dissout </a:t>
            </a:r>
            <a:r>
              <a:rPr lang="fr-FR" dirty="0"/>
              <a:t>en </a:t>
            </a:r>
            <a:r>
              <a:rPr lang="fr-FR" dirty="0" smtClean="0"/>
              <a:t>2012. Il avait déclaré « savoir manipuler des explosifs ».</a:t>
            </a:r>
            <a:endParaRPr lang="fr-FR" dirty="0"/>
          </a:p>
        </p:txBody>
      </p:sp>
    </p:spTree>
    <p:extLst>
      <p:ext uri="{BB962C8B-B14F-4D97-AF65-F5344CB8AC3E}">
        <p14:creationId xmlns:p14="http://schemas.microsoft.com/office/powerpoint/2010/main" val="212218227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457200" y="5144384"/>
            <a:ext cx="8229600" cy="1485015"/>
          </a:xfrm>
        </p:spPr>
        <p:txBody>
          <a:bodyPr>
            <a:normAutofit fontScale="92500" lnSpcReduction="20000"/>
          </a:bodyPr>
          <a:lstStyle/>
          <a:p>
            <a:pPr algn="l"/>
            <a:r>
              <a:rPr lang="fr-FR" dirty="0" smtClean="0"/>
              <a:t>Le 7 septembre 2021 est arrêté Brahim K, un jeune de La Courneuve âgé de 27 ans. Il avait tenté de gagner la Syrie en 2017 et gardait des liens avec un Tchétchène radicalisé vivant en Belgique. Il tenta d’acheter avec des </a:t>
            </a:r>
            <a:r>
              <a:rPr lang="fr-FR" dirty="0" err="1" smtClean="0"/>
              <a:t>cryptomonnaies</a:t>
            </a:r>
            <a:r>
              <a:rPr lang="fr-FR" dirty="0" smtClean="0"/>
              <a:t> une </a:t>
            </a:r>
            <a:r>
              <a:rPr lang="fr-FR" dirty="0" err="1" smtClean="0"/>
              <a:t>Zastava</a:t>
            </a:r>
            <a:r>
              <a:rPr lang="fr-FR" dirty="0" smtClean="0"/>
              <a:t> (la kalachnikov serbe) </a:t>
            </a:r>
            <a:r>
              <a:rPr lang="fr-FR" dirty="0"/>
              <a:t>et six </a:t>
            </a:r>
            <a:r>
              <a:rPr lang="fr-FR" dirty="0" smtClean="0"/>
              <a:t>chargeurs. Aussitôt, la NSA a prévenu en France la </a:t>
            </a:r>
            <a:r>
              <a:rPr lang="fr-FR" dirty="0"/>
              <a:t>direction nationale du renseignement et des enquêtes douanières (DNRED</a:t>
            </a:r>
            <a:r>
              <a:rPr lang="fr-FR" dirty="0" smtClean="0"/>
              <a:t>). </a:t>
            </a:r>
            <a:endParaRPr lang="fr-FR" dirty="0"/>
          </a:p>
        </p:txBody>
      </p:sp>
      <p:sp>
        <p:nvSpPr>
          <p:cNvPr id="4" name="Titre 3"/>
          <p:cNvSpPr>
            <a:spLocks noGrp="1"/>
          </p:cNvSpPr>
          <p:nvPr>
            <p:ph type="title"/>
          </p:nvPr>
        </p:nvSpPr>
        <p:spPr>
          <a:xfrm>
            <a:off x="2929275" y="342900"/>
            <a:ext cx="3433425" cy="735715"/>
          </a:xfrm>
        </p:spPr>
        <p:txBody>
          <a:bodyPr/>
          <a:lstStyle/>
          <a:p>
            <a:r>
              <a:rPr lang="fr-FR" dirty="0" smtClean="0"/>
              <a:t>Le difficile repérage des « loups solitaires »</a:t>
            </a:r>
            <a:endParaRPr lang="fr-FR" dirty="0"/>
          </a:p>
        </p:txBody>
      </p:sp>
      <p:pic>
        <p:nvPicPr>
          <p:cNvPr id="4100" name="Picture 4" descr="a kalachnikov a été achetée en cryptomonnaie, pour l'équivalent d'une somm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358899"/>
            <a:ext cx="7010400" cy="3505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71362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463549" y="6099175"/>
            <a:ext cx="8229600" cy="609600"/>
          </a:xfrm>
        </p:spPr>
        <p:txBody>
          <a:bodyPr>
            <a:normAutofit fontScale="85000" lnSpcReduction="20000"/>
          </a:bodyPr>
          <a:lstStyle/>
          <a:p>
            <a:r>
              <a:rPr lang="fr-FR" dirty="0" smtClean="0"/>
              <a:t>L’index mondial du terrorisme : la situation en 2019</a:t>
            </a:r>
          </a:p>
          <a:p>
            <a:r>
              <a:rPr lang="fr-FR" dirty="0" smtClean="0"/>
              <a:t>Le Maroc utilisait déjà Pegasus, d’où sa situation particulière.</a:t>
            </a:r>
            <a:endParaRPr lang="fr-FR" dirty="0"/>
          </a:p>
        </p:txBody>
      </p:sp>
      <p:sp>
        <p:nvSpPr>
          <p:cNvPr id="3" name="Titre 2"/>
          <p:cNvSpPr>
            <a:spLocks noGrp="1"/>
          </p:cNvSpPr>
          <p:nvPr>
            <p:ph type="title"/>
          </p:nvPr>
        </p:nvSpPr>
        <p:spPr>
          <a:xfrm>
            <a:off x="1993900" y="975360"/>
            <a:ext cx="5168900" cy="701040"/>
          </a:xfrm>
        </p:spPr>
        <p:txBody>
          <a:bodyPr>
            <a:normAutofit/>
          </a:bodyPr>
          <a:lstStyle/>
          <a:p>
            <a:r>
              <a:rPr lang="fr-FR" dirty="0" smtClean="0"/>
              <a:t>Une réduction progressive du nombre des morts et des menaces</a:t>
            </a:r>
            <a:endParaRPr lang="fr-FR" dirty="0"/>
          </a:p>
        </p:txBody>
      </p:sp>
      <p:pic>
        <p:nvPicPr>
          <p:cNvPr id="4" name="Image 3"/>
          <p:cNvPicPr>
            <a:picLocks noChangeAspect="1"/>
          </p:cNvPicPr>
          <p:nvPr/>
        </p:nvPicPr>
        <p:blipFill>
          <a:blip r:embed="rId2"/>
          <a:stretch>
            <a:fillRect/>
          </a:stretch>
        </p:blipFill>
        <p:spPr>
          <a:xfrm>
            <a:off x="896937" y="1816100"/>
            <a:ext cx="7362825" cy="4143375"/>
          </a:xfrm>
          <a:prstGeom prst="rect">
            <a:avLst/>
          </a:prstGeom>
        </p:spPr>
      </p:pic>
    </p:spTree>
    <p:extLst>
      <p:ext uri="{BB962C8B-B14F-4D97-AF65-F5344CB8AC3E}">
        <p14:creationId xmlns:p14="http://schemas.microsoft.com/office/powerpoint/2010/main" val="13547306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463549" y="6099175"/>
            <a:ext cx="8229600" cy="609600"/>
          </a:xfrm>
        </p:spPr>
        <p:txBody>
          <a:bodyPr>
            <a:normAutofit fontScale="85000" lnSpcReduction="20000"/>
          </a:bodyPr>
          <a:lstStyle/>
          <a:p>
            <a:r>
              <a:rPr lang="fr-FR" dirty="0" smtClean="0"/>
              <a:t>Les morts par terrorisme à l’échelle mondiale après le pic de 2015-2016.</a:t>
            </a:r>
          </a:p>
          <a:p>
            <a:r>
              <a:rPr lang="fr-FR" dirty="0" smtClean="0"/>
              <a:t>La menace a beaucoup baissé, mais demeure </a:t>
            </a:r>
            <a:r>
              <a:rPr lang="fr-FR" smtClean="0"/>
              <a:t>assez élevée.</a:t>
            </a:r>
            <a:endParaRPr lang="fr-FR" dirty="0"/>
          </a:p>
        </p:txBody>
      </p:sp>
      <p:sp>
        <p:nvSpPr>
          <p:cNvPr id="3" name="Titre 2"/>
          <p:cNvSpPr>
            <a:spLocks noGrp="1"/>
          </p:cNvSpPr>
          <p:nvPr>
            <p:ph type="title"/>
          </p:nvPr>
        </p:nvSpPr>
        <p:spPr>
          <a:xfrm>
            <a:off x="1993900" y="975360"/>
            <a:ext cx="5168900" cy="701040"/>
          </a:xfrm>
        </p:spPr>
        <p:txBody>
          <a:bodyPr>
            <a:normAutofit fontScale="90000"/>
          </a:bodyPr>
          <a:lstStyle/>
          <a:p>
            <a:r>
              <a:rPr lang="fr-FR" dirty="0" smtClean="0"/>
              <a:t>Dans le monde, une réduction rapide du nombre des morts et des menaces</a:t>
            </a:r>
            <a:endParaRPr lang="fr-FR" dirty="0"/>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333" y="2027237"/>
            <a:ext cx="3445133" cy="3721100"/>
          </a:xfrm>
          <a:prstGeom prst="rect">
            <a:avLst/>
          </a:prstGeom>
        </p:spPr>
      </p:pic>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5513" y="2838280"/>
            <a:ext cx="2383012" cy="2673520"/>
          </a:xfrm>
          <a:prstGeom prst="rect">
            <a:avLst/>
          </a:prstGeom>
        </p:spPr>
      </p:pic>
      <p:pic>
        <p:nvPicPr>
          <p:cNvPr id="8" name="Imag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5332" y="2838280"/>
            <a:ext cx="2373646" cy="2673520"/>
          </a:xfrm>
          <a:prstGeom prst="rect">
            <a:avLst/>
          </a:prstGeom>
        </p:spPr>
      </p:pic>
      <p:sp>
        <p:nvSpPr>
          <p:cNvPr id="9" name="ZoneTexte 8"/>
          <p:cNvSpPr txBox="1"/>
          <p:nvPr/>
        </p:nvSpPr>
        <p:spPr>
          <a:xfrm>
            <a:off x="4965700" y="5620821"/>
            <a:ext cx="620683" cy="369332"/>
          </a:xfrm>
          <a:prstGeom prst="rect">
            <a:avLst/>
          </a:prstGeom>
          <a:noFill/>
        </p:spPr>
        <p:txBody>
          <a:bodyPr wrap="none" rtlCol="0">
            <a:spAutoFit/>
          </a:bodyPr>
          <a:lstStyle/>
          <a:p>
            <a:r>
              <a:rPr lang="fr-FR" smtClean="0"/>
              <a:t>2017</a:t>
            </a:r>
            <a:endParaRPr lang="fr-FR"/>
          </a:p>
        </p:txBody>
      </p:sp>
      <p:sp>
        <p:nvSpPr>
          <p:cNvPr id="10" name="ZoneTexte 9"/>
          <p:cNvSpPr txBox="1"/>
          <p:nvPr/>
        </p:nvSpPr>
        <p:spPr>
          <a:xfrm>
            <a:off x="7607300" y="5620821"/>
            <a:ext cx="620683" cy="369332"/>
          </a:xfrm>
          <a:prstGeom prst="rect">
            <a:avLst/>
          </a:prstGeom>
          <a:noFill/>
        </p:spPr>
        <p:txBody>
          <a:bodyPr wrap="none" rtlCol="0">
            <a:spAutoFit/>
          </a:bodyPr>
          <a:lstStyle/>
          <a:p>
            <a:r>
              <a:rPr lang="fr-FR" smtClean="0"/>
              <a:t>2019</a:t>
            </a:r>
            <a:endParaRPr lang="fr-FR"/>
          </a:p>
        </p:txBody>
      </p:sp>
    </p:spTree>
    <p:extLst>
      <p:ext uri="{BB962C8B-B14F-4D97-AF65-F5344CB8AC3E}">
        <p14:creationId xmlns:p14="http://schemas.microsoft.com/office/powerpoint/2010/main" val="21633813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6718300" y="2020824"/>
            <a:ext cx="2171700" cy="4075176"/>
          </a:xfrm>
        </p:spPr>
        <p:txBody>
          <a:bodyPr>
            <a:normAutofit fontScale="92500" lnSpcReduction="10000"/>
          </a:bodyPr>
          <a:lstStyle/>
          <a:p>
            <a:pPr algn="l"/>
            <a:r>
              <a:rPr lang="fr-FR" dirty="0" smtClean="0"/>
              <a:t>Un Marocain expulsé en octobre 2020 avec 13 autres radicalisés étrangers (avant 231 personnes le même mois). Mais les Etats étrangers mettent de nombreux obstacles à l’expulsion de fichés S. D’où le chantage aux visas à la fin de l’année 2021.</a:t>
            </a:r>
            <a:endParaRPr lang="fr-FR" dirty="0"/>
          </a:p>
        </p:txBody>
      </p:sp>
      <p:sp>
        <p:nvSpPr>
          <p:cNvPr id="3" name="Titre 2"/>
          <p:cNvSpPr>
            <a:spLocks noGrp="1"/>
          </p:cNvSpPr>
          <p:nvPr>
            <p:ph type="title"/>
          </p:nvPr>
        </p:nvSpPr>
        <p:spPr/>
        <p:txBody>
          <a:bodyPr>
            <a:normAutofit/>
          </a:bodyPr>
          <a:lstStyle/>
          <a:p>
            <a:r>
              <a:rPr lang="fr-FR" dirty="0" smtClean="0"/>
              <a:t>L’expulsion de radicalisés étrangers</a:t>
            </a:r>
            <a:endParaRPr lang="fr-FR" dirty="0"/>
          </a:p>
        </p:txBody>
      </p:sp>
      <p:pic>
        <p:nvPicPr>
          <p:cNvPr id="4" name="Image 3"/>
          <p:cNvPicPr>
            <a:picLocks noChangeAspect="1"/>
          </p:cNvPicPr>
          <p:nvPr/>
        </p:nvPicPr>
        <p:blipFill>
          <a:blip r:embed="rId2"/>
          <a:stretch>
            <a:fillRect/>
          </a:stretch>
        </p:blipFill>
        <p:spPr>
          <a:xfrm>
            <a:off x="3209709" y="2020824"/>
            <a:ext cx="3308845" cy="2068576"/>
          </a:xfrm>
          <a:prstGeom prst="rect">
            <a:avLst/>
          </a:prstGeom>
        </p:spPr>
      </p:pic>
      <p:sp>
        <p:nvSpPr>
          <p:cNvPr id="5" name="ZoneTexte 4"/>
          <p:cNvSpPr txBox="1"/>
          <p:nvPr/>
        </p:nvSpPr>
        <p:spPr>
          <a:xfrm>
            <a:off x="152400" y="6163425"/>
            <a:ext cx="8737600" cy="523220"/>
          </a:xfrm>
          <a:prstGeom prst="rect">
            <a:avLst/>
          </a:prstGeom>
          <a:noFill/>
        </p:spPr>
        <p:txBody>
          <a:bodyPr wrap="square" rtlCol="0">
            <a:spAutoFit/>
          </a:bodyPr>
          <a:lstStyle/>
          <a:p>
            <a:r>
              <a:rPr lang="fr-FR" sz="1400" dirty="0" smtClean="0"/>
              <a:t>L’homme était </a:t>
            </a:r>
            <a:r>
              <a:rPr lang="fr-FR" sz="1400" b="1" dirty="0" smtClean="0"/>
              <a:t>inscrit </a:t>
            </a:r>
            <a:r>
              <a:rPr lang="fr-FR" sz="1400" b="1" dirty="0"/>
              <a:t>au fichier des signalements pour la prévention de la radicalisation à caractère terroriste (FSPRT).</a:t>
            </a:r>
            <a:r>
              <a:rPr lang="fr-FR" sz="1400" dirty="0"/>
              <a:t> </a:t>
            </a:r>
            <a:r>
              <a:rPr lang="fr-FR" sz="1400" dirty="0" smtClean="0"/>
              <a:t> L’assassinat de Samuel </a:t>
            </a:r>
            <a:r>
              <a:rPr lang="fr-FR" sz="1400" dirty="0" err="1" smtClean="0"/>
              <a:t>Paty</a:t>
            </a:r>
            <a:r>
              <a:rPr lang="fr-FR" sz="1400" dirty="0" smtClean="0"/>
              <a:t> a accéléré les demandes d’expulsion malgré les faux papiers et les effets du </a:t>
            </a:r>
            <a:r>
              <a:rPr lang="fr-FR" sz="1400" dirty="0" err="1" smtClean="0"/>
              <a:t>covid</a:t>
            </a:r>
            <a:r>
              <a:rPr lang="fr-FR" sz="1400" dirty="0" smtClean="0"/>
              <a:t>.</a:t>
            </a:r>
            <a:endParaRPr lang="fr-FR" sz="1400" dirty="0"/>
          </a:p>
        </p:txBody>
      </p:sp>
      <p:pic>
        <p:nvPicPr>
          <p:cNvPr id="6" name="Image 5"/>
          <p:cNvPicPr>
            <a:picLocks noChangeAspect="1"/>
          </p:cNvPicPr>
          <p:nvPr/>
        </p:nvPicPr>
        <p:blipFill>
          <a:blip r:embed="rId3"/>
          <a:stretch>
            <a:fillRect/>
          </a:stretch>
        </p:blipFill>
        <p:spPr>
          <a:xfrm>
            <a:off x="12763" y="3750425"/>
            <a:ext cx="3530600" cy="2207210"/>
          </a:xfrm>
          <a:prstGeom prst="rect">
            <a:avLst/>
          </a:prstGeom>
        </p:spPr>
      </p:pic>
      <p:pic>
        <p:nvPicPr>
          <p:cNvPr id="7" name="Image 6"/>
          <p:cNvPicPr>
            <a:picLocks noChangeAspect="1"/>
          </p:cNvPicPr>
          <p:nvPr/>
        </p:nvPicPr>
        <p:blipFill>
          <a:blip r:embed="rId4"/>
          <a:stretch>
            <a:fillRect/>
          </a:stretch>
        </p:blipFill>
        <p:spPr>
          <a:xfrm>
            <a:off x="0" y="1743825"/>
            <a:ext cx="3209709" cy="2006600"/>
          </a:xfrm>
          <a:prstGeom prst="rect">
            <a:avLst/>
          </a:prstGeom>
        </p:spPr>
      </p:pic>
      <p:sp>
        <p:nvSpPr>
          <p:cNvPr id="8" name="ZoneTexte 7"/>
          <p:cNvSpPr txBox="1"/>
          <p:nvPr/>
        </p:nvSpPr>
        <p:spPr>
          <a:xfrm>
            <a:off x="3768436" y="4572000"/>
            <a:ext cx="2750118" cy="1477328"/>
          </a:xfrm>
          <a:prstGeom prst="rect">
            <a:avLst/>
          </a:prstGeom>
          <a:noFill/>
        </p:spPr>
        <p:txBody>
          <a:bodyPr wrap="square" rtlCol="0">
            <a:spAutoFit/>
          </a:bodyPr>
          <a:lstStyle/>
          <a:p>
            <a:r>
              <a:rPr lang="fr-FR" b="1" dirty="0" smtClean="0"/>
              <a:t>636 étrangers </a:t>
            </a:r>
            <a:r>
              <a:rPr lang="fr-FR" b="1" dirty="0"/>
              <a:t>radicalisés </a:t>
            </a:r>
            <a:r>
              <a:rPr lang="fr-FR" b="1" dirty="0" smtClean="0"/>
              <a:t>expulsés ou partis de France </a:t>
            </a:r>
            <a:r>
              <a:rPr lang="fr-FR" b="1" dirty="0"/>
              <a:t>depuis </a:t>
            </a:r>
            <a:r>
              <a:rPr lang="fr-FR" b="1"/>
              <a:t>2018 </a:t>
            </a:r>
            <a:r>
              <a:rPr lang="fr-FR" b="1" smtClean="0"/>
              <a:t>(</a:t>
            </a:r>
            <a:r>
              <a:rPr lang="fr-FR" b="1" dirty="0" smtClean="0"/>
              <a:t>5-9-2021) en situation irrégulière </a:t>
            </a:r>
            <a:endParaRPr lang="fr-FR" b="1" dirty="0"/>
          </a:p>
        </p:txBody>
      </p:sp>
    </p:spTree>
    <p:extLst>
      <p:ext uri="{BB962C8B-B14F-4D97-AF65-F5344CB8AC3E}">
        <p14:creationId xmlns:p14="http://schemas.microsoft.com/office/powerpoint/2010/main" val="41676787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6718300" y="2020824"/>
            <a:ext cx="2171700" cy="4075176"/>
          </a:xfrm>
        </p:spPr>
        <p:txBody>
          <a:bodyPr>
            <a:normAutofit/>
          </a:bodyPr>
          <a:lstStyle/>
          <a:p>
            <a:pPr algn="l"/>
            <a:r>
              <a:rPr lang="fr-FR" dirty="0" smtClean="0"/>
              <a:t>La Turquie expulse vers la France les radicalisés Français qui se trouvent sur son territoire ou qui s’évadent de Syrie (il s’agit alors de femmes). Il existe un </a:t>
            </a:r>
            <a:r>
              <a:rPr lang="fr-FR" dirty="0"/>
              <a:t>accord de coopération policière signé entre Paris et Ankara en </a:t>
            </a:r>
            <a:r>
              <a:rPr lang="fr-FR" dirty="0" smtClean="0"/>
              <a:t>2014.</a:t>
            </a:r>
            <a:endParaRPr lang="fr-FR" dirty="0"/>
          </a:p>
        </p:txBody>
      </p:sp>
      <p:sp>
        <p:nvSpPr>
          <p:cNvPr id="3" name="Titre 2"/>
          <p:cNvSpPr>
            <a:spLocks noGrp="1"/>
          </p:cNvSpPr>
          <p:nvPr>
            <p:ph type="title"/>
          </p:nvPr>
        </p:nvSpPr>
        <p:spPr/>
        <p:txBody>
          <a:bodyPr>
            <a:normAutofit/>
          </a:bodyPr>
          <a:lstStyle/>
          <a:p>
            <a:r>
              <a:rPr lang="fr-FR" dirty="0" smtClean="0"/>
              <a:t>L’expulsion de quelques radicalisés Français</a:t>
            </a:r>
            <a:endParaRPr lang="fr-FR" dirty="0"/>
          </a:p>
        </p:txBody>
      </p:sp>
      <p:sp>
        <p:nvSpPr>
          <p:cNvPr id="5" name="ZoneTexte 4"/>
          <p:cNvSpPr txBox="1"/>
          <p:nvPr/>
        </p:nvSpPr>
        <p:spPr>
          <a:xfrm>
            <a:off x="263237" y="6240369"/>
            <a:ext cx="8211127" cy="400110"/>
          </a:xfrm>
          <a:prstGeom prst="rect">
            <a:avLst/>
          </a:prstGeom>
          <a:noFill/>
        </p:spPr>
        <p:txBody>
          <a:bodyPr wrap="square" rtlCol="0">
            <a:spAutoFit/>
          </a:bodyPr>
          <a:lstStyle/>
          <a:p>
            <a:r>
              <a:rPr lang="fr-FR" sz="2000" dirty="0" smtClean="0"/>
              <a:t>Le départ de Turquie en décembre 2019 de 11 </a:t>
            </a:r>
            <a:r>
              <a:rPr lang="fr-FR" sz="2000" dirty="0" err="1" smtClean="0"/>
              <a:t>jihadistes</a:t>
            </a:r>
            <a:r>
              <a:rPr lang="fr-FR" sz="2000" dirty="0" smtClean="0"/>
              <a:t> français. </a:t>
            </a:r>
            <a:endParaRPr lang="fr-FR" sz="2000" dirty="0"/>
          </a:p>
        </p:txBody>
      </p:sp>
      <p:pic>
        <p:nvPicPr>
          <p:cNvPr id="8" name="Image 7"/>
          <p:cNvPicPr>
            <a:picLocks noChangeAspect="1"/>
          </p:cNvPicPr>
          <p:nvPr/>
        </p:nvPicPr>
        <p:blipFill>
          <a:blip r:embed="rId2"/>
          <a:stretch>
            <a:fillRect/>
          </a:stretch>
        </p:blipFill>
        <p:spPr>
          <a:xfrm>
            <a:off x="263237" y="2144246"/>
            <a:ext cx="6123709" cy="3828332"/>
          </a:xfrm>
          <a:prstGeom prst="rect">
            <a:avLst/>
          </a:prstGeom>
        </p:spPr>
      </p:pic>
    </p:spTree>
    <p:extLst>
      <p:ext uri="{BB962C8B-B14F-4D97-AF65-F5344CB8AC3E}">
        <p14:creationId xmlns:p14="http://schemas.microsoft.com/office/powerpoint/2010/main" val="42866710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6718300" y="2020824"/>
            <a:ext cx="2171700" cy="4075176"/>
          </a:xfrm>
        </p:spPr>
        <p:txBody>
          <a:bodyPr>
            <a:normAutofit/>
          </a:bodyPr>
          <a:lstStyle/>
          <a:p>
            <a:pPr algn="l"/>
            <a:r>
              <a:rPr lang="fr-FR" dirty="0" smtClean="0"/>
              <a:t>Tout prêcheur qui viole le droit français « les femmes sont inférieures aux hommes », « il faut éliminer les juifs », etc. peut être immédiatement arrêté, même durant son prêche, et expulsé.</a:t>
            </a:r>
            <a:endParaRPr lang="fr-FR" dirty="0"/>
          </a:p>
        </p:txBody>
      </p:sp>
      <p:sp>
        <p:nvSpPr>
          <p:cNvPr id="3" name="Titre 2"/>
          <p:cNvSpPr>
            <a:spLocks noGrp="1"/>
          </p:cNvSpPr>
          <p:nvPr>
            <p:ph type="title"/>
          </p:nvPr>
        </p:nvSpPr>
        <p:spPr/>
        <p:txBody>
          <a:bodyPr>
            <a:normAutofit/>
          </a:bodyPr>
          <a:lstStyle/>
          <a:p>
            <a:r>
              <a:rPr lang="fr-FR" dirty="0" smtClean="0"/>
              <a:t>L’expulsion des imams étrangers radicalisés</a:t>
            </a:r>
            <a:endParaRPr lang="fr-FR" dirty="0"/>
          </a:p>
        </p:txBody>
      </p:sp>
      <p:pic>
        <p:nvPicPr>
          <p:cNvPr id="7" name="Image 6"/>
          <p:cNvPicPr>
            <a:picLocks noChangeAspect="1"/>
          </p:cNvPicPr>
          <p:nvPr/>
        </p:nvPicPr>
        <p:blipFill>
          <a:blip r:embed="rId2"/>
          <a:stretch>
            <a:fillRect/>
          </a:stretch>
        </p:blipFill>
        <p:spPr>
          <a:xfrm>
            <a:off x="508000" y="2020824"/>
            <a:ext cx="5905500" cy="3691915"/>
          </a:xfrm>
          <a:prstGeom prst="rect">
            <a:avLst/>
          </a:prstGeom>
        </p:spPr>
      </p:pic>
      <p:sp>
        <p:nvSpPr>
          <p:cNvPr id="8" name="ZoneTexte 7"/>
          <p:cNvSpPr txBox="1"/>
          <p:nvPr/>
        </p:nvSpPr>
        <p:spPr>
          <a:xfrm>
            <a:off x="304800" y="5828563"/>
            <a:ext cx="8534400" cy="923330"/>
          </a:xfrm>
          <a:prstGeom prst="rect">
            <a:avLst/>
          </a:prstGeom>
          <a:noFill/>
        </p:spPr>
        <p:txBody>
          <a:bodyPr wrap="square" rtlCol="0">
            <a:spAutoFit/>
          </a:bodyPr>
          <a:lstStyle/>
          <a:p>
            <a:r>
              <a:rPr lang="fr-FR" dirty="0" smtClean="0"/>
              <a:t>Cet imam de 42 ans diffusait un discours salafiste demandant de mépriser les pays occidentaux. En Autriche, tous les prêches sont enregistrés depuis l’attentat de Vienne du 2 novembre 2020. </a:t>
            </a:r>
            <a:endParaRPr lang="fr-FR" dirty="0"/>
          </a:p>
        </p:txBody>
      </p:sp>
    </p:spTree>
    <p:extLst>
      <p:ext uri="{BB962C8B-B14F-4D97-AF65-F5344CB8AC3E}">
        <p14:creationId xmlns:p14="http://schemas.microsoft.com/office/powerpoint/2010/main" val="184811422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6718300" y="2020824"/>
            <a:ext cx="2425700" cy="4075176"/>
          </a:xfrm>
        </p:spPr>
        <p:txBody>
          <a:bodyPr>
            <a:normAutofit lnSpcReduction="10000"/>
          </a:bodyPr>
          <a:lstStyle/>
          <a:p>
            <a:pPr algn="l"/>
            <a:r>
              <a:rPr lang="fr-FR" dirty="0" smtClean="0"/>
              <a:t>L’association </a:t>
            </a:r>
            <a:r>
              <a:rPr lang="fr-FR" dirty="0"/>
              <a:t>socio-culturelle Espoir et </a:t>
            </a:r>
            <a:r>
              <a:rPr lang="fr-FR" dirty="0" smtClean="0"/>
              <a:t>Fraternité décide de faire construire une énorme mosquée en 2010. Les travaux s’arrêtent en 2017. Pour attirer l’attention, les prêches deviennent de plus en plus violents. La décision de la fermer est prise en décembre 2021.</a:t>
            </a:r>
            <a:endParaRPr lang="fr-FR" dirty="0"/>
          </a:p>
        </p:txBody>
      </p:sp>
      <p:sp>
        <p:nvSpPr>
          <p:cNvPr id="3" name="Titre 2"/>
          <p:cNvSpPr>
            <a:spLocks noGrp="1"/>
          </p:cNvSpPr>
          <p:nvPr>
            <p:ph type="title"/>
          </p:nvPr>
        </p:nvSpPr>
        <p:spPr>
          <a:xfrm>
            <a:off x="2050473" y="975360"/>
            <a:ext cx="4876799" cy="701040"/>
          </a:xfrm>
        </p:spPr>
        <p:txBody>
          <a:bodyPr>
            <a:normAutofit/>
          </a:bodyPr>
          <a:lstStyle/>
          <a:p>
            <a:r>
              <a:rPr lang="fr-FR" dirty="0" smtClean="0"/>
              <a:t>La fermeture </a:t>
            </a:r>
            <a:r>
              <a:rPr lang="fr-FR" smtClean="0"/>
              <a:t>de mosquées où officient des Français radicalisés</a:t>
            </a:r>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1898281"/>
            <a:ext cx="6642100" cy="3708400"/>
          </a:xfrm>
          <a:prstGeom prst="rect">
            <a:avLst/>
          </a:prstGeom>
        </p:spPr>
      </p:pic>
      <p:sp>
        <p:nvSpPr>
          <p:cNvPr id="5" name="ZoneTexte 4"/>
          <p:cNvSpPr txBox="1"/>
          <p:nvPr/>
        </p:nvSpPr>
        <p:spPr>
          <a:xfrm>
            <a:off x="76200" y="5667324"/>
            <a:ext cx="6427355" cy="1200329"/>
          </a:xfrm>
          <a:prstGeom prst="rect">
            <a:avLst/>
          </a:prstGeom>
          <a:noFill/>
        </p:spPr>
        <p:txBody>
          <a:bodyPr wrap="square" rtlCol="0">
            <a:spAutoFit/>
          </a:bodyPr>
          <a:lstStyle/>
          <a:p>
            <a:r>
              <a:rPr lang="fr-FR" b="1" dirty="0"/>
              <a:t>99 lieux de cultes </a:t>
            </a:r>
            <a:r>
              <a:rPr lang="fr-FR" b="1" dirty="0" smtClean="0"/>
              <a:t>musulmans (sur 2 623)  sont soupçonnés </a:t>
            </a:r>
            <a:r>
              <a:rPr lang="fr-FR" b="1" dirty="0"/>
              <a:t>de </a:t>
            </a:r>
            <a:r>
              <a:rPr lang="fr-FR" b="1" dirty="0" smtClean="0"/>
              <a:t>séparatisme. </a:t>
            </a:r>
            <a:r>
              <a:rPr lang="fr-FR" b="1" dirty="0"/>
              <a:t>12 lieux de culte ont été fermés en </a:t>
            </a:r>
            <a:r>
              <a:rPr lang="fr-FR" b="1" dirty="0" smtClean="0"/>
              <a:t>France (dont un à Nancy ainsi que la </a:t>
            </a:r>
            <a:r>
              <a:rPr lang="fr-FR" b="1" dirty="0"/>
              <a:t>mosquée de </a:t>
            </a:r>
            <a:r>
              <a:rPr lang="fr-FR" b="1" dirty="0" smtClean="0"/>
              <a:t>Beauvais tout récemment. </a:t>
            </a:r>
            <a:endParaRPr lang="fr-FR" b="1" dirty="0"/>
          </a:p>
          <a:p>
            <a:endParaRPr lang="fr-FR" b="1" dirty="0"/>
          </a:p>
        </p:txBody>
      </p:sp>
    </p:spTree>
    <p:extLst>
      <p:ext uri="{BB962C8B-B14F-4D97-AF65-F5344CB8AC3E}">
        <p14:creationId xmlns:p14="http://schemas.microsoft.com/office/powerpoint/2010/main" val="124472184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496291" y="975360"/>
            <a:ext cx="5874327" cy="701040"/>
          </a:xfrm>
        </p:spPr>
        <p:txBody>
          <a:bodyPr>
            <a:normAutofit fontScale="90000"/>
          </a:bodyPr>
          <a:lstStyle/>
          <a:p>
            <a:r>
              <a:rPr lang="fr-FR" dirty="0" smtClean="0"/>
              <a:t>Le problème des mosquées radicalisées existe partout, mais </a:t>
            </a:r>
            <a:r>
              <a:rPr lang="fr-FR" smtClean="0"/>
              <a:t>les </a:t>
            </a:r>
            <a:r>
              <a:rPr lang="fr-FR" smtClean="0"/>
              <a:t>réponses diffèrent d’un lieu à l’autre</a:t>
            </a:r>
            <a:endParaRPr lang="fr-FR" dirty="0"/>
          </a:p>
        </p:txBody>
      </p:sp>
      <p:sp>
        <p:nvSpPr>
          <p:cNvPr id="5" name="ZoneTexte 4"/>
          <p:cNvSpPr txBox="1"/>
          <p:nvPr/>
        </p:nvSpPr>
        <p:spPr>
          <a:xfrm>
            <a:off x="452634" y="5477164"/>
            <a:ext cx="8347275" cy="1477328"/>
          </a:xfrm>
          <a:prstGeom prst="rect">
            <a:avLst/>
          </a:prstGeom>
          <a:noFill/>
        </p:spPr>
        <p:txBody>
          <a:bodyPr wrap="square" rtlCol="0">
            <a:spAutoFit/>
          </a:bodyPr>
          <a:lstStyle/>
          <a:p>
            <a:r>
              <a:rPr lang="fr-FR" b="1" dirty="0" smtClean="0"/>
              <a:t>En Tunisie, cette question a été étudiée commune par commune afin de prévoir la vitesse de diffusion des messages radicaux puisque les gens hostiles cessent d’aller à la mosquée pour prier chez eux ou cesser de prier, l’islam étant devenu pour beaucoup synonyme </a:t>
            </a:r>
            <a:r>
              <a:rPr lang="fr-FR" b="1" smtClean="0"/>
              <a:t>de barbarie.</a:t>
            </a:r>
            <a:endParaRPr lang="fr-FR" b="1" dirty="0"/>
          </a:p>
          <a:p>
            <a:endParaRPr lang="fr-FR" b="1" dirty="0"/>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572" y="2175164"/>
            <a:ext cx="3699076" cy="3302000"/>
          </a:xfrm>
          <a:prstGeom prst="rect">
            <a:avLst/>
          </a:prstGeom>
        </p:spPr>
      </p:pic>
      <p:pic>
        <p:nvPicPr>
          <p:cNvPr id="8" name="Imag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6272" y="2175164"/>
            <a:ext cx="4285575" cy="3302000"/>
          </a:xfrm>
          <a:prstGeom prst="rect">
            <a:avLst/>
          </a:prstGeom>
        </p:spPr>
      </p:pic>
    </p:spTree>
    <p:extLst>
      <p:ext uri="{BB962C8B-B14F-4D97-AF65-F5344CB8AC3E}">
        <p14:creationId xmlns:p14="http://schemas.microsoft.com/office/powerpoint/2010/main" val="130215184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sz="quarter" idx="13"/>
          </p:nvPr>
        </p:nvPicPr>
        <p:blipFill>
          <a:blip r:embed="rId2"/>
          <a:stretch>
            <a:fillRect/>
          </a:stretch>
        </p:blipFill>
        <p:spPr>
          <a:xfrm>
            <a:off x="245974" y="1931988"/>
            <a:ext cx="6518452" cy="4075112"/>
          </a:xfrm>
          <a:prstGeom prst="rect">
            <a:avLst/>
          </a:prstGeom>
        </p:spPr>
      </p:pic>
      <p:sp>
        <p:nvSpPr>
          <p:cNvPr id="3" name="Titre 2"/>
          <p:cNvSpPr>
            <a:spLocks noGrp="1"/>
          </p:cNvSpPr>
          <p:nvPr>
            <p:ph type="title"/>
          </p:nvPr>
        </p:nvSpPr>
        <p:spPr/>
        <p:txBody>
          <a:bodyPr/>
          <a:lstStyle/>
          <a:p>
            <a:r>
              <a:rPr lang="fr-FR" dirty="0" smtClean="0"/>
              <a:t>Des arrestations pour apologie du terrorisme</a:t>
            </a:r>
            <a:endParaRPr lang="fr-FR" dirty="0"/>
          </a:p>
        </p:txBody>
      </p:sp>
      <p:sp>
        <p:nvSpPr>
          <p:cNvPr id="5" name="ZoneTexte 4"/>
          <p:cNvSpPr txBox="1"/>
          <p:nvPr/>
        </p:nvSpPr>
        <p:spPr>
          <a:xfrm>
            <a:off x="6934200" y="1882776"/>
            <a:ext cx="1943100" cy="4524315"/>
          </a:xfrm>
          <a:prstGeom prst="rect">
            <a:avLst/>
          </a:prstGeom>
          <a:noFill/>
        </p:spPr>
        <p:txBody>
          <a:bodyPr wrap="square" rtlCol="0">
            <a:spAutoFit/>
          </a:bodyPr>
          <a:lstStyle/>
          <a:p>
            <a:r>
              <a:rPr lang="fr-FR" dirty="0" smtClean="0"/>
              <a:t>Ce jeune marocain de Barcelone vient de saluer en novembre 2020 l’assassinat de Samuel </a:t>
            </a:r>
            <a:r>
              <a:rPr lang="fr-FR" dirty="0" err="1" smtClean="0"/>
              <a:t>Paty</a:t>
            </a:r>
            <a:r>
              <a:rPr lang="fr-FR" dirty="0" smtClean="0"/>
              <a:t> Il encouragea aussi d’autres </a:t>
            </a:r>
            <a:r>
              <a:rPr lang="fr-FR" dirty="0"/>
              <a:t>attentats contre "ceux qui ne respectent pas le prophète</a:t>
            </a:r>
            <a:r>
              <a:rPr lang="fr-FR" dirty="0" smtClean="0"/>
              <a:t>". Il est immédiatement arrêté et son passeport est confisqué.</a:t>
            </a:r>
            <a:endParaRPr lang="fr-FR" dirty="0"/>
          </a:p>
          <a:p>
            <a:endParaRPr lang="fr-FR" dirty="0"/>
          </a:p>
        </p:txBody>
      </p:sp>
    </p:spTree>
    <p:extLst>
      <p:ext uri="{BB962C8B-B14F-4D97-AF65-F5344CB8AC3E}">
        <p14:creationId xmlns:p14="http://schemas.microsoft.com/office/powerpoint/2010/main" val="180213571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2413000" y="886460"/>
            <a:ext cx="4114800" cy="701040"/>
          </a:xfrm>
        </p:spPr>
        <p:txBody>
          <a:bodyPr>
            <a:normAutofit fontScale="90000"/>
          </a:bodyPr>
          <a:lstStyle/>
          <a:p>
            <a:r>
              <a:rPr lang="fr-FR" dirty="0" smtClean="0"/>
              <a:t>Des arrestations pour </a:t>
            </a:r>
            <a:r>
              <a:rPr lang="fr-FR" dirty="0" err="1" smtClean="0"/>
              <a:t>Cyberfinancement</a:t>
            </a:r>
            <a:r>
              <a:rPr lang="fr-FR" dirty="0" smtClean="0"/>
              <a:t> du terrorisme</a:t>
            </a:r>
            <a:endParaRPr lang="fr-FR" dirty="0"/>
          </a:p>
        </p:txBody>
      </p:sp>
      <p:sp>
        <p:nvSpPr>
          <p:cNvPr id="5" name="ZoneTexte 4"/>
          <p:cNvSpPr txBox="1"/>
          <p:nvPr/>
        </p:nvSpPr>
        <p:spPr>
          <a:xfrm>
            <a:off x="6527800" y="1717676"/>
            <a:ext cx="2349500" cy="4247317"/>
          </a:xfrm>
          <a:prstGeom prst="rect">
            <a:avLst/>
          </a:prstGeom>
          <a:noFill/>
        </p:spPr>
        <p:txBody>
          <a:bodyPr wrap="square" rtlCol="0">
            <a:spAutoFit/>
          </a:bodyPr>
          <a:lstStyle/>
          <a:p>
            <a:r>
              <a:rPr lang="fr-FR" dirty="0" smtClean="0"/>
              <a:t>Toute personne envoyant de l’argent à des personnes radicalisées hors de France, y compris avec des </a:t>
            </a:r>
            <a:r>
              <a:rPr lang="fr-FR" dirty="0" err="1" smtClean="0"/>
              <a:t>cryptomonnaies</a:t>
            </a:r>
            <a:r>
              <a:rPr lang="fr-FR" dirty="0" smtClean="0"/>
              <a:t>, peut être immédiatement arrêtée et déférée au Parquet national antiterroriste (le PNAT). Ici, on arrête des personnes envoyant de l’argent en Syrie à </a:t>
            </a:r>
            <a:r>
              <a:rPr lang="fr-FR" dirty="0"/>
              <a:t>M</a:t>
            </a:r>
            <a:r>
              <a:rPr lang="fr-FR" dirty="0" smtClean="0"/>
              <a:t>esut S. et Walid F.</a:t>
            </a:r>
            <a:endParaRPr lang="fr-FR" dirty="0"/>
          </a:p>
        </p:txBody>
      </p:sp>
      <p:sp>
        <p:nvSpPr>
          <p:cNvPr id="2" name="Espace réservé du contenu 1"/>
          <p:cNvSpPr>
            <a:spLocks noGrp="1"/>
          </p:cNvSpPr>
          <p:nvPr>
            <p:ph sz="quarter" idx="13"/>
          </p:nvPr>
        </p:nvSpPr>
        <p:spPr>
          <a:xfrm>
            <a:off x="400050" y="6108700"/>
            <a:ext cx="7505700" cy="635000"/>
          </a:xfrm>
        </p:spPr>
        <p:txBody>
          <a:bodyPr>
            <a:normAutofit fontScale="92500" lnSpcReduction="10000"/>
          </a:bodyPr>
          <a:lstStyle/>
          <a:p>
            <a:r>
              <a:rPr lang="fr-FR" dirty="0" smtClean="0"/>
              <a:t>Le « financement du terrorisme » et « l’association de malfaiteurs terroriste criminelle » sont des délits punis par la loi.</a:t>
            </a:r>
            <a:endParaRPr lang="fr-FR" dirty="0"/>
          </a:p>
        </p:txBody>
      </p:sp>
      <p:pic>
        <p:nvPicPr>
          <p:cNvPr id="6" name="Image 5"/>
          <p:cNvPicPr>
            <a:picLocks noChangeAspect="1"/>
          </p:cNvPicPr>
          <p:nvPr/>
        </p:nvPicPr>
        <p:blipFill>
          <a:blip r:embed="rId2"/>
          <a:stretch>
            <a:fillRect/>
          </a:stretch>
        </p:blipFill>
        <p:spPr>
          <a:xfrm>
            <a:off x="177800" y="2020824"/>
            <a:ext cx="6175644" cy="3860800"/>
          </a:xfrm>
          <a:prstGeom prst="rect">
            <a:avLst/>
          </a:prstGeom>
        </p:spPr>
      </p:pic>
    </p:spTree>
    <p:extLst>
      <p:ext uri="{BB962C8B-B14F-4D97-AF65-F5344CB8AC3E}">
        <p14:creationId xmlns:p14="http://schemas.microsoft.com/office/powerpoint/2010/main" val="154731581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2413000" y="886460"/>
            <a:ext cx="4114800" cy="701040"/>
          </a:xfrm>
        </p:spPr>
        <p:txBody>
          <a:bodyPr>
            <a:normAutofit/>
          </a:bodyPr>
          <a:lstStyle/>
          <a:p>
            <a:r>
              <a:rPr lang="fr-FR" dirty="0" smtClean="0"/>
              <a:t>La</a:t>
            </a:r>
            <a:r>
              <a:rPr lang="fr-FR" dirty="0"/>
              <a:t> </a:t>
            </a:r>
            <a:r>
              <a:rPr lang="fr-FR" dirty="0" smtClean="0"/>
              <a:t>remise à la justice</a:t>
            </a:r>
            <a:br>
              <a:rPr lang="fr-FR" dirty="0" smtClean="0"/>
            </a:br>
            <a:r>
              <a:rPr lang="fr-FR" dirty="0" smtClean="0"/>
              <a:t>et les procès de radicalisés</a:t>
            </a:r>
            <a:endParaRPr lang="fr-FR" dirty="0"/>
          </a:p>
        </p:txBody>
      </p:sp>
      <p:sp>
        <p:nvSpPr>
          <p:cNvPr id="5" name="ZoneTexte 4"/>
          <p:cNvSpPr txBox="1"/>
          <p:nvPr/>
        </p:nvSpPr>
        <p:spPr>
          <a:xfrm>
            <a:off x="6527800" y="1717676"/>
            <a:ext cx="2349500" cy="2585323"/>
          </a:xfrm>
          <a:prstGeom prst="rect">
            <a:avLst/>
          </a:prstGeom>
          <a:noFill/>
        </p:spPr>
        <p:txBody>
          <a:bodyPr wrap="square" rtlCol="0">
            <a:spAutoFit/>
          </a:bodyPr>
          <a:lstStyle/>
          <a:p>
            <a:r>
              <a:rPr lang="fr-FR" dirty="0" smtClean="0"/>
              <a:t>Les procès se suivent depuis </a:t>
            </a:r>
            <a:r>
              <a:rPr lang="fr-FR" dirty="0" smtClean="0"/>
              <a:t>celui d’Ayoub </a:t>
            </a:r>
            <a:r>
              <a:rPr lang="fr-FR" dirty="0" smtClean="0"/>
              <a:t>al-</a:t>
            </a:r>
            <a:r>
              <a:rPr lang="fr-FR" dirty="0" err="1" smtClean="0"/>
              <a:t>Kazzani</a:t>
            </a:r>
            <a:r>
              <a:rPr lang="fr-FR" dirty="0" smtClean="0"/>
              <a:t> qui a attaqué le Thalys  aux acteurs de l’attaque du Bataclan, </a:t>
            </a:r>
            <a:r>
              <a:rPr lang="fr-FR" dirty="0"/>
              <a:t>tous soumis à Abdelhamid </a:t>
            </a:r>
            <a:r>
              <a:rPr lang="fr-FR" dirty="0" err="1"/>
              <a:t>Abaaoud</a:t>
            </a:r>
            <a:r>
              <a:rPr lang="fr-FR" dirty="0" smtClean="0"/>
              <a:t>. Ce dernier procès a commencé à la fin 2021.</a:t>
            </a:r>
            <a:endParaRPr lang="fr-FR" dirty="0"/>
          </a:p>
        </p:txBody>
      </p:sp>
      <p:pic>
        <p:nvPicPr>
          <p:cNvPr id="4" name="Image 3"/>
          <p:cNvPicPr>
            <a:picLocks noChangeAspect="1"/>
          </p:cNvPicPr>
          <p:nvPr/>
        </p:nvPicPr>
        <p:blipFill>
          <a:blip r:embed="rId2"/>
          <a:stretch>
            <a:fillRect/>
          </a:stretch>
        </p:blipFill>
        <p:spPr>
          <a:xfrm>
            <a:off x="6628823" y="4433175"/>
            <a:ext cx="2147453" cy="1342514"/>
          </a:xfrm>
          <a:prstGeom prst="rect">
            <a:avLst/>
          </a:prstGeom>
        </p:spPr>
      </p:pic>
      <p:pic>
        <p:nvPicPr>
          <p:cNvPr id="6" name="Image 5"/>
          <p:cNvPicPr>
            <a:picLocks noChangeAspect="1"/>
          </p:cNvPicPr>
          <p:nvPr/>
        </p:nvPicPr>
        <p:blipFill>
          <a:blip r:embed="rId3"/>
          <a:stretch>
            <a:fillRect/>
          </a:stretch>
        </p:blipFill>
        <p:spPr>
          <a:xfrm>
            <a:off x="1801091" y="4382570"/>
            <a:ext cx="4613563" cy="2306782"/>
          </a:xfrm>
          <a:prstGeom prst="rect">
            <a:avLst/>
          </a:prstGeom>
        </p:spPr>
      </p:pic>
      <p:pic>
        <p:nvPicPr>
          <p:cNvPr id="8" name="Image 7"/>
          <p:cNvPicPr>
            <a:picLocks noChangeAspect="1"/>
          </p:cNvPicPr>
          <p:nvPr/>
        </p:nvPicPr>
        <p:blipFill>
          <a:blip r:embed="rId4"/>
          <a:stretch>
            <a:fillRect/>
          </a:stretch>
        </p:blipFill>
        <p:spPr>
          <a:xfrm>
            <a:off x="45027" y="1400463"/>
            <a:ext cx="2311400" cy="3517900"/>
          </a:xfrm>
          <a:prstGeom prst="rect">
            <a:avLst/>
          </a:prstGeom>
        </p:spPr>
      </p:pic>
      <p:pic>
        <p:nvPicPr>
          <p:cNvPr id="3074" name="Picture 2" descr="essin de Salah Abdeslam au premier jour du procès des attentats du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48526" y="1717676"/>
            <a:ext cx="3572163" cy="2189390"/>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p:cNvSpPr txBox="1"/>
          <p:nvPr/>
        </p:nvSpPr>
        <p:spPr>
          <a:xfrm>
            <a:off x="3601686" y="3960152"/>
            <a:ext cx="1665841" cy="369332"/>
          </a:xfrm>
          <a:prstGeom prst="rect">
            <a:avLst/>
          </a:prstGeom>
          <a:noFill/>
        </p:spPr>
        <p:txBody>
          <a:bodyPr wrap="none" rtlCol="0">
            <a:spAutoFit/>
          </a:bodyPr>
          <a:lstStyle/>
          <a:p>
            <a:r>
              <a:rPr lang="fr-FR" smtClean="0"/>
              <a:t>Salah Abdeslam </a:t>
            </a:r>
            <a:endParaRPr lang="fr-FR" dirty="0"/>
          </a:p>
        </p:txBody>
      </p:sp>
    </p:spTree>
    <p:extLst>
      <p:ext uri="{BB962C8B-B14F-4D97-AF65-F5344CB8AC3E}">
        <p14:creationId xmlns:p14="http://schemas.microsoft.com/office/powerpoint/2010/main" val="213431726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4017241" y="2074935"/>
            <a:ext cx="5016500" cy="3606800"/>
          </a:xfrm>
        </p:spPr>
      </p:pic>
      <p:sp>
        <p:nvSpPr>
          <p:cNvPr id="3" name="Titre 2"/>
          <p:cNvSpPr>
            <a:spLocks noGrp="1"/>
          </p:cNvSpPr>
          <p:nvPr>
            <p:ph type="title"/>
          </p:nvPr>
        </p:nvSpPr>
        <p:spPr/>
        <p:txBody>
          <a:bodyPr/>
          <a:lstStyle/>
          <a:p>
            <a:r>
              <a:rPr lang="fr-FR" dirty="0" smtClean="0"/>
              <a:t>La formation des élus et fonctionnaires</a:t>
            </a:r>
            <a:endParaRPr lang="fr-FR" dirty="0"/>
          </a:p>
        </p:txBody>
      </p:sp>
      <p:sp>
        <p:nvSpPr>
          <p:cNvPr id="5" name="ZoneTexte 4"/>
          <p:cNvSpPr txBox="1"/>
          <p:nvPr/>
        </p:nvSpPr>
        <p:spPr>
          <a:xfrm>
            <a:off x="96983" y="1870365"/>
            <a:ext cx="3796144" cy="5632311"/>
          </a:xfrm>
          <a:prstGeom prst="rect">
            <a:avLst/>
          </a:prstGeom>
          <a:noFill/>
        </p:spPr>
        <p:txBody>
          <a:bodyPr wrap="square" rtlCol="0">
            <a:spAutoFit/>
          </a:bodyPr>
          <a:lstStyle/>
          <a:p>
            <a:r>
              <a:rPr lang="fr-FR" b="1" dirty="0"/>
              <a:t>Le Groupe de Suivi de la radicalisation dans la police nationale, qui fait partie de l’Inspection générale de la Police nationale (</a:t>
            </a:r>
            <a:r>
              <a:rPr lang="fr-FR" b="1" dirty="0" smtClean="0"/>
              <a:t>IGPN), suit </a:t>
            </a:r>
            <a:r>
              <a:rPr lang="fr-FR" b="1" dirty="0"/>
              <a:t>19 policiers </a:t>
            </a:r>
            <a:r>
              <a:rPr lang="fr-FR" b="1" dirty="0" smtClean="0"/>
              <a:t>soupçonnés de radicalisation. Cette enquête fait suite à </a:t>
            </a:r>
            <a:r>
              <a:rPr lang="fr-FR" b="1" dirty="0"/>
              <a:t>l’attaque meurtrière du 3 </a:t>
            </a:r>
            <a:r>
              <a:rPr lang="fr-FR" b="1" dirty="0" smtClean="0"/>
              <a:t>octobre 2019, </a:t>
            </a:r>
            <a:r>
              <a:rPr lang="fr-FR" b="1" dirty="0"/>
              <a:t>dirigée contre la Direction du Renseignement de la Préfecture de Police de Paris (</a:t>
            </a:r>
            <a:r>
              <a:rPr lang="fr-FR" b="1" dirty="0" smtClean="0"/>
              <a:t>DRPP) dont Mickaël </a:t>
            </a:r>
            <a:r>
              <a:rPr lang="fr-FR" b="1" dirty="0"/>
              <a:t>Harpon, agent administratif âgé de 45 ans </a:t>
            </a:r>
            <a:r>
              <a:rPr lang="fr-FR" b="1" dirty="0" smtClean="0"/>
              <a:t>fut l’auteur.</a:t>
            </a:r>
          </a:p>
          <a:p>
            <a:r>
              <a:rPr lang="fr-FR" b="1" dirty="0" smtClean="0"/>
              <a:t>Il y eut aussi </a:t>
            </a:r>
            <a:r>
              <a:rPr lang="fr-FR" b="1" dirty="0"/>
              <a:t>seize membres des services de renseignement </a:t>
            </a:r>
            <a:r>
              <a:rPr lang="fr-FR" b="1" dirty="0" smtClean="0"/>
              <a:t>radicalisés ou liés à des radicalisés </a:t>
            </a:r>
            <a:r>
              <a:rPr lang="fr-FR" b="1" dirty="0"/>
              <a:t>depuis </a:t>
            </a:r>
            <a:r>
              <a:rPr lang="fr-FR" b="1" dirty="0" smtClean="0"/>
              <a:t>2014 qui furent écartés.</a:t>
            </a:r>
          </a:p>
          <a:p>
            <a:endParaRPr lang="fr-FR" b="1" dirty="0"/>
          </a:p>
          <a:p>
            <a:endParaRPr lang="fr-FR" b="1" dirty="0" smtClean="0"/>
          </a:p>
          <a:p>
            <a:endParaRPr lang="fr-FR" b="1" dirty="0"/>
          </a:p>
        </p:txBody>
      </p:sp>
    </p:spTree>
    <p:extLst>
      <p:ext uri="{BB962C8B-B14F-4D97-AF65-F5344CB8AC3E}">
        <p14:creationId xmlns:p14="http://schemas.microsoft.com/office/powerpoint/2010/main" val="28693438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La formation des élus et fonctionnaires</a:t>
            </a:r>
            <a:endParaRPr lang="fr-FR" dirty="0"/>
          </a:p>
        </p:txBody>
      </p:sp>
      <p:sp>
        <p:nvSpPr>
          <p:cNvPr id="6" name="ZoneTexte 5"/>
          <p:cNvSpPr txBox="1"/>
          <p:nvPr/>
        </p:nvSpPr>
        <p:spPr>
          <a:xfrm>
            <a:off x="3893127" y="5846618"/>
            <a:ext cx="5112327" cy="923330"/>
          </a:xfrm>
          <a:prstGeom prst="rect">
            <a:avLst/>
          </a:prstGeom>
          <a:noFill/>
        </p:spPr>
        <p:txBody>
          <a:bodyPr wrap="square" rtlCol="0">
            <a:spAutoFit/>
          </a:bodyPr>
          <a:lstStyle/>
          <a:p>
            <a:r>
              <a:rPr lang="fr-FR" dirty="0"/>
              <a:t>Des enquêtes </a:t>
            </a:r>
            <a:r>
              <a:rPr lang="fr-FR" dirty="0" smtClean="0"/>
              <a:t>(ici en juin 2019) portent </a:t>
            </a:r>
            <a:r>
              <a:rPr lang="fr-FR" dirty="0"/>
              <a:t>aussi sur les fonctionnaires des autres ministères (armée, éducation nationale, etc</a:t>
            </a:r>
            <a:r>
              <a:rPr lang="fr-FR" dirty="0" smtClean="0"/>
              <a:t>.). L’impact est plus que minime.</a:t>
            </a:r>
            <a:endParaRPr lang="fr-FR" dirty="0"/>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346" y="1827926"/>
            <a:ext cx="3214420" cy="4836110"/>
          </a:xfrm>
          <a:prstGeom prst="rect">
            <a:avLst/>
          </a:prstGeom>
        </p:spPr>
      </p:pic>
      <p:pic>
        <p:nvPicPr>
          <p:cNvPr id="8" name="Imag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0452" y="1827926"/>
            <a:ext cx="4559134" cy="3693375"/>
          </a:xfrm>
          <a:prstGeom prst="rect">
            <a:avLst/>
          </a:prstGeom>
        </p:spPr>
      </p:pic>
    </p:spTree>
    <p:extLst>
      <p:ext uri="{BB962C8B-B14F-4D97-AF65-F5344CB8AC3E}">
        <p14:creationId xmlns:p14="http://schemas.microsoft.com/office/powerpoint/2010/main" val="43092970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88191" y="2111395"/>
            <a:ext cx="6919191" cy="2907413"/>
          </a:xfrm>
        </p:spPr>
      </p:pic>
      <p:sp>
        <p:nvSpPr>
          <p:cNvPr id="3" name="Titre 2"/>
          <p:cNvSpPr>
            <a:spLocks noGrp="1"/>
          </p:cNvSpPr>
          <p:nvPr>
            <p:ph type="title"/>
          </p:nvPr>
        </p:nvSpPr>
        <p:spPr/>
        <p:txBody>
          <a:bodyPr/>
          <a:lstStyle/>
          <a:p>
            <a:r>
              <a:rPr lang="fr-FR" dirty="0" smtClean="0"/>
              <a:t>La formation des jeunes scolarisés</a:t>
            </a:r>
            <a:endParaRPr lang="fr-FR" dirty="0"/>
          </a:p>
        </p:txBody>
      </p:sp>
      <p:sp>
        <p:nvSpPr>
          <p:cNvPr id="5" name="ZoneTexte 4"/>
          <p:cNvSpPr txBox="1"/>
          <p:nvPr/>
        </p:nvSpPr>
        <p:spPr>
          <a:xfrm>
            <a:off x="109104" y="5209309"/>
            <a:ext cx="3538682" cy="1477328"/>
          </a:xfrm>
          <a:prstGeom prst="rect">
            <a:avLst/>
          </a:prstGeom>
          <a:noFill/>
        </p:spPr>
        <p:txBody>
          <a:bodyPr wrap="square" rtlCol="0">
            <a:spAutoFit/>
          </a:bodyPr>
          <a:lstStyle/>
          <a:p>
            <a:r>
              <a:rPr lang="fr-FR" b="1" dirty="0" smtClean="0"/>
              <a:t>De plus, la loi du 13 avril 2018 avait décidé de </a:t>
            </a:r>
            <a:r>
              <a:rPr lang="fr-FR" b="1" dirty="0"/>
              <a:t>m</a:t>
            </a:r>
            <a:r>
              <a:rPr lang="fr-FR" b="1" dirty="0" smtClean="0"/>
              <a:t>ieux encadrer le régime d’ouverture et de contrôle des établissements privés hors contrat.</a:t>
            </a:r>
            <a:endParaRPr lang="fr-FR" b="1" dirty="0"/>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7491" y="2111395"/>
            <a:ext cx="1856509" cy="2917371"/>
          </a:xfrm>
          <a:prstGeom prst="rect">
            <a:avLst/>
          </a:prstGeom>
        </p:spPr>
      </p:pic>
      <p:pic>
        <p:nvPicPr>
          <p:cNvPr id="7" name="Imag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1563" y="4948264"/>
            <a:ext cx="3094182" cy="1999418"/>
          </a:xfrm>
          <a:prstGeom prst="rect">
            <a:avLst/>
          </a:prstGeom>
        </p:spPr>
      </p:pic>
    </p:spTree>
    <p:extLst>
      <p:ext uri="{BB962C8B-B14F-4D97-AF65-F5344CB8AC3E}">
        <p14:creationId xmlns:p14="http://schemas.microsoft.com/office/powerpoint/2010/main" val="59424867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457200" y="2020824"/>
            <a:ext cx="8229600" cy="4435394"/>
          </a:xfrm>
        </p:spPr>
        <p:txBody>
          <a:bodyPr>
            <a:normAutofit fontScale="85000" lnSpcReduction="10000"/>
          </a:bodyPr>
          <a:lstStyle/>
          <a:p>
            <a:pPr marL="457200" indent="-457200" algn="just">
              <a:buFontTx/>
              <a:buChar char="-"/>
            </a:pPr>
            <a:r>
              <a:rPr lang="fr-FR" sz="2800" dirty="0" smtClean="0"/>
              <a:t>Le contrôle des informations circulant sur les réseaux d’Internet avec la suppression la plus rapide possible des comptes favorisant la radicalisation ainsi que de leurs clones.</a:t>
            </a:r>
          </a:p>
          <a:p>
            <a:pPr marL="457200" indent="-457200" algn="just">
              <a:buFontTx/>
              <a:buChar char="-"/>
            </a:pPr>
            <a:r>
              <a:rPr lang="fr-FR" sz="2800" dirty="0" smtClean="0"/>
              <a:t>Le contrôle de la construction et du fonctionnement des mosquées et des personnes chargées des prêches (qui doivent être conformes au droit public français).</a:t>
            </a:r>
          </a:p>
          <a:p>
            <a:pPr marL="457200" indent="-457200" algn="just">
              <a:buFontTx/>
              <a:buChar char="-"/>
            </a:pPr>
            <a:r>
              <a:rPr lang="fr-FR" sz="2800" dirty="0" smtClean="0"/>
              <a:t>Le développement </a:t>
            </a:r>
            <a:r>
              <a:rPr lang="fr-FR" sz="2800" dirty="0"/>
              <a:t>de la reconnaissance faciale à des fins de sécurité intérieure </a:t>
            </a:r>
            <a:r>
              <a:rPr lang="fr-FR" sz="2800" dirty="0" smtClean="0"/>
              <a:t>(78% de Français favorables en novembre 2020).</a:t>
            </a:r>
          </a:p>
          <a:p>
            <a:pPr marL="457200" indent="-457200" algn="just">
              <a:buFontTx/>
              <a:buChar char="-"/>
            </a:pPr>
            <a:r>
              <a:rPr lang="fr-FR" sz="2800" dirty="0" smtClean="0"/>
              <a:t>La suppression des quartiers-ghettos, témoins d’inégalités et lieux de stigmatisation pouvant favoriser la radicalisation</a:t>
            </a:r>
            <a:endParaRPr lang="fr-FR" sz="2800" dirty="0"/>
          </a:p>
        </p:txBody>
      </p:sp>
      <p:sp>
        <p:nvSpPr>
          <p:cNvPr id="3" name="Titre 2"/>
          <p:cNvSpPr>
            <a:spLocks noGrp="1"/>
          </p:cNvSpPr>
          <p:nvPr>
            <p:ph type="title"/>
          </p:nvPr>
        </p:nvSpPr>
        <p:spPr/>
        <p:txBody>
          <a:bodyPr/>
          <a:lstStyle/>
          <a:p>
            <a:r>
              <a:rPr lang="fr-FR" dirty="0" smtClean="0"/>
              <a:t>La Prévention </a:t>
            </a:r>
            <a:br>
              <a:rPr lang="fr-FR" dirty="0" smtClean="0"/>
            </a:br>
            <a:r>
              <a:rPr lang="fr-FR" dirty="0" smtClean="0"/>
              <a:t>à long terme</a:t>
            </a:r>
            <a:endParaRPr lang="fr-FR" dirty="0"/>
          </a:p>
        </p:txBody>
      </p:sp>
    </p:spTree>
    <p:extLst>
      <p:ext uri="{BB962C8B-B14F-4D97-AF65-F5344CB8AC3E}">
        <p14:creationId xmlns:p14="http://schemas.microsoft.com/office/powerpoint/2010/main" val="69837475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3616036" y="1884219"/>
            <a:ext cx="5070764" cy="1892300"/>
          </a:xfrm>
        </p:spPr>
        <p:txBody>
          <a:bodyPr>
            <a:normAutofit fontScale="62500" lnSpcReduction="20000"/>
          </a:bodyPr>
          <a:lstStyle/>
          <a:p>
            <a:pPr algn="just"/>
            <a:r>
              <a:rPr lang="fr-FR" sz="2800" dirty="0" smtClean="0"/>
              <a:t>Internet joue un r</a:t>
            </a:r>
            <a:r>
              <a:rPr lang="fr-FR" sz="2800" dirty="0" smtClean="0"/>
              <a:t>ôle très secondaire et cela quels que soient les pays.</a:t>
            </a:r>
          </a:p>
          <a:p>
            <a:pPr algn="just"/>
            <a:r>
              <a:rPr lang="fr-FR" sz="2800" dirty="0" smtClean="0"/>
              <a:t>Il apparaît surtout dans l’auto-radicalisation.</a:t>
            </a:r>
          </a:p>
          <a:p>
            <a:pPr algn="just"/>
            <a:r>
              <a:rPr lang="fr-FR" sz="2800" dirty="0" smtClean="0"/>
              <a:t>Son importance n’est pas corrélée à la violence.</a:t>
            </a:r>
          </a:p>
          <a:p>
            <a:pPr algn="just"/>
            <a:r>
              <a:rPr lang="fr-FR" sz="2800" dirty="0" smtClean="0"/>
              <a:t>Le radicalisme d’extrême droite RWE (Right-</a:t>
            </a:r>
            <a:r>
              <a:rPr lang="fr-FR" sz="2800" dirty="0" err="1" smtClean="0"/>
              <a:t>wing</a:t>
            </a:r>
            <a:r>
              <a:rPr lang="fr-FR" sz="2800" dirty="0" smtClean="0"/>
              <a:t> </a:t>
            </a:r>
            <a:r>
              <a:rPr lang="fr-FR" sz="2800" dirty="0" err="1" smtClean="0"/>
              <a:t>extremism</a:t>
            </a:r>
            <a:r>
              <a:rPr lang="fr-FR" sz="2800" dirty="0" smtClean="0"/>
              <a:t>) est plus important que l’extrémisme islamique (ISE).</a:t>
            </a:r>
            <a:endParaRPr lang="fr-FR" sz="2800" dirty="0"/>
          </a:p>
        </p:txBody>
      </p:sp>
      <p:sp>
        <p:nvSpPr>
          <p:cNvPr id="3" name="Titre 2"/>
          <p:cNvSpPr>
            <a:spLocks noGrp="1"/>
          </p:cNvSpPr>
          <p:nvPr>
            <p:ph type="title"/>
          </p:nvPr>
        </p:nvSpPr>
        <p:spPr/>
        <p:txBody>
          <a:bodyPr>
            <a:normAutofit/>
          </a:bodyPr>
          <a:lstStyle/>
          <a:p>
            <a:r>
              <a:rPr lang="fr-FR" dirty="0" smtClean="0"/>
              <a:t>La Prévention </a:t>
            </a:r>
            <a:r>
              <a:rPr lang="fr-FR" dirty="0" smtClean="0"/>
              <a:t>à </a:t>
            </a:r>
            <a:r>
              <a:rPr lang="fr-FR" dirty="0" smtClean="0"/>
              <a:t>long </a:t>
            </a:r>
            <a:r>
              <a:rPr lang="fr-FR" dirty="0" smtClean="0"/>
              <a:t>terme : le contr</a:t>
            </a:r>
            <a:r>
              <a:rPr lang="fr-FR" dirty="0" smtClean="0"/>
              <a:t>ôle d’internet</a:t>
            </a:r>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454" y="2005982"/>
            <a:ext cx="3119582" cy="4450236"/>
          </a:xfrm>
          <a:prstGeom prst="rect">
            <a:avLst/>
          </a:prstGeo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6036" y="3776518"/>
            <a:ext cx="5207000" cy="2679700"/>
          </a:xfrm>
          <a:prstGeom prst="rect">
            <a:avLst/>
          </a:prstGeom>
        </p:spPr>
      </p:pic>
    </p:spTree>
    <p:extLst>
      <p:ext uri="{BB962C8B-B14F-4D97-AF65-F5344CB8AC3E}">
        <p14:creationId xmlns:p14="http://schemas.microsoft.com/office/powerpoint/2010/main" val="131987581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4613564" y="1884219"/>
            <a:ext cx="4073236" cy="1371600"/>
          </a:xfrm>
        </p:spPr>
        <p:txBody>
          <a:bodyPr>
            <a:normAutofit fontScale="77500" lnSpcReduction="20000"/>
          </a:bodyPr>
          <a:lstStyle/>
          <a:p>
            <a:pPr algn="l"/>
            <a:r>
              <a:rPr lang="fr-FR" sz="2800" dirty="0" smtClean="0"/>
              <a:t>La radicalisation en langue arabe sur Twitter est absente en France. Elle est majoritaire aux </a:t>
            </a:r>
            <a:r>
              <a:rPr lang="fr-FR" sz="2800" dirty="0" err="1" smtClean="0"/>
              <a:t>Pays-bas</a:t>
            </a:r>
            <a:r>
              <a:rPr lang="fr-FR" sz="2800" dirty="0" smtClean="0"/>
              <a:t> et très importante en Belgique.</a:t>
            </a:r>
            <a:endParaRPr lang="fr-FR" sz="2800" dirty="0"/>
          </a:p>
        </p:txBody>
      </p:sp>
      <p:sp>
        <p:nvSpPr>
          <p:cNvPr id="3" name="Titre 2"/>
          <p:cNvSpPr>
            <a:spLocks noGrp="1"/>
          </p:cNvSpPr>
          <p:nvPr>
            <p:ph type="title"/>
          </p:nvPr>
        </p:nvSpPr>
        <p:spPr/>
        <p:txBody>
          <a:bodyPr>
            <a:normAutofit/>
          </a:bodyPr>
          <a:lstStyle/>
          <a:p>
            <a:r>
              <a:rPr lang="fr-FR" dirty="0" smtClean="0"/>
              <a:t>La Prévention </a:t>
            </a:r>
            <a:r>
              <a:rPr lang="fr-FR" dirty="0" smtClean="0"/>
              <a:t>à </a:t>
            </a:r>
            <a:r>
              <a:rPr lang="fr-FR" dirty="0" smtClean="0"/>
              <a:t>long </a:t>
            </a:r>
            <a:r>
              <a:rPr lang="fr-FR" dirty="0" smtClean="0"/>
              <a:t>terme : le contr</a:t>
            </a:r>
            <a:r>
              <a:rPr lang="fr-FR" dirty="0" smtClean="0"/>
              <a:t>ôle d’internet</a:t>
            </a:r>
            <a:endParaRPr lang="fr-FR" dirty="0"/>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009" y="1990438"/>
            <a:ext cx="4076700" cy="3987800"/>
          </a:xfrm>
          <a:prstGeom prst="rect">
            <a:avLst/>
          </a:prstGeom>
        </p:spPr>
      </p:pic>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81600" y="3255819"/>
            <a:ext cx="3177310" cy="3393053"/>
          </a:xfrm>
          <a:prstGeom prst="rect">
            <a:avLst/>
          </a:prstGeom>
        </p:spPr>
      </p:pic>
    </p:spTree>
    <p:extLst>
      <p:ext uri="{BB962C8B-B14F-4D97-AF65-F5344CB8AC3E}">
        <p14:creationId xmlns:p14="http://schemas.microsoft.com/office/powerpoint/2010/main" val="60869278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540328" y="1842654"/>
            <a:ext cx="8201890" cy="1565563"/>
          </a:xfrm>
        </p:spPr>
        <p:txBody>
          <a:bodyPr>
            <a:normAutofit fontScale="70000" lnSpcReduction="20000"/>
          </a:bodyPr>
          <a:lstStyle/>
          <a:p>
            <a:pPr algn="l"/>
            <a:r>
              <a:rPr lang="fr-FR" sz="2800" dirty="0" smtClean="0"/>
              <a:t>Il y a d’ailleurs très peu de profils radicalisés sur Twitter en France. Ce n’est vraiment pas la priorité. Et il est facile d’avoir </a:t>
            </a:r>
            <a:r>
              <a:rPr lang="fr-FR" sz="2800" dirty="0"/>
              <a:t>stratégie de repérage et de surveillance du Net allant jusqu’à pénaliser la consultation de ces sites. L’Office central de lutte contre les criminalités liées aux technologies de l’information et de la </a:t>
            </a:r>
            <a:r>
              <a:rPr lang="fr-FR" sz="2800" dirty="0" smtClean="0"/>
              <a:t>communication (OCLCTIC)</a:t>
            </a:r>
            <a:r>
              <a:rPr lang="fr-FR" sz="2800" dirty="0"/>
              <a:t> </a:t>
            </a:r>
            <a:r>
              <a:rPr lang="fr-FR" sz="2800" dirty="0" smtClean="0"/>
              <a:t>avait dès 2015</a:t>
            </a:r>
            <a:r>
              <a:rPr lang="fr-FR" sz="2800" dirty="0"/>
              <a:t>, retiré </a:t>
            </a:r>
            <a:r>
              <a:rPr lang="fr-FR" sz="2800" dirty="0" smtClean="0"/>
              <a:t>1080 contenus </a:t>
            </a:r>
            <a:r>
              <a:rPr lang="fr-FR" sz="2800" dirty="0"/>
              <a:t>à caractère terroriste et bloqués 68 </a:t>
            </a:r>
            <a:r>
              <a:rPr lang="fr-FR" sz="2800" dirty="0" smtClean="0"/>
              <a:t>sites.</a:t>
            </a:r>
            <a:endParaRPr lang="fr-FR" sz="2800" dirty="0"/>
          </a:p>
        </p:txBody>
      </p:sp>
      <p:sp>
        <p:nvSpPr>
          <p:cNvPr id="3" name="Titre 2"/>
          <p:cNvSpPr>
            <a:spLocks noGrp="1"/>
          </p:cNvSpPr>
          <p:nvPr>
            <p:ph type="title"/>
          </p:nvPr>
        </p:nvSpPr>
        <p:spPr/>
        <p:txBody>
          <a:bodyPr>
            <a:normAutofit/>
          </a:bodyPr>
          <a:lstStyle/>
          <a:p>
            <a:r>
              <a:rPr lang="fr-FR" dirty="0" smtClean="0"/>
              <a:t>La Prévention </a:t>
            </a:r>
            <a:r>
              <a:rPr lang="fr-FR" dirty="0" smtClean="0"/>
              <a:t>à </a:t>
            </a:r>
            <a:r>
              <a:rPr lang="fr-FR" dirty="0" smtClean="0"/>
              <a:t>long </a:t>
            </a:r>
            <a:r>
              <a:rPr lang="fr-FR" dirty="0" smtClean="0"/>
              <a:t>terme : le contr</a:t>
            </a:r>
            <a:r>
              <a:rPr lang="fr-FR" dirty="0" smtClean="0"/>
              <a:t>ôle d’internet</a:t>
            </a:r>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664" y="3594100"/>
            <a:ext cx="7289800" cy="3022600"/>
          </a:xfrm>
          <a:prstGeom prst="rect">
            <a:avLst/>
          </a:prstGeom>
        </p:spPr>
      </p:pic>
    </p:spTree>
    <p:extLst>
      <p:ext uri="{BB962C8B-B14F-4D97-AF65-F5344CB8AC3E}">
        <p14:creationId xmlns:p14="http://schemas.microsoft.com/office/powerpoint/2010/main" val="16937798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200889" y="4634151"/>
            <a:ext cx="5867401" cy="1371600"/>
          </a:xfrm>
        </p:spPr>
        <p:txBody>
          <a:bodyPr>
            <a:normAutofit fontScale="92500" lnSpcReduction="20000"/>
          </a:bodyPr>
          <a:lstStyle/>
          <a:p>
            <a:pPr algn="l"/>
            <a:r>
              <a:rPr lang="fr-FR" sz="2800" dirty="0" smtClean="0"/>
              <a:t>Quatre personnes (dont deux Belges) jouent en 2021 un r</a:t>
            </a:r>
            <a:r>
              <a:rPr lang="fr-FR" sz="2800" dirty="0" smtClean="0"/>
              <a:t>ôle de tête de réseaux en France</a:t>
            </a:r>
            <a:r>
              <a:rPr lang="fr-FR" sz="2800" dirty="0" smtClean="0"/>
              <a:t>. Il n’y a plus de lien avec le Proche-Orient.</a:t>
            </a:r>
            <a:endParaRPr lang="fr-FR" sz="2800" dirty="0"/>
          </a:p>
        </p:txBody>
      </p:sp>
      <p:sp>
        <p:nvSpPr>
          <p:cNvPr id="3" name="Titre 2"/>
          <p:cNvSpPr>
            <a:spLocks noGrp="1"/>
          </p:cNvSpPr>
          <p:nvPr>
            <p:ph type="title"/>
          </p:nvPr>
        </p:nvSpPr>
        <p:spPr/>
        <p:txBody>
          <a:bodyPr>
            <a:normAutofit/>
          </a:bodyPr>
          <a:lstStyle/>
          <a:p>
            <a:r>
              <a:rPr lang="fr-FR" dirty="0" smtClean="0"/>
              <a:t>La Prévention </a:t>
            </a:r>
            <a:r>
              <a:rPr lang="fr-FR" dirty="0" smtClean="0"/>
              <a:t>à </a:t>
            </a:r>
            <a:r>
              <a:rPr lang="fr-FR" dirty="0" smtClean="0"/>
              <a:t>long </a:t>
            </a:r>
            <a:r>
              <a:rPr lang="fr-FR" dirty="0" smtClean="0"/>
              <a:t>terme : le contr</a:t>
            </a:r>
            <a:r>
              <a:rPr lang="fr-FR" dirty="0" smtClean="0"/>
              <a:t>ôle d’internet</a:t>
            </a:r>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0890" y="1943532"/>
            <a:ext cx="5867401" cy="2385484"/>
          </a:xfrm>
          <a:prstGeom prst="rect">
            <a:avLst/>
          </a:prstGeom>
        </p:spPr>
      </p:pic>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8290" y="2927398"/>
            <a:ext cx="2986454" cy="1401618"/>
          </a:xfrm>
          <a:prstGeom prst="rect">
            <a:avLst/>
          </a:prstGeom>
        </p:spPr>
      </p:pic>
      <p:sp>
        <p:nvSpPr>
          <p:cNvPr id="8" name="ZoneTexte 7"/>
          <p:cNvSpPr txBox="1"/>
          <p:nvPr/>
        </p:nvSpPr>
        <p:spPr>
          <a:xfrm>
            <a:off x="6068291" y="4596148"/>
            <a:ext cx="2867892" cy="1569660"/>
          </a:xfrm>
          <a:prstGeom prst="rect">
            <a:avLst/>
          </a:prstGeom>
          <a:noFill/>
        </p:spPr>
        <p:txBody>
          <a:bodyPr wrap="square" rtlCol="0">
            <a:spAutoFit/>
          </a:bodyPr>
          <a:lstStyle/>
          <a:p>
            <a:r>
              <a:rPr lang="fr-FR" sz="2400" dirty="0" smtClean="0"/>
              <a:t>Le réseau radical des Pays-Bas n’a aucun lien direct avec les radicalisés français.</a:t>
            </a:r>
            <a:endParaRPr lang="fr-FR" sz="2400" dirty="0"/>
          </a:p>
        </p:txBody>
      </p:sp>
    </p:spTree>
    <p:extLst>
      <p:ext uri="{BB962C8B-B14F-4D97-AF65-F5344CB8AC3E}">
        <p14:creationId xmlns:p14="http://schemas.microsoft.com/office/powerpoint/2010/main" val="201769170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173182" y="1949612"/>
            <a:ext cx="4682836" cy="4435394"/>
          </a:xfrm>
        </p:spPr>
        <p:txBody>
          <a:bodyPr>
            <a:normAutofit fontScale="62500" lnSpcReduction="20000"/>
          </a:bodyPr>
          <a:lstStyle/>
          <a:p>
            <a:pPr marL="457200" indent="-457200" algn="just">
              <a:buFontTx/>
              <a:buChar char="-"/>
            </a:pPr>
            <a:r>
              <a:rPr lang="fr-FR" sz="2800" dirty="0" smtClean="0"/>
              <a:t>Le contrôle des informations circulant sur les réseaux d’Internet avec la suppression la plus rapide possible des comptes favorisant la radicalisation ainsi que de leurs clones.</a:t>
            </a:r>
          </a:p>
          <a:p>
            <a:pPr marL="457200" indent="-457200" algn="just">
              <a:buFontTx/>
              <a:buChar char="-"/>
            </a:pPr>
            <a:r>
              <a:rPr lang="fr-FR" sz="2800" dirty="0" smtClean="0"/>
              <a:t>Le contrôle de la construction et du fonctionnement des mosquées et des personnes chargées des prêches (qui doivent être conformes au droit public français).</a:t>
            </a:r>
          </a:p>
          <a:p>
            <a:pPr marL="457200" indent="-457200" algn="just">
              <a:buFontTx/>
              <a:buChar char="-"/>
            </a:pPr>
            <a:r>
              <a:rPr lang="fr-FR" sz="2800" dirty="0" smtClean="0"/>
              <a:t>Le développement </a:t>
            </a:r>
            <a:r>
              <a:rPr lang="fr-FR" sz="2800" dirty="0"/>
              <a:t>de la reconnaissance faciale à des fins de sécurité intérieure </a:t>
            </a:r>
            <a:r>
              <a:rPr lang="fr-FR" sz="2800" dirty="0" smtClean="0"/>
              <a:t>(78% de Français favorables en novembre 2020).</a:t>
            </a:r>
          </a:p>
          <a:p>
            <a:pPr marL="457200" indent="-457200" algn="just">
              <a:buFontTx/>
              <a:buChar char="-"/>
            </a:pPr>
            <a:r>
              <a:rPr lang="fr-FR" sz="2800" dirty="0" smtClean="0"/>
              <a:t>La suppression des quartiers-ghettos, témoins d’inégalités et lieux de stigmatisation pouvant favoriser la radicalisation</a:t>
            </a:r>
            <a:endParaRPr lang="fr-FR" sz="2800" dirty="0"/>
          </a:p>
        </p:txBody>
      </p:sp>
      <p:sp>
        <p:nvSpPr>
          <p:cNvPr id="3" name="Titre 2"/>
          <p:cNvSpPr>
            <a:spLocks noGrp="1"/>
          </p:cNvSpPr>
          <p:nvPr>
            <p:ph type="title"/>
          </p:nvPr>
        </p:nvSpPr>
        <p:spPr/>
        <p:txBody>
          <a:bodyPr/>
          <a:lstStyle/>
          <a:p>
            <a:r>
              <a:rPr lang="fr-FR" dirty="0" smtClean="0"/>
              <a:t>La destruction des quartiers-ghettos</a:t>
            </a:r>
            <a:endParaRPr lang="fr-FR" dirty="0"/>
          </a:p>
        </p:txBody>
      </p:sp>
      <p:pic>
        <p:nvPicPr>
          <p:cNvPr id="4" name="Image 3"/>
          <p:cNvPicPr>
            <a:picLocks noChangeAspect="1"/>
          </p:cNvPicPr>
          <p:nvPr/>
        </p:nvPicPr>
        <p:blipFill>
          <a:blip r:embed="rId2"/>
          <a:stretch>
            <a:fillRect/>
          </a:stretch>
        </p:blipFill>
        <p:spPr>
          <a:xfrm>
            <a:off x="5026308" y="3713017"/>
            <a:ext cx="4117692" cy="2574239"/>
          </a:xfrm>
          <a:prstGeom prst="rect">
            <a:avLst/>
          </a:prstGeom>
        </p:spPr>
      </p:pic>
      <p:sp>
        <p:nvSpPr>
          <p:cNvPr id="7" name="ZoneTexte 6"/>
          <p:cNvSpPr txBox="1"/>
          <p:nvPr/>
        </p:nvSpPr>
        <p:spPr>
          <a:xfrm>
            <a:off x="5278581" y="1949612"/>
            <a:ext cx="3643746" cy="1754326"/>
          </a:xfrm>
          <a:prstGeom prst="rect">
            <a:avLst/>
          </a:prstGeom>
          <a:noFill/>
        </p:spPr>
        <p:txBody>
          <a:bodyPr wrap="square" rtlCol="0">
            <a:spAutoFit/>
          </a:bodyPr>
          <a:lstStyle/>
          <a:p>
            <a:r>
              <a:rPr lang="fr-FR" dirty="0"/>
              <a:t>«  On n’éradiquera pas l’islamisme si on ne casse pas les ghettos urbains  </a:t>
            </a:r>
            <a:r>
              <a:rPr lang="fr-FR" dirty="0" smtClean="0"/>
              <a:t>». ces </a:t>
            </a:r>
            <a:r>
              <a:rPr lang="fr-FR" dirty="0"/>
              <a:t>«  ghettos […] favorisent l’</a:t>
            </a:r>
            <a:r>
              <a:rPr lang="fr-FR" dirty="0" err="1"/>
              <a:t>entre-soi</a:t>
            </a:r>
            <a:r>
              <a:rPr lang="fr-FR" dirty="0"/>
              <a:t>, le repli communautaire et l’endoctrinement  ». </a:t>
            </a:r>
            <a:r>
              <a:rPr lang="fr-FR" dirty="0" smtClean="0"/>
              <a:t>C’est un séparatisme urbain, non une mixité.</a:t>
            </a:r>
            <a:endParaRPr lang="fr-FR" dirty="0"/>
          </a:p>
        </p:txBody>
      </p:sp>
      <p:sp>
        <p:nvSpPr>
          <p:cNvPr id="8" name="ZoneTexte 7"/>
          <p:cNvSpPr txBox="1"/>
          <p:nvPr/>
        </p:nvSpPr>
        <p:spPr>
          <a:xfrm>
            <a:off x="0" y="6258108"/>
            <a:ext cx="5105399" cy="400110"/>
          </a:xfrm>
          <a:prstGeom prst="rect">
            <a:avLst/>
          </a:prstGeom>
          <a:noFill/>
        </p:spPr>
        <p:txBody>
          <a:bodyPr wrap="square" rtlCol="0">
            <a:spAutoFit/>
          </a:bodyPr>
          <a:lstStyle/>
          <a:p>
            <a:r>
              <a:rPr lang="fr-FR" sz="2000" b="1" dirty="0" smtClean="0"/>
              <a:t>La reprise du Plan Borloo abandonné en 2018</a:t>
            </a:r>
            <a:endParaRPr lang="fr-FR" sz="2000" b="1" dirty="0"/>
          </a:p>
        </p:txBody>
      </p:sp>
    </p:spTree>
    <p:extLst>
      <p:ext uri="{BB962C8B-B14F-4D97-AF65-F5344CB8AC3E}">
        <p14:creationId xmlns:p14="http://schemas.microsoft.com/office/powerpoint/2010/main" val="133478004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Une action sur les inégalités</a:t>
            </a:r>
            <a:endParaRPr lang="fr-FR" dirty="0"/>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5505" y="1815575"/>
            <a:ext cx="3578495" cy="5042425"/>
          </a:xfrm>
          <a:prstGeom prst="rect">
            <a:avLst/>
          </a:prstGeom>
        </p:spPr>
      </p:pic>
      <p:pic>
        <p:nvPicPr>
          <p:cNvPr id="10" name="Image 9"/>
          <p:cNvPicPr>
            <a:picLocks noChangeAspect="1"/>
          </p:cNvPicPr>
          <p:nvPr/>
        </p:nvPicPr>
        <p:blipFill>
          <a:blip r:embed="rId3"/>
          <a:stretch>
            <a:fillRect/>
          </a:stretch>
        </p:blipFill>
        <p:spPr>
          <a:xfrm>
            <a:off x="106218" y="1815575"/>
            <a:ext cx="5290035" cy="3529445"/>
          </a:xfrm>
          <a:prstGeom prst="rect">
            <a:avLst/>
          </a:prstGeom>
        </p:spPr>
      </p:pic>
      <p:sp>
        <p:nvSpPr>
          <p:cNvPr id="11" name="ZoneTexte 10"/>
          <p:cNvSpPr txBox="1"/>
          <p:nvPr/>
        </p:nvSpPr>
        <p:spPr>
          <a:xfrm>
            <a:off x="311727" y="5583381"/>
            <a:ext cx="4405745" cy="646331"/>
          </a:xfrm>
          <a:prstGeom prst="rect">
            <a:avLst/>
          </a:prstGeom>
          <a:noFill/>
        </p:spPr>
        <p:txBody>
          <a:bodyPr wrap="square" rtlCol="0">
            <a:spAutoFit/>
          </a:bodyPr>
          <a:lstStyle/>
          <a:p>
            <a:r>
              <a:rPr lang="fr-FR" dirty="0" smtClean="0"/>
              <a:t>Il existe de multiples inégalités, sociales, économiques, de santé, d’accès à la culture, etc.</a:t>
            </a:r>
            <a:endParaRPr lang="fr-FR" dirty="0"/>
          </a:p>
        </p:txBody>
      </p:sp>
    </p:spTree>
    <p:extLst>
      <p:ext uri="{BB962C8B-B14F-4D97-AF65-F5344CB8AC3E}">
        <p14:creationId xmlns:p14="http://schemas.microsoft.com/office/powerpoint/2010/main" val="21475937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817419" y="975360"/>
            <a:ext cx="7176654" cy="701040"/>
          </a:xfrm>
        </p:spPr>
        <p:txBody>
          <a:bodyPr/>
          <a:lstStyle/>
          <a:p>
            <a:r>
              <a:rPr lang="fr-FR" dirty="0" smtClean="0"/>
              <a:t>Une action de la politique de la ville ou La </a:t>
            </a:r>
            <a:r>
              <a:rPr lang="fr-FR" dirty="0" smtClean="0"/>
              <a:t>destruction des quartiers-ghettos</a:t>
            </a:r>
            <a:endParaRPr lang="fr-FR" dirty="0"/>
          </a:p>
        </p:txBody>
      </p:sp>
      <p:sp>
        <p:nvSpPr>
          <p:cNvPr id="7" name="ZoneTexte 6"/>
          <p:cNvSpPr txBox="1"/>
          <p:nvPr/>
        </p:nvSpPr>
        <p:spPr>
          <a:xfrm>
            <a:off x="4073236" y="1676400"/>
            <a:ext cx="4779818" cy="5078313"/>
          </a:xfrm>
          <a:prstGeom prst="rect">
            <a:avLst/>
          </a:prstGeom>
          <a:noFill/>
        </p:spPr>
        <p:txBody>
          <a:bodyPr wrap="square" rtlCol="0">
            <a:spAutoFit/>
          </a:bodyPr>
          <a:lstStyle/>
          <a:p>
            <a:r>
              <a:rPr lang="fr-FR" dirty="0" smtClean="0"/>
              <a:t>« Dans </a:t>
            </a:r>
            <a:r>
              <a:rPr lang="fr-FR" dirty="0"/>
              <a:t>la grande majorité des pays de l’Europe de l’ouest il existe des quartiers où le nombre de départ des jeunes vers la Syrie (</a:t>
            </a:r>
            <a:r>
              <a:rPr lang="fr-FR" dirty="0" err="1"/>
              <a:t>foreign</a:t>
            </a:r>
            <a:r>
              <a:rPr lang="fr-FR" dirty="0"/>
              <a:t> </a:t>
            </a:r>
            <a:r>
              <a:rPr lang="fr-FR" dirty="0" err="1"/>
              <a:t>fighters</a:t>
            </a:r>
            <a:r>
              <a:rPr lang="fr-FR" dirty="0"/>
              <a:t>, exo-djihadistes dans notre jargon) et le nombre d’adeptes du </a:t>
            </a:r>
            <a:r>
              <a:rPr lang="fr-FR" dirty="0" err="1"/>
              <a:t>jihadisme</a:t>
            </a:r>
            <a:r>
              <a:rPr lang="fr-FR" dirty="0"/>
              <a:t> intérieur (celui des « djihadistes maison », « </a:t>
            </a:r>
            <a:r>
              <a:rPr lang="fr-FR" dirty="0" err="1"/>
              <a:t>homegrown</a:t>
            </a:r>
            <a:r>
              <a:rPr lang="fr-FR" dirty="0"/>
              <a:t> </a:t>
            </a:r>
            <a:r>
              <a:rPr lang="fr-FR" dirty="0" err="1"/>
              <a:t>jihadists</a:t>
            </a:r>
            <a:r>
              <a:rPr lang="fr-FR" dirty="0"/>
              <a:t> », </a:t>
            </a:r>
            <a:r>
              <a:rPr lang="fr-FR" dirty="0" err="1"/>
              <a:t>endo</a:t>
            </a:r>
            <a:r>
              <a:rPr lang="fr-FR" dirty="0"/>
              <a:t>-djihadistes) sont plus élevés que la moyenne </a:t>
            </a:r>
            <a:r>
              <a:rPr lang="fr-FR" dirty="0" smtClean="0"/>
              <a:t>nationale ». En Europe, </a:t>
            </a:r>
            <a:r>
              <a:rPr lang="fr-FR" dirty="0"/>
              <a:t>s</a:t>
            </a:r>
            <a:r>
              <a:rPr lang="fr-FR" dirty="0" smtClean="0"/>
              <a:t>ur 1200 </a:t>
            </a:r>
            <a:r>
              <a:rPr lang="fr-FR" dirty="0"/>
              <a:t>combattants étrangers provenant des sociétés occidentales, 70% d’entre eux viennent </a:t>
            </a:r>
            <a:r>
              <a:rPr lang="fr-FR" dirty="0" smtClean="0"/>
              <a:t>de quelques quartiers des </a:t>
            </a:r>
            <a:r>
              <a:rPr lang="fr-FR" dirty="0"/>
              <a:t>mêmes </a:t>
            </a:r>
            <a:r>
              <a:rPr lang="fr-FR" dirty="0" smtClean="0"/>
              <a:t>villes : Londres </a:t>
            </a:r>
            <a:r>
              <a:rPr lang="fr-FR" dirty="0"/>
              <a:t>(38 recrues) ; Anvers (32) ; Bruxelles (30) ; Ceuta, en Espagne (18) ; Zenica, en Bosnie-Herzégovine (15) ; Nice (13) ; Toulouse (13) ; Lunel (12) ; Vilvoorde, en Belgique (11) ; Sarajevo (11) ; </a:t>
            </a:r>
            <a:r>
              <a:rPr lang="fr-FR" dirty="0" err="1"/>
              <a:t>Molenbeek</a:t>
            </a:r>
            <a:r>
              <a:rPr lang="fr-FR" dirty="0"/>
              <a:t> (10) ; Paris (10) ; </a:t>
            </a:r>
            <a:r>
              <a:rPr lang="fr-FR" dirty="0" err="1"/>
              <a:t>Dinslaken</a:t>
            </a:r>
            <a:r>
              <a:rPr lang="fr-FR" dirty="0"/>
              <a:t>, en Allemagne (9) ; la Haye, en Hollande (9) ; Portsmouth en Angleterre, (8) ; Montréal, (7) ; Delft, en Hollande (7</a:t>
            </a:r>
            <a:r>
              <a:rPr lang="fr-FR" dirty="0" smtClean="0"/>
              <a:t>) ».</a:t>
            </a:r>
          </a:p>
        </p:txBody>
      </p:sp>
      <p:sp>
        <p:nvSpPr>
          <p:cNvPr id="8" name="ZoneTexte 7"/>
          <p:cNvSpPr txBox="1"/>
          <p:nvPr/>
        </p:nvSpPr>
        <p:spPr>
          <a:xfrm>
            <a:off x="421371" y="5376490"/>
            <a:ext cx="3519055" cy="707886"/>
          </a:xfrm>
          <a:prstGeom prst="rect">
            <a:avLst/>
          </a:prstGeom>
          <a:noFill/>
        </p:spPr>
        <p:txBody>
          <a:bodyPr wrap="square" rtlCol="0">
            <a:spAutoFit/>
          </a:bodyPr>
          <a:lstStyle/>
          <a:p>
            <a:r>
              <a:rPr lang="fr-FR" sz="2000" b="1" dirty="0" smtClean="0"/>
              <a:t>La reprise du Plan Borloo </a:t>
            </a:r>
            <a:endParaRPr lang="fr-FR" sz="2000" b="1" dirty="0" smtClean="0"/>
          </a:p>
          <a:p>
            <a:r>
              <a:rPr lang="fr-FR" sz="2000" b="1" dirty="0" smtClean="0"/>
              <a:t>abandonné </a:t>
            </a:r>
            <a:r>
              <a:rPr lang="fr-FR" sz="2000" b="1" dirty="0" smtClean="0"/>
              <a:t>en 2018</a:t>
            </a:r>
            <a:endParaRPr lang="fr-FR" sz="2000" b="1" dirty="0"/>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371" y="1814947"/>
            <a:ext cx="3541030" cy="3422996"/>
          </a:xfrm>
          <a:prstGeom prst="rect">
            <a:avLst/>
          </a:prstGeom>
        </p:spPr>
      </p:pic>
    </p:spTree>
    <p:extLst>
      <p:ext uri="{BB962C8B-B14F-4D97-AF65-F5344CB8AC3E}">
        <p14:creationId xmlns:p14="http://schemas.microsoft.com/office/powerpoint/2010/main" val="55798745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817419" y="975360"/>
            <a:ext cx="7176654" cy="701040"/>
          </a:xfrm>
        </p:spPr>
        <p:txBody>
          <a:bodyPr/>
          <a:lstStyle/>
          <a:p>
            <a:r>
              <a:rPr lang="fr-FR" dirty="0" smtClean="0"/>
              <a:t>Une action sociale accrue</a:t>
            </a:r>
            <a:endParaRPr lang="fr-FR" dirty="0"/>
          </a:p>
        </p:txBody>
      </p:sp>
      <p:sp>
        <p:nvSpPr>
          <p:cNvPr id="7" name="ZoneTexte 6"/>
          <p:cNvSpPr txBox="1"/>
          <p:nvPr/>
        </p:nvSpPr>
        <p:spPr>
          <a:xfrm>
            <a:off x="3893127" y="2106415"/>
            <a:ext cx="4779818" cy="5078313"/>
          </a:xfrm>
          <a:prstGeom prst="rect">
            <a:avLst/>
          </a:prstGeom>
          <a:noFill/>
        </p:spPr>
        <p:txBody>
          <a:bodyPr wrap="square" rtlCol="0">
            <a:spAutoFit/>
          </a:bodyPr>
          <a:lstStyle/>
          <a:p>
            <a:r>
              <a:rPr lang="fr-FR" dirty="0" smtClean="0"/>
              <a:t>Les éducateurs </a:t>
            </a:r>
            <a:r>
              <a:rPr lang="fr-FR" dirty="0"/>
              <a:t>spécialisés, psychologues, </a:t>
            </a:r>
            <a:r>
              <a:rPr lang="fr-FR" dirty="0" smtClean="0"/>
              <a:t>animateurs </a:t>
            </a:r>
            <a:r>
              <a:rPr lang="fr-FR" dirty="0"/>
              <a:t>sociaux culturels, conseillers en missions locales, assistantes sociales, </a:t>
            </a:r>
            <a:r>
              <a:rPr lang="fr-FR" dirty="0" smtClean="0"/>
              <a:t>polices municipales voient leurs fonctions se modifier par la création de </a:t>
            </a:r>
            <a:r>
              <a:rPr lang="fr-FR" dirty="0"/>
              <a:t>liaisons entre des dispositifs d’aide, de surveillance-correction et de renseignement</a:t>
            </a:r>
            <a:r>
              <a:rPr lang="fr-FR" dirty="0" smtClean="0"/>
              <a:t>. C’est l’administration </a:t>
            </a:r>
            <a:r>
              <a:rPr lang="fr-FR" dirty="0"/>
              <a:t>des effrois collectifs</a:t>
            </a:r>
            <a:r>
              <a:rPr lang="fr-FR" dirty="0"/>
              <a:t>  </a:t>
            </a:r>
            <a:r>
              <a:rPr lang="fr-FR" dirty="0" smtClean="0"/>
              <a:t>qui éprouve souvent diverses sortes de malaise.</a:t>
            </a:r>
          </a:p>
          <a:p>
            <a:r>
              <a:rPr lang="fr-FR" dirty="0"/>
              <a:t>A</a:t>
            </a:r>
            <a:r>
              <a:rPr lang="fr-FR" dirty="0" smtClean="0"/>
              <a:t>près la figure de « la racaille » désignée </a:t>
            </a:r>
            <a:r>
              <a:rPr lang="fr-FR" dirty="0"/>
              <a:t>notamment par Nicolas Sarkozy en 2005 à Argenteuil et celle </a:t>
            </a:r>
            <a:r>
              <a:rPr lang="fr-FR" dirty="0" smtClean="0"/>
              <a:t>du voyou</a:t>
            </a:r>
            <a:r>
              <a:rPr lang="fr-FR" dirty="0"/>
              <a:t>  formulée par Brice Hortefeux en 2010 (tous deux exerçant en tant que ministre de l’Intérieur) visant les jeunes des quartiers populaires, le « jeune radical islamiste » est la nouvelle figure réifiant toute une partie de la jeunesse française issue des banlieues.</a:t>
            </a:r>
            <a:r>
              <a:rPr lang="fr-FR" dirty="0"/>
              <a:t> </a:t>
            </a:r>
            <a:endParaRPr lang="fr-FR" dirty="0" smtClean="0"/>
          </a:p>
          <a:p>
            <a:endParaRPr lang="fr-FR" dirty="0"/>
          </a:p>
          <a:p>
            <a:endParaRPr lang="fr-FR" dirty="0" smtClean="0"/>
          </a:p>
        </p:txBody>
      </p:sp>
      <p:pic>
        <p:nvPicPr>
          <p:cNvPr id="2" name="Image 1"/>
          <p:cNvPicPr>
            <a:picLocks noChangeAspect="1"/>
          </p:cNvPicPr>
          <p:nvPr/>
        </p:nvPicPr>
        <p:blipFill>
          <a:blip r:embed="rId2"/>
          <a:stretch>
            <a:fillRect/>
          </a:stretch>
        </p:blipFill>
        <p:spPr>
          <a:xfrm>
            <a:off x="718706" y="1829324"/>
            <a:ext cx="2509404" cy="3742983"/>
          </a:xfrm>
          <a:prstGeom prst="rect">
            <a:avLst/>
          </a:prstGeom>
        </p:spPr>
      </p:pic>
      <p:sp>
        <p:nvSpPr>
          <p:cNvPr id="4" name="ZoneTexte 3"/>
          <p:cNvSpPr txBox="1"/>
          <p:nvPr/>
        </p:nvSpPr>
        <p:spPr>
          <a:xfrm>
            <a:off x="47626" y="5605557"/>
            <a:ext cx="3851563" cy="1200329"/>
          </a:xfrm>
          <a:prstGeom prst="rect">
            <a:avLst/>
          </a:prstGeom>
          <a:noFill/>
        </p:spPr>
        <p:txBody>
          <a:bodyPr wrap="square" rtlCol="0">
            <a:spAutoFit/>
          </a:bodyPr>
          <a:lstStyle/>
          <a:p>
            <a:r>
              <a:rPr lang="fr-FR" i="1" dirty="0"/>
              <a:t>« La misère religieuse est tout à la fois l’expression de la misère réelle et la protestation contre la misère réelle. La religion est le soupir de la créature </a:t>
            </a:r>
            <a:r>
              <a:rPr lang="fr-FR" i="1" dirty="0" smtClean="0"/>
              <a:t>accablée</a:t>
            </a:r>
            <a:r>
              <a:rPr lang="fr-FR" dirty="0"/>
              <a:t>.</a:t>
            </a:r>
            <a:r>
              <a:rPr lang="fr-FR" dirty="0" smtClean="0"/>
              <a:t> » Karl Marx</a:t>
            </a:r>
            <a:endParaRPr lang="fr-FR" dirty="0"/>
          </a:p>
        </p:txBody>
      </p:sp>
    </p:spTree>
    <p:extLst>
      <p:ext uri="{BB962C8B-B14F-4D97-AF65-F5344CB8AC3E}">
        <p14:creationId xmlns:p14="http://schemas.microsoft.com/office/powerpoint/2010/main" val="132122266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817419" y="975360"/>
            <a:ext cx="7176654" cy="701040"/>
          </a:xfrm>
        </p:spPr>
        <p:txBody>
          <a:bodyPr/>
          <a:lstStyle/>
          <a:p>
            <a:r>
              <a:rPr lang="fr-FR" dirty="0" smtClean="0"/>
              <a:t>Des stratégies ambig</a:t>
            </a:r>
            <a:r>
              <a:rPr lang="fr-FR" dirty="0" smtClean="0"/>
              <a:t>ües et critiquables</a:t>
            </a:r>
            <a:endParaRPr lang="fr-FR" dirty="0"/>
          </a:p>
        </p:txBody>
      </p:sp>
      <p:sp>
        <p:nvSpPr>
          <p:cNvPr id="7" name="ZoneTexte 6"/>
          <p:cNvSpPr txBox="1"/>
          <p:nvPr/>
        </p:nvSpPr>
        <p:spPr>
          <a:xfrm>
            <a:off x="367146" y="1676399"/>
            <a:ext cx="8416636" cy="4678204"/>
          </a:xfrm>
          <a:prstGeom prst="rect">
            <a:avLst/>
          </a:prstGeom>
          <a:noFill/>
        </p:spPr>
        <p:txBody>
          <a:bodyPr wrap="square" rtlCol="0">
            <a:spAutoFit/>
          </a:bodyPr>
          <a:lstStyle/>
          <a:p>
            <a:endParaRPr lang="fr-FR" dirty="0"/>
          </a:p>
          <a:p>
            <a:r>
              <a:rPr lang="fr-FR" sz="2000" dirty="0" smtClean="0"/>
              <a:t>Elles peuvent </a:t>
            </a:r>
            <a:r>
              <a:rPr lang="fr-FR" sz="2000" dirty="0" smtClean="0"/>
              <a:t>être comprises par des musulmans comme </a:t>
            </a:r>
            <a:r>
              <a:rPr lang="fr-FR" sz="2000" b="1" dirty="0" smtClean="0"/>
              <a:t>formes supplémentaires de </a:t>
            </a:r>
            <a:r>
              <a:rPr lang="fr-FR" sz="2000" b="1" dirty="0" err="1" smtClean="0"/>
              <a:t>stigmanitsation</a:t>
            </a:r>
            <a:r>
              <a:rPr lang="fr-FR" sz="2000" dirty="0"/>
              <a:t> et renforcer les contradictions sociales et politiques sur lesquelles reposent la </a:t>
            </a:r>
            <a:r>
              <a:rPr lang="fr-FR" sz="2000" dirty="0" smtClean="0"/>
              <a:t>radicalisation.</a:t>
            </a:r>
          </a:p>
          <a:p>
            <a:r>
              <a:rPr lang="fr-FR" sz="2000" dirty="0"/>
              <a:t>Les politiques nationales restent infructueuses du point de vue du bien-être et de </a:t>
            </a:r>
            <a:r>
              <a:rPr lang="fr-FR" sz="2000" dirty="0" smtClean="0"/>
              <a:t>l'intégration. Les quartiers-ghettos et les plafonds de verre demeurent. On ne </a:t>
            </a:r>
            <a:r>
              <a:rPr lang="fr-FR" sz="2000" dirty="0"/>
              <a:t>traite pas </a:t>
            </a:r>
            <a:r>
              <a:rPr lang="fr-FR" sz="2000" dirty="0" smtClean="0"/>
              <a:t>jusqu’à présent les </a:t>
            </a:r>
            <a:r>
              <a:rPr lang="fr-FR" sz="2000" dirty="0"/>
              <a:t>problèmes sociaux affectant les communautés les plus exposées au risque de </a:t>
            </a:r>
            <a:r>
              <a:rPr lang="fr-FR" sz="2000" dirty="0" smtClean="0"/>
              <a:t>radicalisation.</a:t>
            </a:r>
          </a:p>
          <a:p>
            <a:r>
              <a:rPr lang="fr-FR" sz="2000" dirty="0" smtClean="0"/>
              <a:t>Reste aussi à élaborer des mentorats efficaces dans les prison en vue de la réinsertion et à former des imams français. Le contr</a:t>
            </a:r>
            <a:r>
              <a:rPr lang="fr-FR" sz="2000" dirty="0" smtClean="0"/>
              <a:t>ôle du populisme et des pratiques médiatiques </a:t>
            </a:r>
            <a:r>
              <a:rPr lang="fr-FR" sz="2000" dirty="0" err="1" smtClean="0"/>
              <a:t>diabolisantes</a:t>
            </a:r>
            <a:r>
              <a:rPr lang="fr-FR" sz="2000" dirty="0" smtClean="0"/>
              <a:t> est aussi nécessaire.</a:t>
            </a:r>
            <a:endParaRPr lang="fr-FR" sz="2000" dirty="0" smtClean="0"/>
          </a:p>
          <a:p>
            <a:r>
              <a:rPr lang="fr-FR" sz="2000" dirty="0" smtClean="0"/>
              <a:t>L'interventionnisme </a:t>
            </a:r>
            <a:r>
              <a:rPr lang="fr-FR" sz="2000" dirty="0"/>
              <a:t>militaire controversé des </a:t>
            </a:r>
            <a:r>
              <a:rPr lang="fr-FR" sz="2000" dirty="0" smtClean="0"/>
              <a:t>Etats-Unis et d’autres Etats </a:t>
            </a:r>
            <a:r>
              <a:rPr lang="fr-FR" sz="2000" dirty="0"/>
              <a:t>reste éclipsé par des incertitudes quant à leurs prétextes et à leur efficacité au regard des objectifs d'instauration de la paix et de la démocratie et d'éradication de la </a:t>
            </a:r>
            <a:r>
              <a:rPr lang="fr-FR" sz="2000" dirty="0" smtClean="0"/>
              <a:t>radicalisation.</a:t>
            </a:r>
          </a:p>
        </p:txBody>
      </p:sp>
    </p:spTree>
    <p:extLst>
      <p:ext uri="{BB962C8B-B14F-4D97-AF65-F5344CB8AC3E}">
        <p14:creationId xmlns:p14="http://schemas.microsoft.com/office/powerpoint/2010/main" val="207255283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sz="quarter" idx="13"/>
          </p:nvPr>
        </p:nvPicPr>
        <p:blipFill>
          <a:blip r:embed="rId2"/>
          <a:stretch>
            <a:fillRect/>
          </a:stretch>
        </p:blipFill>
        <p:spPr>
          <a:xfrm>
            <a:off x="6432342" y="5029200"/>
            <a:ext cx="2478383" cy="1549400"/>
          </a:xfrm>
          <a:prstGeom prst="rect">
            <a:avLst/>
          </a:prstGeom>
        </p:spPr>
      </p:pic>
      <p:sp>
        <p:nvSpPr>
          <p:cNvPr id="3" name="Titre 2"/>
          <p:cNvSpPr>
            <a:spLocks noGrp="1"/>
          </p:cNvSpPr>
          <p:nvPr>
            <p:ph type="title"/>
          </p:nvPr>
        </p:nvSpPr>
        <p:spPr/>
        <p:txBody>
          <a:bodyPr/>
          <a:lstStyle/>
          <a:p>
            <a:r>
              <a:rPr lang="fr-FR" dirty="0" smtClean="0"/>
              <a:t>Le contrôle d’Internet</a:t>
            </a:r>
            <a:endParaRPr lang="fr-FR" dirty="0"/>
          </a:p>
        </p:txBody>
      </p:sp>
      <p:sp>
        <p:nvSpPr>
          <p:cNvPr id="5" name="ZoneTexte 4"/>
          <p:cNvSpPr txBox="1"/>
          <p:nvPr/>
        </p:nvSpPr>
        <p:spPr>
          <a:xfrm>
            <a:off x="193965" y="1828462"/>
            <a:ext cx="8716760" cy="2585323"/>
          </a:xfrm>
          <a:prstGeom prst="rect">
            <a:avLst/>
          </a:prstGeom>
          <a:noFill/>
        </p:spPr>
        <p:txBody>
          <a:bodyPr wrap="square" rtlCol="0">
            <a:spAutoFit/>
          </a:bodyPr>
          <a:lstStyle/>
          <a:p>
            <a:r>
              <a:rPr lang="fr-FR" b="1" dirty="0" smtClean="0"/>
              <a:t>En novembre 2020, </a:t>
            </a:r>
            <a:r>
              <a:rPr lang="fr-FR" b="1" dirty="0"/>
              <a:t>Facebook affirme avoir supprimé environ 10 000 </a:t>
            </a:r>
            <a:r>
              <a:rPr lang="fr-FR" b="1" dirty="0" smtClean="0"/>
              <a:t>pages de groupes </a:t>
            </a:r>
            <a:r>
              <a:rPr lang="fr-FR" b="1" dirty="0"/>
              <a:t>et comptes provenant de 13 pays </a:t>
            </a:r>
            <a:r>
              <a:rPr lang="fr-FR" b="1" dirty="0" smtClean="0"/>
              <a:t>pour </a:t>
            </a:r>
            <a:r>
              <a:rPr lang="fr-FR" b="1" dirty="0"/>
              <a:t>"comportement inauthentique </a:t>
            </a:r>
            <a:r>
              <a:rPr lang="fr-FR" b="1" dirty="0" smtClean="0"/>
              <a:t>coordonné », tous liés aux Frères musulmans.</a:t>
            </a:r>
            <a:r>
              <a:rPr lang="fr-FR" dirty="0" smtClean="0"/>
              <a:t> </a:t>
            </a:r>
            <a:r>
              <a:rPr lang="fr-FR" b="1" dirty="0" smtClean="0"/>
              <a:t>Les réseaux sociaux prennent les devants pour éviter des sanctions.</a:t>
            </a:r>
          </a:p>
          <a:p>
            <a:r>
              <a:rPr lang="fr-FR" b="1" dirty="0" smtClean="0"/>
              <a:t>En 2021, ce sont les Etats qui veulent imposer aux réseaux sociaux la suppression immédiate de tout réseau agissant en faveur de la radicalisation sous peine d’amende.</a:t>
            </a:r>
          </a:p>
          <a:p>
            <a:r>
              <a:rPr lang="fr-FR" b="1" dirty="0" smtClean="0"/>
              <a:t>Le droit national doit prévaloir sur les décisions des sociétés multinationales et sur le droit américain invoqué. Il est aussi demandé la fin de l’anonymat sur les réseaux sociaux (78 % de Français favorables).</a:t>
            </a:r>
            <a:endParaRPr lang="fr-FR" b="1" dirty="0"/>
          </a:p>
        </p:txBody>
      </p:sp>
      <p:sp>
        <p:nvSpPr>
          <p:cNvPr id="6" name="ZoneTexte 5"/>
          <p:cNvSpPr txBox="1"/>
          <p:nvPr/>
        </p:nvSpPr>
        <p:spPr>
          <a:xfrm>
            <a:off x="193965" y="4565848"/>
            <a:ext cx="5876635" cy="2031325"/>
          </a:xfrm>
          <a:prstGeom prst="rect">
            <a:avLst/>
          </a:prstGeom>
          <a:noFill/>
        </p:spPr>
        <p:txBody>
          <a:bodyPr wrap="square" rtlCol="0">
            <a:spAutoFit/>
          </a:bodyPr>
          <a:lstStyle/>
          <a:p>
            <a:r>
              <a:rPr lang="fr-FR" b="1" dirty="0" smtClean="0"/>
              <a:t>Le but est de supprimer la propagande islamiste radicale en ligne. Mais ceci concerne aussi les faux profils présents en Russie, en </a:t>
            </a:r>
            <a:r>
              <a:rPr lang="fr-FR" b="1" dirty="0" err="1"/>
              <a:t>C</a:t>
            </a:r>
            <a:r>
              <a:rPr lang="fr-FR" b="1" dirty="0" err="1" smtClean="0"/>
              <a:t>hine,mais</a:t>
            </a:r>
            <a:r>
              <a:rPr lang="fr-FR" b="1" dirty="0" smtClean="0"/>
              <a:t> aussi dans des pays comme le </a:t>
            </a:r>
            <a:r>
              <a:rPr lang="fr-FR" b="1" dirty="0"/>
              <a:t>Maroc, la Géorgie, le Myanmar, l’Ukraine, l’Azerbaïdjan, l’Iran, l’Égypte, les </a:t>
            </a:r>
            <a:r>
              <a:rPr lang="fr-FR" b="1" dirty="0" smtClean="0"/>
              <a:t>Etats-Unis ou le Mexique. Ce sont aussi des outils d’influence et des armes pour de futures guerres cybernétiques.</a:t>
            </a:r>
            <a:endParaRPr lang="fr-FR" b="1" dirty="0"/>
          </a:p>
        </p:txBody>
      </p:sp>
    </p:spTree>
    <p:extLst>
      <p:ext uri="{BB962C8B-B14F-4D97-AF65-F5344CB8AC3E}">
        <p14:creationId xmlns:p14="http://schemas.microsoft.com/office/powerpoint/2010/main" val="128708758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Le contrôle d’Internet</a:t>
            </a:r>
            <a:endParaRPr lang="fr-FR" dirty="0"/>
          </a:p>
        </p:txBody>
      </p:sp>
      <p:sp>
        <p:nvSpPr>
          <p:cNvPr id="5" name="ZoneTexte 4"/>
          <p:cNvSpPr txBox="1"/>
          <p:nvPr/>
        </p:nvSpPr>
        <p:spPr>
          <a:xfrm>
            <a:off x="6165272" y="2013128"/>
            <a:ext cx="2759307" cy="3693319"/>
          </a:xfrm>
          <a:prstGeom prst="rect">
            <a:avLst/>
          </a:prstGeom>
          <a:noFill/>
        </p:spPr>
        <p:txBody>
          <a:bodyPr wrap="square" rtlCol="0">
            <a:spAutoFit/>
          </a:bodyPr>
          <a:lstStyle/>
          <a:p>
            <a:r>
              <a:rPr lang="fr-FR" b="1" dirty="0" smtClean="0"/>
              <a:t>Un plan d’action pour Internet est mis en place en décembre 2020. Une plateforme Pharos, déjà fonctionnelle, va fonctionner 24 h/24. Elle sera servie par 20 policiers et gendarmes</a:t>
            </a:r>
            <a:r>
              <a:rPr lang="fr-FR" dirty="0" smtClean="0"/>
              <a:t>. </a:t>
            </a:r>
            <a:r>
              <a:rPr lang="fr-FR" b="1" dirty="0" smtClean="0"/>
              <a:t>Toutes les informations </a:t>
            </a:r>
            <a:r>
              <a:rPr lang="fr-FR" b="1" dirty="0"/>
              <a:t>sur les contenus d’apologie du </a:t>
            </a:r>
            <a:r>
              <a:rPr lang="fr-FR" b="1" dirty="0" smtClean="0"/>
              <a:t>terrorisme seront signalées et prises en charge. </a:t>
            </a:r>
            <a:endParaRPr lang="fr-FR" b="1" dirty="0"/>
          </a:p>
        </p:txBody>
      </p:sp>
      <p:pic>
        <p:nvPicPr>
          <p:cNvPr id="7" name="Image 6"/>
          <p:cNvPicPr>
            <a:picLocks noChangeAspect="1"/>
          </p:cNvPicPr>
          <p:nvPr/>
        </p:nvPicPr>
        <p:blipFill>
          <a:blip r:embed="rId2"/>
          <a:stretch>
            <a:fillRect/>
          </a:stretch>
        </p:blipFill>
        <p:spPr>
          <a:xfrm>
            <a:off x="0" y="2013128"/>
            <a:ext cx="6001410" cy="3751875"/>
          </a:xfrm>
          <a:prstGeom prst="rect">
            <a:avLst/>
          </a:prstGeom>
        </p:spPr>
      </p:pic>
      <p:sp>
        <p:nvSpPr>
          <p:cNvPr id="8" name="ZoneTexte 7"/>
          <p:cNvSpPr txBox="1"/>
          <p:nvPr/>
        </p:nvSpPr>
        <p:spPr>
          <a:xfrm>
            <a:off x="202074" y="6021197"/>
            <a:ext cx="8528541" cy="646331"/>
          </a:xfrm>
          <a:prstGeom prst="rect">
            <a:avLst/>
          </a:prstGeom>
          <a:noFill/>
        </p:spPr>
        <p:txBody>
          <a:bodyPr wrap="square" rtlCol="0">
            <a:spAutoFit/>
          </a:bodyPr>
          <a:lstStyle/>
          <a:p>
            <a:r>
              <a:rPr lang="fr-FR" dirty="0" smtClean="0"/>
              <a:t>Marlène </a:t>
            </a:r>
            <a:r>
              <a:rPr lang="fr-FR" dirty="0" err="1" smtClean="0"/>
              <a:t>Schiappa</a:t>
            </a:r>
            <a:r>
              <a:rPr lang="fr-FR" dirty="0" smtClean="0"/>
              <a:t>, </a:t>
            </a:r>
            <a:r>
              <a:rPr lang="fr-FR" dirty="0"/>
              <a:t>ministre déléguée chargée de la Citoyenneté et </a:t>
            </a:r>
            <a:r>
              <a:rPr lang="fr-FR" dirty="0" smtClean="0"/>
              <a:t>l’association, Marlène </a:t>
            </a:r>
            <a:r>
              <a:rPr lang="fr-FR" dirty="0" err="1" smtClean="0"/>
              <a:t>Schiappa</a:t>
            </a:r>
            <a:r>
              <a:rPr lang="fr-FR" dirty="0" smtClean="0"/>
              <a:t>, présente le nouveau plan qui implique l’association Point de contact.</a:t>
            </a:r>
            <a:endParaRPr lang="fr-FR" dirty="0"/>
          </a:p>
        </p:txBody>
      </p:sp>
    </p:spTree>
    <p:extLst>
      <p:ext uri="{BB962C8B-B14F-4D97-AF65-F5344CB8AC3E}">
        <p14:creationId xmlns:p14="http://schemas.microsoft.com/office/powerpoint/2010/main" val="133018387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Le contrôle de la construction des mosquées</a:t>
            </a:r>
            <a:endParaRPr lang="fr-FR" dirty="0"/>
          </a:p>
        </p:txBody>
      </p:sp>
      <p:sp>
        <p:nvSpPr>
          <p:cNvPr id="4" name="Espace réservé du contenu 3"/>
          <p:cNvSpPr>
            <a:spLocks noGrp="1"/>
          </p:cNvSpPr>
          <p:nvPr>
            <p:ph sz="quarter" idx="13"/>
          </p:nvPr>
        </p:nvSpPr>
        <p:spPr/>
        <p:txBody>
          <a:bodyPr/>
          <a:lstStyle/>
          <a:p>
            <a:endParaRPr lang="fr-FR" dirty="0"/>
          </a:p>
        </p:txBody>
      </p:sp>
      <p:pic>
        <p:nvPicPr>
          <p:cNvPr id="5" name="Image 4"/>
          <p:cNvPicPr>
            <a:picLocks noChangeAspect="1"/>
          </p:cNvPicPr>
          <p:nvPr/>
        </p:nvPicPr>
        <p:blipFill>
          <a:blip r:embed="rId2"/>
          <a:stretch>
            <a:fillRect/>
          </a:stretch>
        </p:blipFill>
        <p:spPr>
          <a:xfrm>
            <a:off x="457200" y="2020824"/>
            <a:ext cx="5242382" cy="3277357"/>
          </a:xfrm>
          <a:prstGeom prst="rect">
            <a:avLst/>
          </a:prstGeom>
        </p:spPr>
      </p:pic>
      <p:sp>
        <p:nvSpPr>
          <p:cNvPr id="6" name="ZoneTexte 5"/>
          <p:cNvSpPr txBox="1"/>
          <p:nvPr/>
        </p:nvSpPr>
        <p:spPr>
          <a:xfrm>
            <a:off x="774700" y="5512424"/>
            <a:ext cx="2650084" cy="369332"/>
          </a:xfrm>
          <a:prstGeom prst="rect">
            <a:avLst/>
          </a:prstGeom>
          <a:noFill/>
        </p:spPr>
        <p:txBody>
          <a:bodyPr wrap="none" rtlCol="0">
            <a:spAutoFit/>
          </a:bodyPr>
          <a:lstStyle/>
          <a:p>
            <a:r>
              <a:rPr lang="fr-FR" smtClean="0"/>
              <a:t>La future mosquée de Metz</a:t>
            </a:r>
            <a:endParaRPr lang="fr-FR"/>
          </a:p>
        </p:txBody>
      </p:sp>
      <p:sp>
        <p:nvSpPr>
          <p:cNvPr id="7" name="ZoneTexte 6"/>
          <p:cNvSpPr txBox="1"/>
          <p:nvPr/>
        </p:nvSpPr>
        <p:spPr>
          <a:xfrm>
            <a:off x="5892800" y="2219215"/>
            <a:ext cx="2794000" cy="3293209"/>
          </a:xfrm>
          <a:prstGeom prst="rect">
            <a:avLst/>
          </a:prstGeom>
          <a:noFill/>
        </p:spPr>
        <p:txBody>
          <a:bodyPr wrap="square" rtlCol="0">
            <a:spAutoFit/>
          </a:bodyPr>
          <a:lstStyle/>
          <a:p>
            <a:r>
              <a:rPr lang="fr-FR" sz="1600" dirty="0" smtClean="0"/>
              <a:t>Les travaux ont commencé en décembre 2021. Etablie sur </a:t>
            </a:r>
            <a:r>
              <a:rPr lang="fr-FR" sz="1600" dirty="0"/>
              <a:t>5 500 </a:t>
            </a:r>
            <a:r>
              <a:rPr lang="fr-FR" sz="1600" dirty="0" smtClean="0"/>
              <a:t>m2, elle sera la plus grande de Lorraine. </a:t>
            </a:r>
            <a:r>
              <a:rPr lang="fr-FR" sz="1600" dirty="0"/>
              <a:t>Les travaux seront achevés d’ici à </a:t>
            </a:r>
            <a:r>
              <a:rPr lang="fr-FR" sz="1600" dirty="0" smtClean="0"/>
              <a:t>2024. Il y aura aussi </a:t>
            </a:r>
            <a:r>
              <a:rPr lang="fr-FR" sz="1600" dirty="0"/>
              <a:t>musée « dédié à l’histoire de la civilisation musulmane et à l’apport de l’immigration » en Lorraine, une salle d’exposition, une librairie, une salle de sport, un hammam, un service d’accompagnement au pèlerinage et une </a:t>
            </a:r>
            <a:r>
              <a:rPr lang="fr-FR" sz="1600"/>
              <a:t>assistance </a:t>
            </a:r>
            <a:r>
              <a:rPr lang="fr-FR" sz="1600" smtClean="0"/>
              <a:t>funéraire</a:t>
            </a:r>
            <a:r>
              <a:rPr lang="fr-FR" sz="1600" dirty="0"/>
              <a:t>.</a:t>
            </a:r>
          </a:p>
        </p:txBody>
      </p:sp>
    </p:spTree>
    <p:extLst>
      <p:ext uri="{BB962C8B-B14F-4D97-AF65-F5344CB8AC3E}">
        <p14:creationId xmlns:p14="http://schemas.microsoft.com/office/powerpoint/2010/main" val="134700821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Le contrôle de la construction des mosquées</a:t>
            </a:r>
            <a:endParaRPr lang="fr-FR" dirty="0"/>
          </a:p>
        </p:txBody>
      </p:sp>
      <p:sp>
        <p:nvSpPr>
          <p:cNvPr id="6" name="ZoneTexte 5"/>
          <p:cNvSpPr txBox="1"/>
          <p:nvPr/>
        </p:nvSpPr>
        <p:spPr>
          <a:xfrm>
            <a:off x="150848" y="6071092"/>
            <a:ext cx="5487400" cy="369332"/>
          </a:xfrm>
          <a:prstGeom prst="rect">
            <a:avLst/>
          </a:prstGeom>
          <a:noFill/>
        </p:spPr>
        <p:txBody>
          <a:bodyPr wrap="none" rtlCol="0">
            <a:spAutoFit/>
          </a:bodyPr>
          <a:lstStyle/>
          <a:p>
            <a:r>
              <a:rPr lang="fr-FR" dirty="0" smtClean="0"/>
              <a:t>La première mosquée de Strasbourg contrôlée par le Maroc</a:t>
            </a:r>
            <a:endParaRPr lang="fr-FR" dirty="0"/>
          </a:p>
        </p:txBody>
      </p:sp>
      <p:sp>
        <p:nvSpPr>
          <p:cNvPr id="11" name="Espace réservé du contenu 10"/>
          <p:cNvSpPr>
            <a:spLocks noGrp="1"/>
          </p:cNvSpPr>
          <p:nvPr>
            <p:ph sz="quarter" idx="13"/>
          </p:nvPr>
        </p:nvSpPr>
        <p:spPr>
          <a:xfrm>
            <a:off x="5829300" y="2020824"/>
            <a:ext cx="2857500" cy="4075176"/>
          </a:xfrm>
        </p:spPr>
        <p:txBody>
          <a:bodyPr>
            <a:normAutofit/>
          </a:bodyPr>
          <a:lstStyle/>
          <a:p>
            <a:pPr algn="l"/>
            <a:r>
              <a:rPr lang="fr-FR" dirty="0" smtClean="0"/>
              <a:t>Construite par la </a:t>
            </a:r>
            <a:r>
              <a:rPr lang="fr-FR" dirty="0"/>
              <a:t>Société Civile Immobilière Grande </a:t>
            </a:r>
            <a:r>
              <a:rPr lang="fr-FR" dirty="0" smtClean="0"/>
              <a:t>Mosquée avec des fonds saoudiens et koweïtiens et l’appui financier de Catherine Trautmann, maire de Strasbourg ainsi que de l’Etat français, elle est inaugurée en 2011. Un de ses projets est la formation d’imams.</a:t>
            </a:r>
          </a:p>
        </p:txBody>
      </p:sp>
      <p:pic>
        <p:nvPicPr>
          <p:cNvPr id="13" name="Image 12"/>
          <p:cNvPicPr>
            <a:picLocks noChangeAspect="1"/>
          </p:cNvPicPr>
          <p:nvPr/>
        </p:nvPicPr>
        <p:blipFill>
          <a:blip r:embed="rId2"/>
          <a:stretch>
            <a:fillRect/>
          </a:stretch>
        </p:blipFill>
        <p:spPr>
          <a:xfrm>
            <a:off x="38100" y="2020824"/>
            <a:ext cx="5791200" cy="3519964"/>
          </a:xfrm>
          <a:prstGeom prst="rect">
            <a:avLst/>
          </a:prstGeom>
        </p:spPr>
      </p:pic>
    </p:spTree>
    <p:extLst>
      <p:ext uri="{BB962C8B-B14F-4D97-AF65-F5344CB8AC3E}">
        <p14:creationId xmlns:p14="http://schemas.microsoft.com/office/powerpoint/2010/main" val="123398320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Le contrôle de la construction des mosquées</a:t>
            </a:r>
            <a:endParaRPr lang="fr-FR" dirty="0"/>
          </a:p>
        </p:txBody>
      </p:sp>
      <p:sp>
        <p:nvSpPr>
          <p:cNvPr id="6" name="ZoneTexte 5"/>
          <p:cNvSpPr txBox="1"/>
          <p:nvPr/>
        </p:nvSpPr>
        <p:spPr>
          <a:xfrm>
            <a:off x="150848" y="6071092"/>
            <a:ext cx="6980950" cy="369332"/>
          </a:xfrm>
          <a:prstGeom prst="rect">
            <a:avLst/>
          </a:prstGeom>
          <a:noFill/>
        </p:spPr>
        <p:txBody>
          <a:bodyPr wrap="none" rtlCol="0">
            <a:spAutoFit/>
          </a:bodyPr>
          <a:lstStyle/>
          <a:p>
            <a:r>
              <a:rPr lang="fr-FR" dirty="0" smtClean="0"/>
              <a:t>La mosquée turque de Strasbourg de la </a:t>
            </a:r>
            <a:r>
              <a:rPr lang="fr-FR" dirty="0" err="1" smtClean="0"/>
              <a:t>Meinau</a:t>
            </a:r>
            <a:r>
              <a:rPr lang="fr-FR" dirty="0" smtClean="0"/>
              <a:t> actuellement en construction</a:t>
            </a:r>
            <a:endParaRPr lang="fr-FR" dirty="0"/>
          </a:p>
        </p:txBody>
      </p:sp>
      <p:sp>
        <p:nvSpPr>
          <p:cNvPr id="11" name="Espace réservé du contenu 10"/>
          <p:cNvSpPr>
            <a:spLocks noGrp="1"/>
          </p:cNvSpPr>
          <p:nvPr>
            <p:ph sz="quarter" idx="13"/>
          </p:nvPr>
        </p:nvSpPr>
        <p:spPr>
          <a:xfrm>
            <a:off x="6286500" y="2027936"/>
            <a:ext cx="2857500" cy="4075176"/>
          </a:xfrm>
        </p:spPr>
        <p:txBody>
          <a:bodyPr>
            <a:normAutofit fontScale="92500" lnSpcReduction="10000"/>
          </a:bodyPr>
          <a:lstStyle/>
          <a:p>
            <a:pPr algn="l"/>
            <a:r>
              <a:rPr lang="fr-FR" dirty="0" smtClean="0"/>
              <a:t>Ce projet est </a:t>
            </a:r>
            <a:r>
              <a:rPr lang="fr-FR" dirty="0"/>
              <a:t>porté par la Confédération islamique </a:t>
            </a:r>
            <a:r>
              <a:rPr lang="fr-FR" dirty="0" err="1"/>
              <a:t>Millî</a:t>
            </a:r>
            <a:r>
              <a:rPr lang="fr-FR" dirty="0"/>
              <a:t> </a:t>
            </a:r>
            <a:r>
              <a:rPr lang="fr-FR" dirty="0" err="1"/>
              <a:t>Görüs</a:t>
            </a:r>
            <a:r>
              <a:rPr lang="fr-FR" dirty="0"/>
              <a:t> (CIMG), association d’origine </a:t>
            </a:r>
            <a:r>
              <a:rPr lang="fr-FR" dirty="0" smtClean="0"/>
              <a:t>turque. La municipalité avait voté une </a:t>
            </a:r>
            <a:r>
              <a:rPr lang="fr-FR" dirty="0"/>
              <a:t>subvention de plus de 2,5 millions d’euros destinée au chantier de la </a:t>
            </a:r>
            <a:r>
              <a:rPr lang="fr-FR" dirty="0" smtClean="0"/>
              <a:t>mosquée. Le ministre </a:t>
            </a:r>
            <a:r>
              <a:rPr lang="fr-FR" dirty="0"/>
              <a:t>de l’intérieur, </a:t>
            </a:r>
            <a:r>
              <a:rPr lang="fr-FR" dirty="0" smtClean="0"/>
              <a:t>Gérald </a:t>
            </a:r>
            <a:r>
              <a:rPr lang="fr-FR" dirty="0" err="1"/>
              <a:t>Darmanin</a:t>
            </a:r>
            <a:r>
              <a:rPr lang="fr-FR" dirty="0"/>
              <a:t>, </a:t>
            </a:r>
            <a:r>
              <a:rPr lang="fr-FR" dirty="0" smtClean="0"/>
              <a:t>reprocha à </a:t>
            </a:r>
            <a:r>
              <a:rPr lang="fr-FR" dirty="0"/>
              <a:t>la maire de financer une </a:t>
            </a:r>
            <a:r>
              <a:rPr lang="fr-FR" i="1" dirty="0"/>
              <a:t>« ingérence étrangère </a:t>
            </a:r>
            <a:r>
              <a:rPr lang="fr-FR" i="1" dirty="0" smtClean="0"/>
              <a:t>». </a:t>
            </a:r>
            <a:r>
              <a:rPr lang="fr-FR" dirty="0" smtClean="0"/>
              <a:t>L’association retira sa demande. </a:t>
            </a:r>
            <a:endParaRPr lang="fr-FR" dirty="0"/>
          </a:p>
        </p:txBody>
      </p:sp>
      <p:pic>
        <p:nvPicPr>
          <p:cNvPr id="12" name="Image 11"/>
          <p:cNvPicPr>
            <a:picLocks noChangeAspect="1"/>
          </p:cNvPicPr>
          <p:nvPr/>
        </p:nvPicPr>
        <p:blipFill>
          <a:blip r:embed="rId2"/>
          <a:stretch>
            <a:fillRect/>
          </a:stretch>
        </p:blipFill>
        <p:spPr>
          <a:xfrm>
            <a:off x="216756" y="3878616"/>
            <a:ext cx="3212244" cy="2157621"/>
          </a:xfrm>
          <a:prstGeom prst="rect">
            <a:avLst/>
          </a:prstGeom>
        </p:spPr>
      </p:pic>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4217" y="2027935"/>
            <a:ext cx="3112283" cy="2501900"/>
          </a:xfrm>
          <a:prstGeom prst="rect">
            <a:avLst/>
          </a:prstGeom>
        </p:spPr>
      </p:pic>
      <p:sp>
        <p:nvSpPr>
          <p:cNvPr id="4" name="ZoneTexte 3"/>
          <p:cNvSpPr txBox="1"/>
          <p:nvPr/>
        </p:nvSpPr>
        <p:spPr>
          <a:xfrm>
            <a:off x="259362" y="1759822"/>
            <a:ext cx="2717428" cy="2031325"/>
          </a:xfrm>
          <a:prstGeom prst="rect">
            <a:avLst/>
          </a:prstGeom>
          <a:noFill/>
        </p:spPr>
        <p:txBody>
          <a:bodyPr wrap="square" rtlCol="0">
            <a:spAutoFit/>
          </a:bodyPr>
          <a:lstStyle/>
          <a:p>
            <a:r>
              <a:rPr lang="fr-FR" dirty="0" smtClean="0"/>
              <a:t>Cette mosquée financée par l’islam politique turc sera la plus grande mosquée d’Europe. Pour maintenir son permis de construire, </a:t>
            </a:r>
            <a:r>
              <a:rPr lang="fr-FR" dirty="0" err="1"/>
              <a:t>Millî</a:t>
            </a:r>
            <a:r>
              <a:rPr lang="fr-FR" dirty="0"/>
              <a:t> </a:t>
            </a:r>
            <a:r>
              <a:rPr lang="fr-FR" dirty="0" err="1"/>
              <a:t>Görüs</a:t>
            </a:r>
            <a:r>
              <a:rPr lang="fr-FR" dirty="0"/>
              <a:t> </a:t>
            </a:r>
            <a:r>
              <a:rPr lang="fr-FR" dirty="0" smtClean="0"/>
              <a:t>signe la charte de l’islam en décembre 2021</a:t>
            </a:r>
            <a:endParaRPr lang="fr-FR" dirty="0"/>
          </a:p>
        </p:txBody>
      </p:sp>
    </p:spTree>
    <p:extLst>
      <p:ext uri="{BB962C8B-B14F-4D97-AF65-F5344CB8AC3E}">
        <p14:creationId xmlns:p14="http://schemas.microsoft.com/office/powerpoint/2010/main" val="201921728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r>
              <a:rPr lang="fr-FR" dirty="0" smtClean="0"/>
              <a:t>Le contrôle de la construction des mosquées</a:t>
            </a:r>
            <a:endParaRPr lang="fr-FR" dirty="0"/>
          </a:p>
        </p:txBody>
      </p:sp>
      <p:sp>
        <p:nvSpPr>
          <p:cNvPr id="6" name="ZoneTexte 5"/>
          <p:cNvSpPr txBox="1"/>
          <p:nvPr/>
        </p:nvSpPr>
        <p:spPr>
          <a:xfrm>
            <a:off x="223968" y="6322437"/>
            <a:ext cx="2483372" cy="369332"/>
          </a:xfrm>
          <a:prstGeom prst="rect">
            <a:avLst/>
          </a:prstGeom>
          <a:noFill/>
        </p:spPr>
        <p:txBody>
          <a:bodyPr wrap="none" rtlCol="0">
            <a:spAutoFit/>
          </a:bodyPr>
          <a:lstStyle/>
          <a:p>
            <a:r>
              <a:rPr lang="fr-FR" dirty="0" smtClean="0"/>
              <a:t>La mosquée de Mulhouse</a:t>
            </a:r>
            <a:endParaRPr lang="fr-FR" dirty="0"/>
          </a:p>
        </p:txBody>
      </p:sp>
      <p:sp>
        <p:nvSpPr>
          <p:cNvPr id="7" name="ZoneTexte 6"/>
          <p:cNvSpPr txBox="1"/>
          <p:nvPr/>
        </p:nvSpPr>
        <p:spPr>
          <a:xfrm>
            <a:off x="5029200" y="1982788"/>
            <a:ext cx="3797300" cy="4770537"/>
          </a:xfrm>
          <a:prstGeom prst="rect">
            <a:avLst/>
          </a:prstGeom>
          <a:noFill/>
        </p:spPr>
        <p:txBody>
          <a:bodyPr wrap="square" rtlCol="0">
            <a:spAutoFit/>
          </a:bodyPr>
          <a:lstStyle/>
          <a:p>
            <a:r>
              <a:rPr lang="fr-FR" sz="1600" dirty="0" smtClean="0"/>
              <a:t>Cette mosquée ouvre en 2019, au coût de 20 millions d’euros est la plus grande de France. Sa superficie est de 11 000 m2. On y trouve </a:t>
            </a:r>
            <a:r>
              <a:rPr lang="fr-FR" sz="1600" dirty="0"/>
              <a:t>11 classes de collège et une médiathèque. Le sous-sol compte plusieurs installations sportives et bien-être avec une salle de fitness, une piscine de 25 mètres, un spa, un sauna et un </a:t>
            </a:r>
            <a:r>
              <a:rPr lang="fr-FR" sz="1600" dirty="0" smtClean="0"/>
              <a:t>hammam. Il y a aussi des services </a:t>
            </a:r>
            <a:r>
              <a:rPr lang="fr-FR" sz="1600" dirty="0"/>
              <a:t>de restauration, </a:t>
            </a:r>
            <a:r>
              <a:rPr lang="fr-FR" sz="1600" dirty="0" smtClean="0"/>
              <a:t>un espace coiffure </a:t>
            </a:r>
            <a:r>
              <a:rPr lang="fr-FR" sz="1600" dirty="0"/>
              <a:t>et les </a:t>
            </a:r>
            <a:r>
              <a:rPr lang="fr-FR" sz="1600" dirty="0" smtClean="0"/>
              <a:t>commerces avec un projet de supermarché halal.</a:t>
            </a:r>
          </a:p>
          <a:p>
            <a:r>
              <a:rPr lang="fr-FR" sz="1600" dirty="0" smtClean="0"/>
              <a:t>Elle a été financée pour moitié par un Qatari dont le fonds </a:t>
            </a:r>
            <a:r>
              <a:rPr lang="fr-FR" sz="1600" dirty="0"/>
              <a:t>de dotation Passerelles a été dissous </a:t>
            </a:r>
            <a:r>
              <a:rPr lang="fr-FR" sz="1600" dirty="0" smtClean="0"/>
              <a:t>le </a:t>
            </a:r>
            <a:r>
              <a:rPr lang="fr-FR" sz="1600" dirty="0"/>
              <a:t>14 janvier 2021 par le tribunal judiciaire de </a:t>
            </a:r>
            <a:r>
              <a:rPr lang="fr-FR" sz="1600" dirty="0" smtClean="0"/>
              <a:t>Paris. Le Koweït a aussi financé ce centre polyvalent affilié à l’UOIF (Frères musulmans) devenu Les Musulmans de France en 2017. Les fidèles ont rassemblé 4 millions d’euros.</a:t>
            </a:r>
            <a:endParaRPr lang="fr-FR" sz="1600" dirty="0"/>
          </a:p>
        </p:txBody>
      </p:sp>
      <p:pic>
        <p:nvPicPr>
          <p:cNvPr id="1026" name="Picture 2" descr="https://cdn-s-www.lalsace.fr/images/A5E36294-1968-4A9C-BF1A-A8986FD2263D/NW_raw/le-25-mai-2019-pour-l-ouverture-du-ramadan-la-grande-mosquee-accueille-pour-la-premiere-fois-les-fideles-archives-l-alsace-darek-szuster-1620726183.jpg"/>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223968" y="1982788"/>
            <a:ext cx="2962951" cy="1839912"/>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p:cNvPicPr>
            <a:picLocks noChangeAspect="1"/>
          </p:cNvPicPr>
          <p:nvPr/>
        </p:nvPicPr>
        <p:blipFill>
          <a:blip r:embed="rId3"/>
          <a:stretch>
            <a:fillRect/>
          </a:stretch>
        </p:blipFill>
        <p:spPr>
          <a:xfrm>
            <a:off x="1275461" y="4050218"/>
            <a:ext cx="3635022" cy="2044700"/>
          </a:xfrm>
          <a:prstGeom prst="rect">
            <a:avLst/>
          </a:prstGeom>
        </p:spPr>
      </p:pic>
    </p:spTree>
    <p:extLst>
      <p:ext uri="{BB962C8B-B14F-4D97-AF65-F5344CB8AC3E}">
        <p14:creationId xmlns:p14="http://schemas.microsoft.com/office/powerpoint/2010/main" val="183363940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dirty="0" smtClean="0"/>
              <a:t>Le contrôle Du fonctionnement des mosquées</a:t>
            </a:r>
            <a:endParaRPr lang="fr-FR" dirty="0"/>
          </a:p>
        </p:txBody>
      </p:sp>
      <p:sp>
        <p:nvSpPr>
          <p:cNvPr id="6" name="ZoneTexte 5"/>
          <p:cNvSpPr txBox="1"/>
          <p:nvPr/>
        </p:nvSpPr>
        <p:spPr>
          <a:xfrm>
            <a:off x="223968" y="5141337"/>
            <a:ext cx="5402132" cy="1200329"/>
          </a:xfrm>
          <a:prstGeom prst="rect">
            <a:avLst/>
          </a:prstGeom>
          <a:noFill/>
        </p:spPr>
        <p:txBody>
          <a:bodyPr wrap="square" rtlCol="0">
            <a:spAutoFit/>
          </a:bodyPr>
          <a:lstStyle/>
          <a:p>
            <a:r>
              <a:rPr lang="fr-FR" dirty="0" smtClean="0"/>
              <a:t>La mosquée </a:t>
            </a:r>
            <a:r>
              <a:rPr lang="fr-FR" dirty="0" err="1"/>
              <a:t>A</a:t>
            </a:r>
            <a:r>
              <a:rPr lang="fr-FR" dirty="0" err="1" smtClean="0"/>
              <a:t>ssalam</a:t>
            </a:r>
            <a:r>
              <a:rPr lang="fr-FR" dirty="0" smtClean="0"/>
              <a:t> de Tomblaine, la plus grande de la dizaine de mosquées de Nancy. Créée par l’UJEC de Vandoeuvre, association créée en 2000, sur un terrain acquis en 2008.</a:t>
            </a:r>
            <a:endParaRPr lang="fr-FR" dirty="0"/>
          </a:p>
        </p:txBody>
      </p:sp>
      <p:sp>
        <p:nvSpPr>
          <p:cNvPr id="7" name="ZoneTexte 6"/>
          <p:cNvSpPr txBox="1"/>
          <p:nvPr/>
        </p:nvSpPr>
        <p:spPr>
          <a:xfrm>
            <a:off x="5029200" y="1982788"/>
            <a:ext cx="3797300" cy="338554"/>
          </a:xfrm>
          <a:prstGeom prst="rect">
            <a:avLst/>
          </a:prstGeom>
          <a:noFill/>
        </p:spPr>
        <p:txBody>
          <a:bodyPr wrap="square" rtlCol="0">
            <a:spAutoFit/>
          </a:bodyPr>
          <a:lstStyle/>
          <a:p>
            <a:r>
              <a:rPr lang="fr-FR" sz="1600" dirty="0" smtClean="0"/>
              <a:t>Cette</a:t>
            </a:r>
            <a:endParaRPr lang="fr-FR" sz="1600" dirty="0"/>
          </a:p>
        </p:txBody>
      </p:sp>
      <p:sp>
        <p:nvSpPr>
          <p:cNvPr id="4" name="Espace réservé du contenu 3"/>
          <p:cNvSpPr>
            <a:spLocks noGrp="1"/>
          </p:cNvSpPr>
          <p:nvPr>
            <p:ph sz="quarter" idx="13"/>
          </p:nvPr>
        </p:nvSpPr>
        <p:spPr>
          <a:xfrm>
            <a:off x="5943600" y="1887759"/>
            <a:ext cx="2743200" cy="4075176"/>
          </a:xfrm>
        </p:spPr>
        <p:txBody>
          <a:bodyPr>
            <a:normAutofit fontScale="92500" lnSpcReduction="20000"/>
          </a:bodyPr>
          <a:lstStyle/>
          <a:p>
            <a:pPr algn="l"/>
            <a:r>
              <a:rPr lang="fr-FR" dirty="0" smtClean="0"/>
              <a:t>Cette mosquée dépend du Conseil français du culte musulman comme plusieurs autres mosquées de Meurthe-et-Moselle et des Vosges. L’imam Amine </a:t>
            </a:r>
            <a:r>
              <a:rPr lang="fr-FR" dirty="0" err="1" smtClean="0"/>
              <a:t>Nejdi</a:t>
            </a:r>
            <a:r>
              <a:rPr lang="fr-FR" dirty="0" smtClean="0"/>
              <a:t> est président du Conseil régional du culte musulman de Lorraine. La mosquée a développé des actions dans les domaines de la </a:t>
            </a:r>
            <a:r>
              <a:rPr lang="fr-FR" dirty="0"/>
              <a:t>culture, </a:t>
            </a:r>
            <a:r>
              <a:rPr lang="fr-FR" dirty="0" smtClean="0"/>
              <a:t>de </a:t>
            </a:r>
            <a:r>
              <a:rPr lang="fr-FR" dirty="0"/>
              <a:t>la citoyenneté, </a:t>
            </a:r>
            <a:r>
              <a:rPr lang="fr-FR" dirty="0" smtClean="0"/>
              <a:t>du sport </a:t>
            </a:r>
            <a:r>
              <a:rPr lang="fr-FR" dirty="0"/>
              <a:t>et </a:t>
            </a:r>
            <a:r>
              <a:rPr lang="fr-FR" dirty="0" smtClean="0"/>
              <a:t>de </a:t>
            </a:r>
            <a:r>
              <a:rPr lang="fr-FR" dirty="0"/>
              <a:t>l'action sociale. </a:t>
            </a:r>
            <a:r>
              <a:rPr lang="fr-FR" dirty="0" smtClean="0"/>
              <a:t>Elle donne des </a:t>
            </a:r>
            <a:r>
              <a:rPr lang="fr-FR" dirty="0"/>
              <a:t>cours </a:t>
            </a:r>
            <a:r>
              <a:rPr lang="fr-FR" dirty="0" smtClean="0"/>
              <a:t>d'instruction religieuse.</a:t>
            </a:r>
            <a:endParaRPr lang="fr-FR" dirty="0"/>
          </a:p>
        </p:txBody>
      </p:sp>
      <p:pic>
        <p:nvPicPr>
          <p:cNvPr id="5" name="Image 4"/>
          <p:cNvPicPr>
            <a:picLocks noChangeAspect="1"/>
          </p:cNvPicPr>
          <p:nvPr/>
        </p:nvPicPr>
        <p:blipFill>
          <a:blip r:embed="rId2"/>
          <a:stretch>
            <a:fillRect/>
          </a:stretch>
        </p:blipFill>
        <p:spPr>
          <a:xfrm>
            <a:off x="223968" y="1982788"/>
            <a:ext cx="5511085" cy="3009900"/>
          </a:xfrm>
          <a:prstGeom prst="rect">
            <a:avLst/>
          </a:prstGeom>
        </p:spPr>
      </p:pic>
    </p:spTree>
    <p:extLst>
      <p:ext uri="{BB962C8B-B14F-4D97-AF65-F5344CB8AC3E}">
        <p14:creationId xmlns:p14="http://schemas.microsoft.com/office/powerpoint/2010/main" val="204587531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457200" y="2020824"/>
            <a:ext cx="8229600" cy="4557776"/>
          </a:xfrm>
        </p:spPr>
        <p:txBody>
          <a:bodyPr>
            <a:normAutofit lnSpcReduction="10000"/>
          </a:bodyPr>
          <a:lstStyle/>
          <a:p>
            <a:pPr algn="l"/>
            <a:r>
              <a:rPr lang="fr-FR" dirty="0" smtClean="0"/>
              <a:t>Prendre le contrôle des mosquées, c’est obtenir le contrôle des 25 Conseils régionaux du culte musulman (CRCM). Les grands électeurs déterminés par les mosquées vont voter soit pour </a:t>
            </a:r>
          </a:p>
          <a:p>
            <a:pPr algn="l"/>
            <a:endParaRPr lang="fr-FR" dirty="0" smtClean="0"/>
          </a:p>
          <a:p>
            <a:pPr marL="342900" indent="-342900" algn="l">
              <a:buFontTx/>
              <a:buChar char="-"/>
            </a:pPr>
            <a:r>
              <a:rPr lang="fr-FR" dirty="0" smtClean="0"/>
              <a:t>Les musulmans de France (ex-Union des organisation islamiques de France ou UOIF, tendance Frères musulmans)</a:t>
            </a:r>
          </a:p>
          <a:p>
            <a:pPr marL="342900" indent="-342900" algn="l">
              <a:buFontTx/>
              <a:buChar char="-"/>
            </a:pPr>
            <a:r>
              <a:rPr lang="fr-FR" dirty="0" smtClean="0"/>
              <a:t>L’islam turc du CCMTF</a:t>
            </a:r>
          </a:p>
          <a:p>
            <a:pPr marL="342900" indent="-342900" algn="l">
              <a:buFontTx/>
              <a:buChar char="-"/>
            </a:pPr>
            <a:r>
              <a:rPr lang="fr-FR" dirty="0" smtClean="0"/>
              <a:t>L’islam algérien fédéré par la Grande mosquée de Paris</a:t>
            </a:r>
          </a:p>
          <a:p>
            <a:pPr marL="342900" indent="-342900" algn="l">
              <a:buFontTx/>
              <a:buChar char="-"/>
            </a:pPr>
            <a:r>
              <a:rPr lang="fr-FR" dirty="0" smtClean="0"/>
              <a:t>La FNMF, la fédération nationale de musulmans de France, « proche » du Maroc</a:t>
            </a:r>
          </a:p>
          <a:p>
            <a:pPr marL="342900" indent="-342900" algn="l">
              <a:buFontTx/>
              <a:buChar char="-"/>
            </a:pPr>
            <a:endParaRPr lang="fr-FR" dirty="0"/>
          </a:p>
          <a:p>
            <a:pPr marL="342900" indent="-342900" algn="l">
              <a:buFontTx/>
              <a:buChar char="-"/>
            </a:pPr>
            <a:r>
              <a:rPr lang="fr-FR" dirty="0" smtClean="0"/>
              <a:t>Il est bien clair qu’il n’existe pas d’islam, mais des islams qui peuvent s’allier entre eux pour avoir le jackpot et battre les autres tendances nationales</a:t>
            </a:r>
            <a:endParaRPr lang="fr-FR" dirty="0"/>
          </a:p>
        </p:txBody>
      </p:sp>
      <p:sp>
        <p:nvSpPr>
          <p:cNvPr id="3" name="Titre 2"/>
          <p:cNvSpPr>
            <a:spLocks noGrp="1"/>
          </p:cNvSpPr>
          <p:nvPr>
            <p:ph type="title"/>
          </p:nvPr>
        </p:nvSpPr>
        <p:spPr/>
        <p:txBody>
          <a:bodyPr/>
          <a:lstStyle/>
          <a:p>
            <a:r>
              <a:rPr lang="fr-FR" dirty="0" smtClean="0"/>
              <a:t>Le contrôle de l’islam de France</a:t>
            </a:r>
            <a:endParaRPr lang="fr-FR" dirty="0"/>
          </a:p>
        </p:txBody>
      </p:sp>
    </p:spTree>
    <p:extLst>
      <p:ext uri="{BB962C8B-B14F-4D97-AF65-F5344CB8AC3E}">
        <p14:creationId xmlns:p14="http://schemas.microsoft.com/office/powerpoint/2010/main" val="84627195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457200" y="2020824"/>
            <a:ext cx="6691745" cy="4557776"/>
          </a:xfrm>
        </p:spPr>
        <p:txBody>
          <a:bodyPr>
            <a:normAutofit fontScale="92500" lnSpcReduction="20000"/>
          </a:bodyPr>
          <a:lstStyle/>
          <a:p>
            <a:pPr algn="l"/>
            <a:r>
              <a:rPr lang="fr-FR" dirty="0" smtClean="0"/>
              <a:t>Un rapport confidentiel du </a:t>
            </a:r>
            <a:r>
              <a:rPr lang="fr-FR" b="1" dirty="0"/>
              <a:t>Comité interministériel de prévention de la délinquance et de la radicalisation</a:t>
            </a:r>
            <a:r>
              <a:rPr lang="fr-FR" dirty="0"/>
              <a:t> </a:t>
            </a:r>
            <a:r>
              <a:rPr lang="fr-FR" dirty="0" smtClean="0"/>
              <a:t>(CIPDR) de 31 pages de février 2020 indique :</a:t>
            </a:r>
          </a:p>
          <a:p>
            <a:pPr algn="l"/>
            <a:r>
              <a:rPr lang="fr-FR" dirty="0" smtClean="0"/>
              <a:t>« Les « plans </a:t>
            </a:r>
            <a:r>
              <a:rPr lang="fr-FR" dirty="0"/>
              <a:t>de lutte contre la </a:t>
            </a:r>
            <a:r>
              <a:rPr lang="fr-FR" dirty="0" smtClean="0"/>
              <a:t>radicalisation » révèlent la </a:t>
            </a:r>
            <a:r>
              <a:rPr lang="fr-FR" dirty="0"/>
              <a:t>présence de lieux de culte représentant une mouvance islamiste ; le développement, par </a:t>
            </a:r>
            <a:r>
              <a:rPr lang="fr-FR" dirty="0" smtClean="0"/>
              <a:t>des groupes religieux </a:t>
            </a:r>
            <a:r>
              <a:rPr lang="fr-FR" dirty="0"/>
              <a:t>d’une offre associative dans les champs para-éducatif, scolaire, sportif, qui tend à devenir dominante dans certains quartiers et à faire émerger un écosystème parallèle ; une emprise qui s’étend également aux commerces de </a:t>
            </a:r>
            <a:r>
              <a:rPr lang="fr-FR" dirty="0" smtClean="0"/>
              <a:t>proximité ».</a:t>
            </a:r>
          </a:p>
          <a:p>
            <a:pPr algn="l"/>
            <a:r>
              <a:rPr lang="fr-FR" dirty="0" smtClean="0"/>
              <a:t>Ce document propose </a:t>
            </a:r>
            <a:r>
              <a:rPr lang="fr-FR" dirty="0"/>
              <a:t>25 actions, réparties autour de 4 axes </a:t>
            </a:r>
            <a:r>
              <a:rPr lang="fr-FR" dirty="0" smtClean="0"/>
              <a:t>:</a:t>
            </a:r>
          </a:p>
          <a:p>
            <a:pPr algn="l"/>
            <a:r>
              <a:rPr lang="fr-FR" dirty="0" smtClean="0"/>
              <a:t>- Mettre </a:t>
            </a:r>
            <a:r>
              <a:rPr lang="fr-FR" dirty="0"/>
              <a:t>fin au "système des imams </a:t>
            </a:r>
            <a:r>
              <a:rPr lang="fr-FR" dirty="0" smtClean="0"/>
              <a:t>détachés » et former des imams français</a:t>
            </a:r>
          </a:p>
          <a:p>
            <a:pPr algn="l"/>
            <a:r>
              <a:rPr lang="fr-FR" dirty="0" smtClean="0"/>
              <a:t>- </a:t>
            </a:r>
            <a:r>
              <a:rPr lang="fr-FR" dirty="0"/>
              <a:t>F</a:t>
            </a:r>
            <a:r>
              <a:rPr lang="fr-FR" dirty="0" smtClean="0"/>
              <a:t>ormer </a:t>
            </a:r>
            <a:r>
              <a:rPr lang="fr-FR" dirty="0"/>
              <a:t>des imams français, en développant des "cursus d’islamologie" dans les universités </a:t>
            </a:r>
            <a:endParaRPr lang="fr-FR" dirty="0" smtClean="0"/>
          </a:p>
          <a:p>
            <a:pPr algn="l"/>
            <a:r>
              <a:rPr lang="fr-FR" dirty="0" smtClean="0"/>
              <a:t>- Créer des écoles </a:t>
            </a:r>
            <a:r>
              <a:rPr lang="fr-FR" dirty="0"/>
              <a:t>d’aumôneries (militaires et hospitalières) </a:t>
            </a:r>
          </a:p>
          <a:p>
            <a:pPr algn="l"/>
            <a:r>
              <a:rPr lang="fr-FR" dirty="0" smtClean="0"/>
              <a:t>- Protéger </a:t>
            </a:r>
            <a:r>
              <a:rPr lang="fr-FR" dirty="0"/>
              <a:t>l’islam contre l’islamisme</a:t>
            </a:r>
            <a:endParaRPr lang="fr-FR" dirty="0" smtClean="0"/>
          </a:p>
          <a:p>
            <a:pPr algn="l"/>
            <a:endParaRPr lang="fr-FR" dirty="0"/>
          </a:p>
        </p:txBody>
      </p:sp>
      <p:sp>
        <p:nvSpPr>
          <p:cNvPr id="3" name="Titre 2"/>
          <p:cNvSpPr>
            <a:spLocks noGrp="1"/>
          </p:cNvSpPr>
          <p:nvPr>
            <p:ph type="title"/>
          </p:nvPr>
        </p:nvSpPr>
        <p:spPr/>
        <p:txBody>
          <a:bodyPr/>
          <a:lstStyle/>
          <a:p>
            <a:r>
              <a:rPr lang="fr-FR" dirty="0" smtClean="0"/>
              <a:t>Le contrôle de l’islam de France</a:t>
            </a:r>
            <a:endParaRPr lang="fr-FR" dirty="0"/>
          </a:p>
        </p:txBody>
      </p:sp>
      <p:sp>
        <p:nvSpPr>
          <p:cNvPr id="4" name="AutoShape 2" descr="CIPDR - Politique de prévention "/>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4489" y="2119745"/>
            <a:ext cx="2050984" cy="2959100"/>
          </a:xfrm>
          <a:prstGeom prst="rect">
            <a:avLst/>
          </a:prstGeom>
        </p:spPr>
      </p:pic>
    </p:spTree>
    <p:extLst>
      <p:ext uri="{BB962C8B-B14F-4D97-AF65-F5344CB8AC3E}">
        <p14:creationId xmlns:p14="http://schemas.microsoft.com/office/powerpoint/2010/main" val="90281970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p:txBody>
          <a:bodyPr/>
          <a:lstStyle/>
          <a:p>
            <a:r>
              <a:rPr lang="fr-FR" dirty="0"/>
              <a:t>L</a:t>
            </a:r>
            <a:r>
              <a:rPr lang="fr-FR" dirty="0" smtClean="0"/>
              <a:t>a </a:t>
            </a:r>
            <a:r>
              <a:rPr lang="fr-FR" dirty="0"/>
              <a:t>loi </a:t>
            </a:r>
            <a:r>
              <a:rPr lang="fr-FR" dirty="0" smtClean="0"/>
              <a:t>anti-séparatisme, discutée depuis le 1</a:t>
            </a:r>
            <a:r>
              <a:rPr lang="fr-FR" baseline="30000" dirty="0" smtClean="0"/>
              <a:t>er</a:t>
            </a:r>
            <a:r>
              <a:rPr lang="fr-FR" dirty="0" smtClean="0"/>
              <a:t> février 2021, </a:t>
            </a:r>
            <a:r>
              <a:rPr lang="fr-FR" dirty="0"/>
              <a:t>compte 51 articles et pas loin de 2 650 amendements, majoritairement proposés par Les Républicains, LREM et le RN. </a:t>
            </a:r>
          </a:p>
        </p:txBody>
      </p:sp>
      <p:sp>
        <p:nvSpPr>
          <p:cNvPr id="3" name="Titre 2"/>
          <p:cNvSpPr>
            <a:spLocks noGrp="1"/>
          </p:cNvSpPr>
          <p:nvPr>
            <p:ph type="title"/>
          </p:nvPr>
        </p:nvSpPr>
        <p:spPr/>
        <p:txBody>
          <a:bodyPr>
            <a:normAutofit fontScale="90000"/>
          </a:bodyPr>
          <a:lstStyle/>
          <a:p>
            <a:r>
              <a:rPr lang="fr-FR" dirty="0" smtClean="0"/>
              <a:t>La loi d’août 2021 interdisant le séparatisme et le code des mosquées</a:t>
            </a:r>
            <a:endParaRPr lang="fr-FR" dirty="0"/>
          </a:p>
        </p:txBody>
      </p:sp>
      <p:pic>
        <p:nvPicPr>
          <p:cNvPr id="4" name="Image 3"/>
          <p:cNvPicPr>
            <a:picLocks noChangeAspect="1"/>
          </p:cNvPicPr>
          <p:nvPr/>
        </p:nvPicPr>
        <p:blipFill>
          <a:blip r:embed="rId2"/>
          <a:stretch>
            <a:fillRect/>
          </a:stretch>
        </p:blipFill>
        <p:spPr>
          <a:xfrm>
            <a:off x="558800" y="0"/>
            <a:ext cx="8004184" cy="6858000"/>
          </a:xfrm>
          <a:prstGeom prst="rect">
            <a:avLst/>
          </a:prstGeom>
        </p:spPr>
      </p:pic>
    </p:spTree>
    <p:extLst>
      <p:ext uri="{BB962C8B-B14F-4D97-AF65-F5344CB8AC3E}">
        <p14:creationId xmlns:p14="http://schemas.microsoft.com/office/powerpoint/2010/main" val="194297394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6899564" y="2020824"/>
            <a:ext cx="1787236" cy="4075176"/>
          </a:xfrm>
        </p:spPr>
        <p:txBody>
          <a:bodyPr>
            <a:normAutofit/>
          </a:bodyPr>
          <a:lstStyle/>
          <a:p>
            <a:pPr algn="l"/>
            <a:r>
              <a:rPr lang="fr-FR" dirty="0" smtClean="0"/>
              <a:t>Le projet de loi élaboré en décembre 2020, discuté en février et adopté le août 2021.</a:t>
            </a:r>
            <a:endParaRPr lang="fr-FR" dirty="0"/>
          </a:p>
        </p:txBody>
      </p:sp>
      <p:sp>
        <p:nvSpPr>
          <p:cNvPr id="3" name="Titre 2"/>
          <p:cNvSpPr>
            <a:spLocks noGrp="1"/>
          </p:cNvSpPr>
          <p:nvPr>
            <p:ph type="title"/>
          </p:nvPr>
        </p:nvSpPr>
        <p:spPr/>
        <p:txBody>
          <a:bodyPr>
            <a:normAutofit fontScale="90000"/>
          </a:bodyPr>
          <a:lstStyle/>
          <a:p>
            <a:r>
              <a:rPr lang="fr-FR" dirty="0" smtClean="0"/>
              <a:t>La loi d’août 2021 interdisant le séparatisme et le code des mosquées</a:t>
            </a:r>
            <a:endParaRPr lang="fr-FR" dirty="0"/>
          </a:p>
        </p:txBody>
      </p:sp>
      <p:pic>
        <p:nvPicPr>
          <p:cNvPr id="5" name="Image 4"/>
          <p:cNvPicPr>
            <a:picLocks noChangeAspect="1"/>
          </p:cNvPicPr>
          <p:nvPr/>
        </p:nvPicPr>
        <p:blipFill>
          <a:blip r:embed="rId2"/>
          <a:stretch>
            <a:fillRect/>
          </a:stretch>
        </p:blipFill>
        <p:spPr>
          <a:xfrm>
            <a:off x="162791" y="0"/>
            <a:ext cx="6626831" cy="6858000"/>
          </a:xfrm>
          <a:prstGeom prst="rect">
            <a:avLst/>
          </a:prstGeom>
        </p:spPr>
      </p:pic>
    </p:spTree>
    <p:extLst>
      <p:ext uri="{BB962C8B-B14F-4D97-AF65-F5344CB8AC3E}">
        <p14:creationId xmlns:p14="http://schemas.microsoft.com/office/powerpoint/2010/main" val="14663305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7079673" y="2102612"/>
            <a:ext cx="1787236" cy="4075176"/>
          </a:xfrm>
        </p:spPr>
        <p:txBody>
          <a:bodyPr>
            <a:normAutofit/>
          </a:bodyPr>
          <a:lstStyle/>
          <a:p>
            <a:pPr algn="l"/>
            <a:r>
              <a:rPr lang="fr-FR" dirty="0" smtClean="0"/>
              <a:t>La loi votée </a:t>
            </a:r>
            <a:r>
              <a:rPr lang="fr-FR" smtClean="0"/>
              <a:t>et promulguée le 24 août </a:t>
            </a:r>
            <a:r>
              <a:rPr lang="fr-FR" dirty="0" smtClean="0"/>
              <a:t>2021.</a:t>
            </a:r>
            <a:endParaRPr lang="fr-FR" dirty="0"/>
          </a:p>
        </p:txBody>
      </p:sp>
      <p:sp>
        <p:nvSpPr>
          <p:cNvPr id="3" name="Titre 2"/>
          <p:cNvSpPr>
            <a:spLocks noGrp="1"/>
          </p:cNvSpPr>
          <p:nvPr>
            <p:ph type="title"/>
          </p:nvPr>
        </p:nvSpPr>
        <p:spPr/>
        <p:txBody>
          <a:bodyPr>
            <a:normAutofit fontScale="90000"/>
          </a:bodyPr>
          <a:lstStyle/>
          <a:p>
            <a:r>
              <a:rPr lang="fr-FR" dirty="0" smtClean="0"/>
              <a:t>La loi d’août 2021 </a:t>
            </a:r>
            <a:r>
              <a:rPr lang="fr-FR" dirty="0"/>
              <a:t>C</a:t>
            </a:r>
            <a:r>
              <a:rPr lang="fr-FR" dirty="0" smtClean="0"/>
              <a:t>onfortant le respect des principes de la </a:t>
            </a:r>
            <a:r>
              <a:rPr lang="fr-FR" dirty="0"/>
              <a:t>R</a:t>
            </a:r>
            <a:r>
              <a:rPr lang="fr-FR" dirty="0" smtClean="0"/>
              <a:t>épublique</a:t>
            </a:r>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364" y="2184400"/>
            <a:ext cx="6807200" cy="3911600"/>
          </a:xfrm>
          <a:prstGeom prst="rect">
            <a:avLst/>
          </a:prstGeom>
        </p:spPr>
      </p:pic>
    </p:spTree>
    <p:extLst>
      <p:ext uri="{BB962C8B-B14F-4D97-AF65-F5344CB8AC3E}">
        <p14:creationId xmlns:p14="http://schemas.microsoft.com/office/powerpoint/2010/main" val="97636901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5458690" y="2020823"/>
            <a:ext cx="3228109" cy="4560085"/>
          </a:xfrm>
        </p:spPr>
        <p:txBody>
          <a:bodyPr>
            <a:normAutofit fontScale="92500"/>
          </a:bodyPr>
          <a:lstStyle/>
          <a:p>
            <a:pPr algn="just"/>
            <a:r>
              <a:rPr lang="fr-FR" dirty="0" smtClean="0"/>
              <a:t>« Ils </a:t>
            </a:r>
            <a:r>
              <a:rPr lang="fr-FR" dirty="0"/>
              <a:t>sont environ 300, ces imams détachés par leurs pays d’origine (le Maroc, l’Algérie et la Turquie) pour prêcher dans les mosquées en France, selon les accords </a:t>
            </a:r>
            <a:r>
              <a:rPr lang="fr-FR" dirty="0" smtClean="0"/>
              <a:t>bilatéraux ». Ils ne maîtrisent pas le français. Selon le Conseils français du culte musulman (CFCM), </a:t>
            </a:r>
            <a:r>
              <a:rPr lang="fr-FR" dirty="0"/>
              <a:t>la solution viendrait de la formation des jeunes étudiants éligibles à des bourses universitaires de théologie en France, avec un véritable </a:t>
            </a:r>
            <a:r>
              <a:rPr lang="fr-FR" dirty="0" smtClean="0"/>
              <a:t>salaire. Il y aurait ainsi des imams labellisés.</a:t>
            </a:r>
            <a:endParaRPr lang="fr-FR" dirty="0"/>
          </a:p>
        </p:txBody>
      </p:sp>
      <p:sp>
        <p:nvSpPr>
          <p:cNvPr id="3" name="Titre 2"/>
          <p:cNvSpPr>
            <a:spLocks noGrp="1"/>
          </p:cNvSpPr>
          <p:nvPr>
            <p:ph type="title"/>
          </p:nvPr>
        </p:nvSpPr>
        <p:spPr/>
        <p:txBody>
          <a:bodyPr>
            <a:normAutofit/>
          </a:bodyPr>
          <a:lstStyle/>
          <a:p>
            <a:r>
              <a:rPr lang="fr-FR" dirty="0" smtClean="0"/>
              <a:t>La fin du système </a:t>
            </a:r>
            <a:br>
              <a:rPr lang="fr-FR" dirty="0" smtClean="0"/>
            </a:br>
            <a:r>
              <a:rPr lang="fr-FR" dirty="0" smtClean="0"/>
              <a:t>des imams détachés</a:t>
            </a:r>
            <a:endParaRPr lang="fr-FR" dirty="0"/>
          </a:p>
        </p:txBody>
      </p:sp>
      <p:sp>
        <p:nvSpPr>
          <p:cNvPr id="4" name="AutoShape 2" descr="a France s’active pour mettre fin au « système des imams détachés »"/>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5" name="Image 4"/>
          <p:cNvPicPr>
            <a:picLocks noChangeAspect="1"/>
          </p:cNvPicPr>
          <p:nvPr/>
        </p:nvPicPr>
        <p:blipFill>
          <a:blip r:embed="rId2"/>
          <a:stretch>
            <a:fillRect/>
          </a:stretch>
        </p:blipFill>
        <p:spPr>
          <a:xfrm>
            <a:off x="304800" y="2202873"/>
            <a:ext cx="5115098" cy="3196936"/>
          </a:xfrm>
          <a:prstGeom prst="rect">
            <a:avLst/>
          </a:prstGeom>
        </p:spPr>
      </p:pic>
      <p:sp>
        <p:nvSpPr>
          <p:cNvPr id="6" name="ZoneTexte 5"/>
          <p:cNvSpPr txBox="1"/>
          <p:nvPr/>
        </p:nvSpPr>
        <p:spPr>
          <a:xfrm>
            <a:off x="304800" y="5464617"/>
            <a:ext cx="5115098" cy="1200329"/>
          </a:xfrm>
          <a:prstGeom prst="rect">
            <a:avLst/>
          </a:prstGeom>
          <a:noFill/>
        </p:spPr>
        <p:txBody>
          <a:bodyPr wrap="square" rtlCol="0">
            <a:spAutoFit/>
          </a:bodyPr>
          <a:lstStyle/>
          <a:p>
            <a:r>
              <a:rPr lang="fr-FR" dirty="0" smtClean="0"/>
              <a:t>Tout le monde peut s’autoproclamer imam. L’islam en France doit être une religion et non un mouvement politique. Le CFCM a eu six mois en novembre 2020 pour créer ce code.</a:t>
            </a:r>
            <a:endParaRPr lang="fr-FR" dirty="0"/>
          </a:p>
        </p:txBody>
      </p:sp>
    </p:spTree>
    <p:extLst>
      <p:ext uri="{BB962C8B-B14F-4D97-AF65-F5344CB8AC3E}">
        <p14:creationId xmlns:p14="http://schemas.microsoft.com/office/powerpoint/2010/main" val="172323141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5458690" y="2020823"/>
            <a:ext cx="3228109" cy="4560085"/>
          </a:xfrm>
        </p:spPr>
        <p:txBody>
          <a:bodyPr>
            <a:normAutofit/>
          </a:bodyPr>
          <a:lstStyle/>
          <a:p>
            <a:pPr algn="just"/>
            <a:r>
              <a:rPr lang="fr-FR" dirty="0"/>
              <a:t>C</a:t>
            </a:r>
            <a:r>
              <a:rPr lang="fr-FR" dirty="0" smtClean="0"/>
              <a:t>ette loi est élaborée après l’assassinat de Samuel </a:t>
            </a:r>
            <a:r>
              <a:rPr lang="fr-FR" dirty="0" err="1" smtClean="0"/>
              <a:t>Paty</a:t>
            </a:r>
            <a:r>
              <a:rPr lang="fr-FR" dirty="0" smtClean="0"/>
              <a:t> le 16 octobre 2020 et l’attentat de Nice. Elle est adoptée en première lecture le 16 février 2021, passe au Sénat le 12 avril et édictée le 24 août.</a:t>
            </a:r>
          </a:p>
          <a:p>
            <a:pPr algn="just"/>
            <a:r>
              <a:rPr lang="fr-FR" dirty="0"/>
              <a:t>1 878 amendements ont été proposés pour ce projet de loi. 169 amendements ont été </a:t>
            </a:r>
            <a:r>
              <a:rPr lang="fr-FR" dirty="0" smtClean="0"/>
              <a:t>adoptés.</a:t>
            </a:r>
            <a:endParaRPr lang="fr-FR" dirty="0"/>
          </a:p>
        </p:txBody>
      </p:sp>
      <p:sp>
        <p:nvSpPr>
          <p:cNvPr id="3" name="Titre 2"/>
          <p:cNvSpPr>
            <a:spLocks noGrp="1"/>
          </p:cNvSpPr>
          <p:nvPr>
            <p:ph type="title"/>
          </p:nvPr>
        </p:nvSpPr>
        <p:spPr>
          <a:xfrm>
            <a:off x="2202873" y="975360"/>
            <a:ext cx="4862945" cy="701040"/>
          </a:xfrm>
        </p:spPr>
        <p:txBody>
          <a:bodyPr>
            <a:normAutofit fontScale="90000"/>
          </a:bodyPr>
          <a:lstStyle/>
          <a:p>
            <a:r>
              <a:rPr lang="fr-FR" dirty="0" smtClean="0"/>
              <a:t>Une nouvelle loi du 24 août 2021</a:t>
            </a:r>
            <a:br>
              <a:rPr lang="fr-FR" dirty="0" smtClean="0"/>
            </a:br>
            <a:r>
              <a:rPr lang="fr-FR" dirty="0" smtClean="0"/>
              <a:t>confortant les principes républicains</a:t>
            </a:r>
            <a:endParaRPr lang="fr-FR" dirty="0"/>
          </a:p>
        </p:txBody>
      </p:sp>
      <p:sp>
        <p:nvSpPr>
          <p:cNvPr id="4" name="AutoShape 2" descr="a France s’active pour mettre fin au « système des imams détachés »"/>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ZoneTexte 7"/>
          <p:cNvSpPr txBox="1"/>
          <p:nvPr/>
        </p:nvSpPr>
        <p:spPr>
          <a:xfrm>
            <a:off x="124691" y="1856509"/>
            <a:ext cx="5167745" cy="4970591"/>
          </a:xfrm>
          <a:prstGeom prst="rect">
            <a:avLst/>
          </a:prstGeom>
          <a:noFill/>
        </p:spPr>
        <p:txBody>
          <a:bodyPr wrap="square" rtlCol="0">
            <a:spAutoFit/>
          </a:bodyPr>
          <a:lstStyle/>
          <a:p>
            <a:r>
              <a:rPr lang="fr-FR" sz="1300" dirty="0"/>
              <a:t>Titre 1 : Garantir le respect des principes républicains</a:t>
            </a:r>
          </a:p>
          <a:p>
            <a:pPr lvl="1"/>
            <a:r>
              <a:rPr lang="fr-FR" sz="1300" dirty="0"/>
              <a:t>Chapitre 1 : Dispositions relatives au service public (articles 1 à 5)</a:t>
            </a:r>
          </a:p>
          <a:p>
            <a:pPr lvl="1"/>
            <a:r>
              <a:rPr lang="fr-FR" sz="1300" dirty="0"/>
              <a:t>Chapitre 2 : Dispositions relatives aux associations (articles 6 à 12)</a:t>
            </a:r>
          </a:p>
          <a:p>
            <a:pPr lvl="1"/>
            <a:r>
              <a:rPr lang="fr-FR" sz="1300" dirty="0"/>
              <a:t>Chapitre 3 : Dispositions relatives à la dignité de la personne humaine (articles 13 à 17)</a:t>
            </a:r>
          </a:p>
          <a:p>
            <a:pPr lvl="1"/>
            <a:r>
              <a:rPr lang="fr-FR" sz="1300" dirty="0"/>
              <a:t>Chapitre 4 : Dispositions relatives à l'éducation et aux sports (articles 18 à 24)</a:t>
            </a:r>
          </a:p>
          <a:p>
            <a:pPr lvl="1"/>
            <a:r>
              <a:rPr lang="fr-FR" sz="1300" dirty="0"/>
              <a:t>Chapitre 5 : Dispositions relatives à la lutte contre les discours de haine et les contenus illicites en ligne (articles 25 à 26)</a:t>
            </a:r>
          </a:p>
          <a:p>
            <a:pPr lvl="1"/>
            <a:r>
              <a:rPr lang="fr-FR" sz="1300" dirty="0"/>
              <a:t>Chapitre 6 : Dispositions relatives à la mixité sociale dans le logement (articles 27 à 28)</a:t>
            </a:r>
          </a:p>
          <a:p>
            <a:r>
              <a:rPr lang="fr-FR" sz="1300" dirty="0"/>
              <a:t>Titre 2 : Garantir le libre exercice du culte</a:t>
            </a:r>
          </a:p>
          <a:p>
            <a:pPr lvl="1"/>
            <a:r>
              <a:rPr lang="fr-FR" sz="1300" dirty="0"/>
              <a:t>Chapitre 1 : Renforcer la transparence des conditions de l'exercice du culte</a:t>
            </a:r>
          </a:p>
          <a:p>
            <a:pPr lvl="2"/>
            <a:r>
              <a:rPr lang="fr-FR" sz="1300" dirty="0"/>
              <a:t>Section 1 : Associations cultuelles (articles 29 à 32)</a:t>
            </a:r>
          </a:p>
          <a:p>
            <a:pPr lvl="2"/>
            <a:r>
              <a:rPr lang="fr-FR" sz="1300" dirty="0"/>
              <a:t>Section 2 : Autres associations organisant l'exercice du culte (articles 33 à 35)</a:t>
            </a:r>
          </a:p>
          <a:p>
            <a:pPr lvl="1"/>
            <a:r>
              <a:rPr lang="fr-FR" sz="1300" dirty="0"/>
              <a:t>Chapitre 2 : Renforcer la préservation de l'ordre public</a:t>
            </a:r>
          </a:p>
          <a:p>
            <a:pPr lvl="2"/>
            <a:r>
              <a:rPr lang="fr-FR" sz="1300" dirty="0"/>
              <a:t>Section 1 : Contrôle du financement des cultes (articles 36 à 39)</a:t>
            </a:r>
          </a:p>
          <a:p>
            <a:pPr lvl="2"/>
            <a:r>
              <a:rPr lang="fr-FR" sz="1300" dirty="0"/>
              <a:t>Section 2 : Police des cultes (articles 40 à 47)</a:t>
            </a:r>
          </a:p>
          <a:p>
            <a:r>
              <a:rPr lang="fr-FR" sz="1300" dirty="0"/>
              <a:t>Titre 3 : Dispositions diverses (article 48)</a:t>
            </a:r>
          </a:p>
          <a:p>
            <a:r>
              <a:rPr lang="fr-FR" sz="1300" dirty="0"/>
              <a:t>Titre 4 : Dispositions relatives à l'outre-mer (articles 49 à 51)</a:t>
            </a:r>
          </a:p>
          <a:p>
            <a:r>
              <a:rPr lang="fr-FR" sz="1300" dirty="0"/>
              <a:t>Titre 5 : Dispositions transitoires et finales (articles 52 à 57)</a:t>
            </a:r>
          </a:p>
          <a:p>
            <a:endParaRPr lang="fr-FR" dirty="0"/>
          </a:p>
        </p:txBody>
      </p:sp>
    </p:spTree>
    <p:extLst>
      <p:ext uri="{BB962C8B-B14F-4D97-AF65-F5344CB8AC3E}">
        <p14:creationId xmlns:p14="http://schemas.microsoft.com/office/powerpoint/2010/main" val="96178377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2202873" y="975360"/>
            <a:ext cx="4862945" cy="701040"/>
          </a:xfrm>
        </p:spPr>
        <p:txBody>
          <a:bodyPr>
            <a:normAutofit fontScale="90000"/>
          </a:bodyPr>
          <a:lstStyle/>
          <a:p>
            <a:r>
              <a:rPr lang="fr-FR" dirty="0" smtClean="0"/>
              <a:t>Une nouvelle loi du 24 août 2021</a:t>
            </a:r>
            <a:br>
              <a:rPr lang="fr-FR" dirty="0" smtClean="0"/>
            </a:br>
            <a:r>
              <a:rPr lang="fr-FR" dirty="0" smtClean="0"/>
              <a:t>confortant les principes républicains</a:t>
            </a:r>
            <a:endParaRPr lang="fr-FR" dirty="0"/>
          </a:p>
        </p:txBody>
      </p:sp>
      <p:sp>
        <p:nvSpPr>
          <p:cNvPr id="4" name="AutoShape 2" descr="a France s’active pour mettre fin au « système des imams détachés »"/>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ZoneTexte 6"/>
          <p:cNvSpPr txBox="1"/>
          <p:nvPr/>
        </p:nvSpPr>
        <p:spPr>
          <a:xfrm>
            <a:off x="152400" y="2333591"/>
            <a:ext cx="5029199" cy="4247317"/>
          </a:xfrm>
          <a:prstGeom prst="rect">
            <a:avLst/>
          </a:prstGeom>
          <a:noFill/>
        </p:spPr>
        <p:txBody>
          <a:bodyPr wrap="square" rtlCol="0">
            <a:spAutoFit/>
          </a:bodyPr>
          <a:lstStyle/>
          <a:p>
            <a:r>
              <a:rPr lang="fr-FR" dirty="0"/>
              <a:t>L'Assemblée nationale a validé un nouveau régime plus contraignant pour l'</a:t>
            </a:r>
            <a:r>
              <a:rPr lang="fr-FR" dirty="0">
                <a:hlinkClick r:id="rId2" tooltip="Instruction à domicile"/>
              </a:rPr>
              <a:t>instruction en famille</a:t>
            </a:r>
            <a:r>
              <a:rPr lang="fr-FR" dirty="0"/>
              <a:t>, la soumettant à une autorisation préalable de l'État, en lieu et place de la simple </a:t>
            </a:r>
            <a:r>
              <a:rPr lang="fr-FR"/>
              <a:t>déclaration </a:t>
            </a:r>
            <a:r>
              <a:rPr lang="fr-FR" smtClean="0"/>
              <a:t>actuelle.</a:t>
            </a:r>
            <a:endParaRPr lang="fr-FR" dirty="0"/>
          </a:p>
          <a:p>
            <a:r>
              <a:rPr lang="fr-FR" dirty="0"/>
              <a:t>Des contrôles seront réalisés au cours de l'année 2021-2022 dans les familles pratiquant déjà l'instruction en famille, pour s'assurer que « ce mode d'instruction ne sert pas à des pratiques séparatistes » et autoriser sa poursuite pour les deux années suivantes. Le texte prévoit que l'autorisation de l'instruction en famille ne pourra être accordée que pour raison de santé, handicap, pratique artistique ou sportive, itinérance de la famille, éloignement d'un établissement, ainsi qu'en cas de « situation propre à l'enfant motivant le projet éducatif »</a:t>
            </a:r>
          </a:p>
        </p:txBody>
      </p:sp>
      <p:pic>
        <p:nvPicPr>
          <p:cNvPr id="6" name="Image 5"/>
          <p:cNvPicPr>
            <a:picLocks noChangeAspect="1"/>
          </p:cNvPicPr>
          <p:nvPr/>
        </p:nvPicPr>
        <p:blipFill>
          <a:blip r:embed="rId3"/>
          <a:stretch>
            <a:fillRect/>
          </a:stretch>
        </p:blipFill>
        <p:spPr>
          <a:xfrm>
            <a:off x="5458177" y="2333591"/>
            <a:ext cx="3561131" cy="2003136"/>
          </a:xfrm>
          <a:prstGeom prst="rect">
            <a:avLst/>
          </a:prstGeom>
        </p:spPr>
      </p:pic>
      <p:pic>
        <p:nvPicPr>
          <p:cNvPr id="8" name="Image 7"/>
          <p:cNvPicPr>
            <a:picLocks noChangeAspect="1"/>
          </p:cNvPicPr>
          <p:nvPr/>
        </p:nvPicPr>
        <p:blipFill>
          <a:blip r:embed="rId4"/>
          <a:stretch>
            <a:fillRect/>
          </a:stretch>
        </p:blipFill>
        <p:spPr>
          <a:xfrm>
            <a:off x="6454542" y="4457249"/>
            <a:ext cx="1568399" cy="2351734"/>
          </a:xfrm>
          <a:prstGeom prst="rect">
            <a:avLst/>
          </a:prstGeom>
        </p:spPr>
      </p:pic>
    </p:spTree>
    <p:extLst>
      <p:ext uri="{BB962C8B-B14F-4D97-AF65-F5344CB8AC3E}">
        <p14:creationId xmlns:p14="http://schemas.microsoft.com/office/powerpoint/2010/main" val="188791302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dirty="0" smtClean="0"/>
              <a:t>Le contrôle de l’islam de France : la formation des imams</a:t>
            </a:r>
            <a:endParaRPr lang="fr-FR" dirty="0"/>
          </a:p>
        </p:txBody>
      </p:sp>
      <p:sp>
        <p:nvSpPr>
          <p:cNvPr id="5" name="ZoneTexte 4"/>
          <p:cNvSpPr txBox="1"/>
          <p:nvPr/>
        </p:nvSpPr>
        <p:spPr>
          <a:xfrm>
            <a:off x="359692" y="6398211"/>
            <a:ext cx="8340360" cy="338554"/>
          </a:xfrm>
          <a:prstGeom prst="rect">
            <a:avLst/>
          </a:prstGeom>
          <a:noFill/>
        </p:spPr>
        <p:txBody>
          <a:bodyPr wrap="none" rtlCol="0">
            <a:spAutoFit/>
          </a:bodyPr>
          <a:lstStyle/>
          <a:p>
            <a:r>
              <a:rPr lang="fr-FR" sz="1600" b="1" dirty="0" smtClean="0"/>
              <a:t>Plusieurs Français dont des convertis ont déjà été formés à l’Institut Mohammed VI de Rabat.</a:t>
            </a:r>
            <a:endParaRPr lang="fr-FR" sz="1600" dirty="0"/>
          </a:p>
        </p:txBody>
      </p:sp>
      <p:sp>
        <p:nvSpPr>
          <p:cNvPr id="6" name="ZoneTexte 5"/>
          <p:cNvSpPr txBox="1"/>
          <p:nvPr/>
        </p:nvSpPr>
        <p:spPr>
          <a:xfrm>
            <a:off x="4030819" y="1851199"/>
            <a:ext cx="4574859" cy="1200329"/>
          </a:xfrm>
          <a:prstGeom prst="rect">
            <a:avLst/>
          </a:prstGeom>
          <a:noFill/>
        </p:spPr>
        <p:txBody>
          <a:bodyPr wrap="square" rtlCol="0">
            <a:spAutoFit/>
          </a:bodyPr>
          <a:lstStyle/>
          <a:p>
            <a:r>
              <a:rPr lang="fr-FR" dirty="0" smtClean="0"/>
              <a:t>Le Maroc a créé une imam </a:t>
            </a:r>
            <a:r>
              <a:rPr lang="fr-FR" dirty="0" err="1" smtClean="0"/>
              <a:t>Academy</a:t>
            </a:r>
            <a:r>
              <a:rPr lang="fr-FR" dirty="0" smtClean="0"/>
              <a:t> à Rabat qui enseigne l’islam du juste milieu et qui souhaite former les imams destinés à la France pour le compte de l’Union des mosquées de France.</a:t>
            </a:r>
            <a:endParaRPr lang="fr-FR" dirty="0"/>
          </a:p>
        </p:txBody>
      </p:sp>
      <p:pic>
        <p:nvPicPr>
          <p:cNvPr id="10" name="Espace réservé du contenu 9"/>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359692" y="1713205"/>
            <a:ext cx="3492500" cy="2324100"/>
          </a:xfrm>
        </p:spPr>
      </p:pic>
      <p:pic>
        <p:nvPicPr>
          <p:cNvPr id="11" name="Image 10"/>
          <p:cNvPicPr>
            <a:picLocks noChangeAspect="1"/>
          </p:cNvPicPr>
          <p:nvPr/>
        </p:nvPicPr>
        <p:blipFill>
          <a:blip r:embed="rId3"/>
          <a:stretch>
            <a:fillRect/>
          </a:stretch>
        </p:blipFill>
        <p:spPr>
          <a:xfrm>
            <a:off x="3061855" y="3524941"/>
            <a:ext cx="5722451" cy="2766303"/>
          </a:xfrm>
          <a:prstGeom prst="rect">
            <a:avLst/>
          </a:prstGeom>
        </p:spPr>
      </p:pic>
      <p:pic>
        <p:nvPicPr>
          <p:cNvPr id="4" name="Imag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088" y="4226848"/>
            <a:ext cx="2855691" cy="990909"/>
          </a:xfrm>
          <a:prstGeom prst="rect">
            <a:avLst/>
          </a:prstGeom>
        </p:spPr>
      </p:pic>
      <p:sp>
        <p:nvSpPr>
          <p:cNvPr id="7" name="ZoneTexte 6"/>
          <p:cNvSpPr txBox="1"/>
          <p:nvPr/>
        </p:nvSpPr>
        <p:spPr>
          <a:xfrm>
            <a:off x="144586" y="5369764"/>
            <a:ext cx="2812693" cy="646331"/>
          </a:xfrm>
          <a:prstGeom prst="rect">
            <a:avLst/>
          </a:prstGeom>
          <a:noFill/>
        </p:spPr>
        <p:txBody>
          <a:bodyPr wrap="none" rtlCol="0">
            <a:spAutoFit/>
          </a:bodyPr>
          <a:lstStyle/>
          <a:p>
            <a:r>
              <a:rPr lang="fr-FR" dirty="0" smtClean="0"/>
              <a:t>La prédication subversive est</a:t>
            </a:r>
          </a:p>
          <a:p>
            <a:r>
              <a:rPr lang="fr-FR" dirty="0" smtClean="0"/>
              <a:t>en France un délit.</a:t>
            </a:r>
            <a:endParaRPr lang="fr-FR" dirty="0"/>
          </a:p>
        </p:txBody>
      </p:sp>
    </p:spTree>
    <p:extLst>
      <p:ext uri="{BB962C8B-B14F-4D97-AF65-F5344CB8AC3E}">
        <p14:creationId xmlns:p14="http://schemas.microsoft.com/office/powerpoint/2010/main" val="65606102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dirty="0" smtClean="0"/>
              <a:t>Le contrôle de l’islam de France : la formation des imams</a:t>
            </a:r>
            <a:endParaRPr lang="fr-FR" dirty="0"/>
          </a:p>
        </p:txBody>
      </p:sp>
      <p:sp>
        <p:nvSpPr>
          <p:cNvPr id="5" name="ZoneTexte 4"/>
          <p:cNvSpPr txBox="1"/>
          <p:nvPr/>
        </p:nvSpPr>
        <p:spPr>
          <a:xfrm>
            <a:off x="359692" y="6398211"/>
            <a:ext cx="8340360" cy="338554"/>
          </a:xfrm>
          <a:prstGeom prst="rect">
            <a:avLst/>
          </a:prstGeom>
          <a:noFill/>
        </p:spPr>
        <p:txBody>
          <a:bodyPr wrap="none" rtlCol="0">
            <a:spAutoFit/>
          </a:bodyPr>
          <a:lstStyle/>
          <a:p>
            <a:r>
              <a:rPr lang="fr-FR" sz="1600" b="1" dirty="0" smtClean="0"/>
              <a:t>Plusieurs Français dont des convertis ont déjà été formés à l’Institut Mohammed VI de Rabat.</a:t>
            </a:r>
            <a:endParaRPr lang="fr-FR" sz="1600" dirty="0"/>
          </a:p>
        </p:txBody>
      </p:sp>
      <p:pic>
        <p:nvPicPr>
          <p:cNvPr id="8" name="Espace réservé du contenu 7"/>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619178" y="2020888"/>
            <a:ext cx="5905643" cy="4075112"/>
          </a:xfrm>
        </p:spPr>
      </p:pic>
    </p:spTree>
    <p:extLst>
      <p:ext uri="{BB962C8B-B14F-4D97-AF65-F5344CB8AC3E}">
        <p14:creationId xmlns:p14="http://schemas.microsoft.com/office/powerpoint/2010/main" val="499684410"/>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r>
              <a:rPr lang="fr-FR" dirty="0" smtClean="0"/>
              <a:t>La labellisation des imams</a:t>
            </a:r>
            <a:endParaRPr lang="fr-FR" dirty="0"/>
          </a:p>
        </p:txBody>
      </p:sp>
      <p:sp>
        <p:nvSpPr>
          <p:cNvPr id="5" name="ZoneTexte 4"/>
          <p:cNvSpPr txBox="1"/>
          <p:nvPr/>
        </p:nvSpPr>
        <p:spPr>
          <a:xfrm>
            <a:off x="318128" y="6101870"/>
            <a:ext cx="8507218" cy="584775"/>
          </a:xfrm>
          <a:prstGeom prst="rect">
            <a:avLst/>
          </a:prstGeom>
          <a:noFill/>
        </p:spPr>
        <p:txBody>
          <a:bodyPr wrap="square" rtlCol="0">
            <a:spAutoFit/>
          </a:bodyPr>
          <a:lstStyle/>
          <a:p>
            <a:r>
              <a:rPr lang="fr-FR" sz="1600" b="1" dirty="0" smtClean="0"/>
              <a:t>Gérald </a:t>
            </a:r>
            <a:r>
              <a:rPr lang="fr-FR" sz="1600" b="1" dirty="0" err="1" smtClean="0"/>
              <a:t>Darmanin</a:t>
            </a:r>
            <a:r>
              <a:rPr lang="fr-FR" sz="1600" b="1" dirty="0" smtClean="0"/>
              <a:t> salue une </a:t>
            </a:r>
            <a:r>
              <a:rPr lang="fr-FR" sz="1600" b="1" dirty="0"/>
              <a:t>« une avancée très </a:t>
            </a:r>
            <a:r>
              <a:rPr lang="fr-FR" sz="1600" b="1" dirty="0" smtClean="0"/>
              <a:t>significative » avec cet engagement contre l’islam politique. « La France ne va pas changer son droit parce qu’il choque ailleurs » (Macron).</a:t>
            </a:r>
            <a:endParaRPr lang="fr-FR" sz="1600" b="1" dirty="0"/>
          </a:p>
        </p:txBody>
      </p:sp>
      <p:sp>
        <p:nvSpPr>
          <p:cNvPr id="2" name="Espace réservé du contenu 1"/>
          <p:cNvSpPr>
            <a:spLocks noGrp="1"/>
          </p:cNvSpPr>
          <p:nvPr>
            <p:ph sz="quarter" idx="13"/>
          </p:nvPr>
        </p:nvSpPr>
        <p:spPr>
          <a:xfrm>
            <a:off x="207818" y="2020824"/>
            <a:ext cx="3352800" cy="4075176"/>
          </a:xfrm>
        </p:spPr>
        <p:txBody>
          <a:bodyPr>
            <a:normAutofit fontScale="92500" lnSpcReduction="10000"/>
          </a:bodyPr>
          <a:lstStyle/>
          <a:p>
            <a:pPr algn="l"/>
            <a:r>
              <a:rPr lang="fr-FR" b="1" dirty="0" smtClean="0"/>
              <a:t>En janvier 2021, le Conseil français du culte musulman (CFCM) produit une </a:t>
            </a:r>
            <a:r>
              <a:rPr lang="fr-FR" b="1" dirty="0"/>
              <a:t>« charte des principes » de l’islam de </a:t>
            </a:r>
            <a:r>
              <a:rPr lang="fr-FR" b="1" dirty="0" smtClean="0"/>
              <a:t>France en 8 pages en réponse à la demande du Président français de novembre 2020.</a:t>
            </a:r>
            <a:r>
              <a:rPr lang="fr-FR" dirty="0" smtClean="0"/>
              <a:t> Ce texte </a:t>
            </a:r>
            <a:r>
              <a:rPr lang="fr-FR" dirty="0"/>
              <a:t> </a:t>
            </a:r>
            <a:r>
              <a:rPr lang="fr-FR" dirty="0" smtClean="0"/>
              <a:t>énonce </a:t>
            </a:r>
            <a:r>
              <a:rPr lang="fr-FR" dirty="0"/>
              <a:t>« le principe de l’égalité hommes-femmes », « la compatibilité » de la foi musulmane avec la République et met l’accent sur « le rejet de l’instrumentalisation de l’islam à des fins politiques » et la « non-ingérence » des États </a:t>
            </a:r>
            <a:r>
              <a:rPr lang="fr-FR" dirty="0" smtClean="0"/>
              <a:t>étrangers. </a:t>
            </a:r>
            <a:endParaRPr lang="fr-FR" dirty="0"/>
          </a:p>
        </p:txBody>
      </p:sp>
      <p:pic>
        <p:nvPicPr>
          <p:cNvPr id="4" name="Image 3"/>
          <p:cNvPicPr>
            <a:picLocks noChangeAspect="1"/>
          </p:cNvPicPr>
          <p:nvPr/>
        </p:nvPicPr>
        <p:blipFill>
          <a:blip r:embed="rId2"/>
          <a:stretch>
            <a:fillRect/>
          </a:stretch>
        </p:blipFill>
        <p:spPr>
          <a:xfrm>
            <a:off x="3799038" y="2020824"/>
            <a:ext cx="5026308" cy="3142275"/>
          </a:xfrm>
          <a:prstGeom prst="rect">
            <a:avLst/>
          </a:prstGeom>
        </p:spPr>
      </p:pic>
    </p:spTree>
    <p:extLst>
      <p:ext uri="{BB962C8B-B14F-4D97-AF65-F5344CB8AC3E}">
        <p14:creationId xmlns:p14="http://schemas.microsoft.com/office/powerpoint/2010/main" val="182058489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fontScale="90000"/>
          </a:bodyPr>
          <a:lstStyle/>
          <a:p>
            <a:r>
              <a:rPr lang="fr-FR" dirty="0" smtClean="0"/>
              <a:t>La charte pour l’islam de France adoptée le 17 janvier 2021</a:t>
            </a:r>
            <a:endParaRPr lang="fr-FR" dirty="0"/>
          </a:p>
        </p:txBody>
      </p:sp>
      <p:sp>
        <p:nvSpPr>
          <p:cNvPr id="2" name="Espace réservé du contenu 1"/>
          <p:cNvSpPr>
            <a:spLocks noGrp="1"/>
          </p:cNvSpPr>
          <p:nvPr>
            <p:ph sz="quarter" idx="13"/>
          </p:nvPr>
        </p:nvSpPr>
        <p:spPr>
          <a:xfrm>
            <a:off x="207817" y="2020824"/>
            <a:ext cx="8756073" cy="4435394"/>
          </a:xfrm>
        </p:spPr>
        <p:txBody>
          <a:bodyPr>
            <a:normAutofit fontScale="92500" lnSpcReduction="20000"/>
          </a:bodyPr>
          <a:lstStyle/>
          <a:p>
            <a:pPr algn="l"/>
            <a:r>
              <a:rPr lang="fr-FR" b="1" dirty="0"/>
              <a:t>Article 3 - La Liberté</a:t>
            </a:r>
            <a:r>
              <a:rPr lang="fr-FR" dirty="0"/>
              <a:t/>
            </a:r>
            <a:br>
              <a:rPr lang="fr-FR" dirty="0"/>
            </a:br>
            <a:r>
              <a:rPr lang="fr-FR" dirty="0"/>
              <a:t>La liberté est garantie par le principe de laïcité qui permet à chaque citoyen de croire ou de ne pas croire, de pratiquer le culte de son choix et de changer de religion.</a:t>
            </a:r>
            <a:br>
              <a:rPr lang="fr-FR" dirty="0"/>
            </a:br>
            <a:r>
              <a:rPr lang="fr-FR" dirty="0"/>
              <a:t>Ainsi les signataires s’engagent à ne pas criminaliser un renoncement à l’islam, ni à le qualifier « d’apostasie » (</a:t>
            </a:r>
            <a:r>
              <a:rPr lang="fr-FR" dirty="0" err="1"/>
              <a:t>ridda</a:t>
            </a:r>
            <a:r>
              <a:rPr lang="fr-FR" dirty="0"/>
              <a:t>), encore moins de stigmatiser ou d’appeler, de manière directe ou indirecte, à attenter à l’intégrité physique ou morale de celles ou de ceux qui renoncent à une religion.</a:t>
            </a:r>
            <a:br>
              <a:rPr lang="fr-FR" dirty="0"/>
            </a:br>
            <a:r>
              <a:rPr lang="fr-FR" b="1" dirty="0"/>
              <a:t> Article 4 - L’Egalité</a:t>
            </a:r>
            <a:r>
              <a:rPr lang="fr-FR" dirty="0"/>
              <a:t> </a:t>
            </a:r>
            <a:endParaRPr lang="fr-FR" dirty="0" smtClean="0"/>
          </a:p>
          <a:p>
            <a:pPr algn="l"/>
            <a:r>
              <a:rPr lang="fr-FR" dirty="0"/>
              <a:t>L’égalité Femme-Homme est un principe fondamental également attesté par le texte coranique : les hommes sont issus d’une même essence ou âme originelle (voir Coran, 4 : 1).</a:t>
            </a:r>
          </a:p>
          <a:p>
            <a:pPr algn="l"/>
            <a:r>
              <a:rPr lang="fr-FR" b="1" dirty="0"/>
              <a:t>Article 6 - Rejet de toutes les formes d’ingérence et de l’instrumentalisation de l’Islam à des fins </a:t>
            </a:r>
            <a:r>
              <a:rPr lang="fr-FR" b="1" dirty="0" smtClean="0"/>
              <a:t>politiques</a:t>
            </a:r>
          </a:p>
          <a:p>
            <a:pPr algn="l"/>
            <a:r>
              <a:rPr lang="fr-FR" dirty="0"/>
              <a:t>Nous refusons que les lieux de culte servent à diffuser des discours politiques ou importent des conflits qui ont lieu dans d’autres parties du monde. Nos mosquées et lieux de culte sont réservés à la prière et à la transmission de valeurs.</a:t>
            </a:r>
          </a:p>
          <a:p>
            <a:pPr algn="l"/>
            <a:endParaRPr lang="fr-FR" dirty="0"/>
          </a:p>
        </p:txBody>
      </p:sp>
    </p:spTree>
    <p:extLst>
      <p:ext uri="{BB962C8B-B14F-4D97-AF65-F5344CB8AC3E}">
        <p14:creationId xmlns:p14="http://schemas.microsoft.com/office/powerpoint/2010/main" val="213134773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5458690" y="2020824"/>
            <a:ext cx="3228109" cy="4075176"/>
          </a:xfrm>
        </p:spPr>
        <p:txBody>
          <a:bodyPr>
            <a:normAutofit fontScale="92500" lnSpcReduction="10000"/>
          </a:bodyPr>
          <a:lstStyle/>
          <a:p>
            <a:pPr algn="just"/>
            <a:r>
              <a:rPr lang="fr-FR" dirty="0" smtClean="0"/>
              <a:t>Il y a un peu plus de 2 500 mosquées, plus les lieux de culte informels. «  </a:t>
            </a:r>
            <a:r>
              <a:rPr lang="fr-FR" dirty="0"/>
              <a:t>« Les financements sont venus très régulièrement d’Arabie Saoudite, du Qatar, de Turquie, et plus marginalement du Maroc et d’Algérie (…) Ces pays opèrent, via des structures privées », a déclaré Emmanuel Macron, qui dénonce « une géopolitique de l’islam, qui ne correspond pas aux valeurs de la France </a:t>
            </a:r>
            <a:r>
              <a:rPr lang="fr-FR" dirty="0" smtClean="0"/>
              <a:t>».</a:t>
            </a:r>
            <a:endParaRPr lang="fr-FR" dirty="0"/>
          </a:p>
        </p:txBody>
      </p:sp>
      <p:sp>
        <p:nvSpPr>
          <p:cNvPr id="3" name="Titre 2"/>
          <p:cNvSpPr>
            <a:spLocks noGrp="1"/>
          </p:cNvSpPr>
          <p:nvPr>
            <p:ph type="title"/>
          </p:nvPr>
        </p:nvSpPr>
        <p:spPr/>
        <p:txBody>
          <a:bodyPr>
            <a:normAutofit/>
          </a:bodyPr>
          <a:lstStyle/>
          <a:p>
            <a:r>
              <a:rPr lang="fr-FR" dirty="0" smtClean="0"/>
              <a:t>La fin du financement étranger des mosquées </a:t>
            </a:r>
            <a:endParaRPr lang="fr-FR" dirty="0"/>
          </a:p>
        </p:txBody>
      </p:sp>
      <p:pic>
        <p:nvPicPr>
          <p:cNvPr id="4" name="Image 3"/>
          <p:cNvPicPr>
            <a:picLocks noChangeAspect="1"/>
          </p:cNvPicPr>
          <p:nvPr/>
        </p:nvPicPr>
        <p:blipFill>
          <a:blip r:embed="rId2"/>
          <a:stretch>
            <a:fillRect/>
          </a:stretch>
        </p:blipFill>
        <p:spPr>
          <a:xfrm>
            <a:off x="110836" y="2147455"/>
            <a:ext cx="5225761" cy="3266966"/>
          </a:xfrm>
          <a:prstGeom prst="rect">
            <a:avLst/>
          </a:prstGeom>
        </p:spPr>
      </p:pic>
      <p:sp>
        <p:nvSpPr>
          <p:cNvPr id="5" name="ZoneTexte 4"/>
          <p:cNvSpPr txBox="1"/>
          <p:nvPr/>
        </p:nvSpPr>
        <p:spPr>
          <a:xfrm>
            <a:off x="138544" y="5842337"/>
            <a:ext cx="8797637" cy="646331"/>
          </a:xfrm>
          <a:prstGeom prst="rect">
            <a:avLst/>
          </a:prstGeom>
          <a:noFill/>
        </p:spPr>
        <p:txBody>
          <a:bodyPr wrap="square" rtlCol="0">
            <a:spAutoFit/>
          </a:bodyPr>
          <a:lstStyle/>
          <a:p>
            <a:r>
              <a:rPr lang="fr-FR" dirty="0" smtClean="0"/>
              <a:t>Les </a:t>
            </a:r>
            <a:r>
              <a:rPr lang="fr-FR" dirty="0"/>
              <a:t>mosquées seront incitées à sortir de la forme </a:t>
            </a:r>
            <a:r>
              <a:rPr lang="fr-FR" dirty="0" smtClean="0"/>
              <a:t>associative de 1901 </a:t>
            </a:r>
            <a:r>
              <a:rPr lang="fr-FR" dirty="0"/>
              <a:t>pour se conformer au régime prévu par la loi 1905, </a:t>
            </a:r>
            <a:r>
              <a:rPr lang="fr-FR" dirty="0" smtClean="0"/>
              <a:t>permettant le contrôle des </a:t>
            </a:r>
            <a:r>
              <a:rPr lang="fr-FR" dirty="0"/>
              <a:t>financements venant de l’étranger. </a:t>
            </a:r>
          </a:p>
        </p:txBody>
      </p:sp>
    </p:spTree>
    <p:extLst>
      <p:ext uri="{BB962C8B-B14F-4D97-AF65-F5344CB8AC3E}">
        <p14:creationId xmlns:p14="http://schemas.microsoft.com/office/powerpoint/2010/main" val="22299259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5458690" y="2020823"/>
            <a:ext cx="3228109" cy="4393831"/>
          </a:xfrm>
        </p:spPr>
        <p:txBody>
          <a:bodyPr>
            <a:normAutofit fontScale="92500" lnSpcReduction="10000"/>
          </a:bodyPr>
          <a:lstStyle/>
          <a:p>
            <a:pPr algn="just"/>
            <a:r>
              <a:rPr lang="fr-FR" dirty="0" smtClean="0"/>
              <a:t>Les mosquées se présentent comme des associations loi de 1901 et non comme des associations cultuelles (loi de 1905). Cela leur permet de créer des écoles primaires, voire des collèges, des épiceries hallal ou des supermarchés comme à Mulhouse. </a:t>
            </a:r>
          </a:p>
          <a:p>
            <a:pPr algn="just"/>
            <a:r>
              <a:rPr lang="fr-FR" dirty="0" smtClean="0"/>
              <a:t>D’autre part, de nombreuses associations luttent contre l’ordre public français (</a:t>
            </a:r>
            <a:r>
              <a:rPr lang="fr-FR" dirty="0"/>
              <a:t>provocation à la haine, à la discrimination et à la </a:t>
            </a:r>
            <a:r>
              <a:rPr lang="fr-FR" dirty="0" smtClean="0"/>
              <a:t>violence). Il est nécessaire de les contrôler ou de les dissoudre.</a:t>
            </a:r>
            <a:endParaRPr lang="fr-FR" dirty="0"/>
          </a:p>
        </p:txBody>
      </p:sp>
      <p:sp>
        <p:nvSpPr>
          <p:cNvPr id="3" name="Titre 2"/>
          <p:cNvSpPr>
            <a:spLocks noGrp="1"/>
          </p:cNvSpPr>
          <p:nvPr>
            <p:ph type="title"/>
          </p:nvPr>
        </p:nvSpPr>
        <p:spPr/>
        <p:txBody>
          <a:bodyPr>
            <a:normAutofit/>
          </a:bodyPr>
          <a:lstStyle/>
          <a:p>
            <a:r>
              <a:rPr lang="fr-FR" dirty="0" smtClean="0"/>
              <a:t>Le contrôle des associations</a:t>
            </a:r>
            <a:endParaRPr lang="fr-FR" dirty="0"/>
          </a:p>
        </p:txBody>
      </p:sp>
      <p:pic>
        <p:nvPicPr>
          <p:cNvPr id="4" name="Image 3"/>
          <p:cNvPicPr>
            <a:picLocks noChangeAspect="1"/>
          </p:cNvPicPr>
          <p:nvPr/>
        </p:nvPicPr>
        <p:blipFill>
          <a:blip r:embed="rId2"/>
          <a:stretch>
            <a:fillRect/>
          </a:stretch>
        </p:blipFill>
        <p:spPr>
          <a:xfrm>
            <a:off x="454542" y="2020823"/>
            <a:ext cx="5004148" cy="3128421"/>
          </a:xfrm>
          <a:prstGeom prst="rect">
            <a:avLst/>
          </a:prstGeom>
        </p:spPr>
      </p:pic>
      <p:sp>
        <p:nvSpPr>
          <p:cNvPr id="5" name="ZoneTexte 4"/>
          <p:cNvSpPr txBox="1"/>
          <p:nvPr/>
        </p:nvSpPr>
        <p:spPr>
          <a:xfrm>
            <a:off x="454542" y="5389418"/>
            <a:ext cx="4641273" cy="1200329"/>
          </a:xfrm>
          <a:prstGeom prst="rect">
            <a:avLst/>
          </a:prstGeom>
          <a:noFill/>
        </p:spPr>
        <p:txBody>
          <a:bodyPr wrap="square" rtlCol="0">
            <a:spAutoFit/>
          </a:bodyPr>
          <a:lstStyle/>
          <a:p>
            <a:r>
              <a:rPr lang="fr-FR" dirty="0"/>
              <a:t>L</a:t>
            </a:r>
            <a:r>
              <a:rPr lang="fr-FR" dirty="0" smtClean="0"/>
              <a:t>a </a:t>
            </a:r>
            <a:r>
              <a:rPr lang="fr-FR" dirty="0"/>
              <a:t>dissolution </a:t>
            </a:r>
            <a:r>
              <a:rPr lang="fr-FR" dirty="0" smtClean="0"/>
              <a:t>le 28 octobre 2020 du </a:t>
            </a:r>
            <a:r>
              <a:rPr lang="fr-FR" dirty="0"/>
              <a:t>Collectif contre l’Islamophobie en </a:t>
            </a:r>
            <a:r>
              <a:rPr lang="fr-FR" dirty="0" smtClean="0"/>
              <a:t>France (qui a relayé l’appel contre Samuel </a:t>
            </a:r>
            <a:r>
              <a:rPr lang="fr-FR" dirty="0" err="1" smtClean="0"/>
              <a:t>Paty</a:t>
            </a:r>
            <a:r>
              <a:rPr lang="fr-FR" dirty="0" smtClean="0"/>
              <a:t>) </a:t>
            </a:r>
            <a:r>
              <a:rPr lang="fr-FR" dirty="0" smtClean="0"/>
              <a:t>fut décidée </a:t>
            </a:r>
            <a:r>
              <a:rPr lang="fr-FR" dirty="0" smtClean="0"/>
              <a:t>après celle de l’ONG </a:t>
            </a:r>
            <a:r>
              <a:rPr lang="fr-FR" dirty="0" err="1" smtClean="0"/>
              <a:t>BarakaCity</a:t>
            </a:r>
            <a:r>
              <a:rPr lang="fr-FR" dirty="0" smtClean="0"/>
              <a:t>.</a:t>
            </a:r>
            <a:endParaRPr lang="fr-FR" dirty="0"/>
          </a:p>
        </p:txBody>
      </p:sp>
    </p:spTree>
    <p:extLst>
      <p:ext uri="{BB962C8B-B14F-4D97-AF65-F5344CB8AC3E}">
        <p14:creationId xmlns:p14="http://schemas.microsoft.com/office/powerpoint/2010/main" val="146826178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5458690" y="2020823"/>
            <a:ext cx="3228109" cy="4393831"/>
          </a:xfrm>
        </p:spPr>
        <p:txBody>
          <a:bodyPr>
            <a:normAutofit fontScale="92500" lnSpcReduction="20000"/>
          </a:bodyPr>
          <a:lstStyle/>
          <a:p>
            <a:pPr algn="l"/>
            <a:r>
              <a:rPr lang="fr-FR" dirty="0" smtClean="0"/>
              <a:t>Cela va des associations islamistes, des gouvernements étrangers manipulant l’islam de France aux imams indépendants (</a:t>
            </a:r>
            <a:r>
              <a:rPr lang="fr-FR" dirty="0" err="1" smtClean="0"/>
              <a:t>Tareq</a:t>
            </a:r>
            <a:r>
              <a:rPr lang="fr-FR" dirty="0" smtClean="0"/>
              <a:t> </a:t>
            </a:r>
            <a:r>
              <a:rPr lang="fr-FR" dirty="0" err="1" smtClean="0"/>
              <a:t>Oubrou</a:t>
            </a:r>
            <a:r>
              <a:rPr lang="fr-FR" dirty="0" smtClean="0"/>
              <a:t> ou </a:t>
            </a:r>
            <a:r>
              <a:rPr lang="fr-FR" dirty="0" err="1" smtClean="0"/>
              <a:t>Bajrafil</a:t>
            </a:r>
            <a:r>
              <a:rPr lang="fr-FR" dirty="0" smtClean="0"/>
              <a:t>) ou aux associations musulmanes, mais il y a aussi aussi le Syndicat </a:t>
            </a:r>
            <a:r>
              <a:rPr lang="fr-FR" dirty="0"/>
              <a:t>des avocats de France, le Syndicat de la magistrature et La Quadrature du </a:t>
            </a:r>
            <a:r>
              <a:rPr lang="fr-FR" dirty="0" smtClean="0"/>
              <a:t>Net. «  Le </a:t>
            </a:r>
            <a:r>
              <a:rPr lang="fr-FR" dirty="0"/>
              <a:t>projet de loi confortant le respect des principes de la République, dite ’loi séparatisme’, constitue une atteinte sans précédent aux socles de notre République et menace nos libertés les plus </a:t>
            </a:r>
            <a:r>
              <a:rPr lang="fr-FR" dirty="0" smtClean="0"/>
              <a:t>fondamentales. »</a:t>
            </a:r>
            <a:endParaRPr lang="fr-FR" dirty="0"/>
          </a:p>
        </p:txBody>
      </p:sp>
      <p:sp>
        <p:nvSpPr>
          <p:cNvPr id="3" name="Titre 2"/>
          <p:cNvSpPr>
            <a:spLocks noGrp="1"/>
          </p:cNvSpPr>
          <p:nvPr>
            <p:ph type="title"/>
          </p:nvPr>
        </p:nvSpPr>
        <p:spPr/>
        <p:txBody>
          <a:bodyPr>
            <a:normAutofit/>
          </a:bodyPr>
          <a:lstStyle/>
          <a:p>
            <a:r>
              <a:rPr lang="fr-FR" dirty="0" smtClean="0"/>
              <a:t>Deux types d’opposition</a:t>
            </a:r>
            <a:br>
              <a:rPr lang="fr-FR" dirty="0" smtClean="0"/>
            </a:br>
            <a:r>
              <a:rPr lang="fr-FR" dirty="0" smtClean="0"/>
              <a:t>face à la loi « séparatisme »</a:t>
            </a:r>
            <a:endParaRPr lang="fr-FR" dirty="0"/>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9419" y="2020823"/>
            <a:ext cx="4978400" cy="3441700"/>
          </a:xfrm>
          <a:prstGeom prst="rect">
            <a:avLst/>
          </a:prstGeom>
        </p:spPr>
      </p:pic>
      <p:sp>
        <p:nvSpPr>
          <p:cNvPr id="7" name="ZoneTexte 6"/>
          <p:cNvSpPr txBox="1"/>
          <p:nvPr/>
        </p:nvSpPr>
        <p:spPr>
          <a:xfrm>
            <a:off x="133928" y="5558748"/>
            <a:ext cx="5329381" cy="1200329"/>
          </a:xfrm>
          <a:prstGeom prst="rect">
            <a:avLst/>
          </a:prstGeom>
          <a:noFill/>
        </p:spPr>
        <p:txBody>
          <a:bodyPr wrap="square" rtlCol="0">
            <a:spAutoFit/>
          </a:bodyPr>
          <a:lstStyle/>
          <a:p>
            <a:r>
              <a:rPr lang="fr-FR" dirty="0"/>
              <a:t>L</a:t>
            </a:r>
            <a:r>
              <a:rPr lang="fr-FR" dirty="0" smtClean="0"/>
              <a:t>e </a:t>
            </a:r>
            <a:r>
              <a:rPr lang="fr-FR" dirty="0"/>
              <a:t>gouvernement </a:t>
            </a:r>
            <a:r>
              <a:rPr lang="fr-FR" dirty="0" smtClean="0"/>
              <a:t>voudrait </a:t>
            </a:r>
            <a:r>
              <a:rPr lang="fr-FR" dirty="0"/>
              <a:t>aussi faire des associations des supplétifs du ministère de l’Intérieur en insérant une clause de « sauvegarde de l’ordre public » dans le contrat républicain »</a:t>
            </a:r>
          </a:p>
        </p:txBody>
      </p:sp>
      <p:pic>
        <p:nvPicPr>
          <p:cNvPr id="8" name="Image 7"/>
          <p:cNvPicPr>
            <a:picLocks noChangeAspect="1"/>
          </p:cNvPicPr>
          <p:nvPr/>
        </p:nvPicPr>
        <p:blipFill>
          <a:blip r:embed="rId3"/>
          <a:stretch>
            <a:fillRect/>
          </a:stretch>
        </p:blipFill>
        <p:spPr>
          <a:xfrm>
            <a:off x="541483" y="74637"/>
            <a:ext cx="1356736" cy="1898073"/>
          </a:xfrm>
          <a:prstGeom prst="rect">
            <a:avLst/>
          </a:prstGeom>
        </p:spPr>
      </p:pic>
      <p:pic>
        <p:nvPicPr>
          <p:cNvPr id="9218" name="Picture 2" descr="oi séparatisme » : les libertés associatives en danger ! | emmaus-franc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97725" y="185473"/>
            <a:ext cx="2236304"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983359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5458690" y="2020823"/>
            <a:ext cx="3228109" cy="4393831"/>
          </a:xfrm>
        </p:spPr>
        <p:txBody>
          <a:bodyPr>
            <a:normAutofit/>
          </a:bodyPr>
          <a:lstStyle/>
          <a:p>
            <a:pPr algn="l"/>
            <a:r>
              <a:rPr lang="fr-FR" b="1" dirty="0"/>
              <a:t>Des députés LR dont Guillaume Peltier proposent </a:t>
            </a:r>
            <a:r>
              <a:rPr lang="fr-FR" b="1" dirty="0" smtClean="0"/>
              <a:t>en décembre 2021 de </a:t>
            </a:r>
            <a:r>
              <a:rPr lang="fr-FR" b="1" dirty="0"/>
              <a:t>rendre </a:t>
            </a:r>
            <a:r>
              <a:rPr lang="fr-FR" b="1" dirty="0" smtClean="0"/>
              <a:t>obligatoire par la loi </a:t>
            </a:r>
            <a:r>
              <a:rPr lang="fr-FR" b="1" dirty="0"/>
              <a:t>la signature de la charte des principes de l’islam de France par toutes les mosquées de France et de « fermer toute mosquée en cas de refus </a:t>
            </a:r>
            <a:r>
              <a:rPr lang="fr-FR" b="1" dirty="0" smtClean="0"/>
              <a:t>». Les trois fédérations du CFCM non signataires de la charte se ravisent et signent la charte.</a:t>
            </a:r>
            <a:endParaRPr lang="fr-FR" dirty="0"/>
          </a:p>
          <a:p>
            <a:pPr algn="l"/>
            <a:endParaRPr lang="fr-FR" dirty="0"/>
          </a:p>
        </p:txBody>
      </p:sp>
      <p:sp>
        <p:nvSpPr>
          <p:cNvPr id="3" name="Titre 2"/>
          <p:cNvSpPr>
            <a:spLocks noGrp="1"/>
          </p:cNvSpPr>
          <p:nvPr>
            <p:ph type="title"/>
          </p:nvPr>
        </p:nvSpPr>
        <p:spPr/>
        <p:txBody>
          <a:bodyPr>
            <a:normAutofit/>
          </a:bodyPr>
          <a:lstStyle/>
          <a:p>
            <a:r>
              <a:rPr lang="fr-FR" dirty="0" smtClean="0"/>
              <a:t>L’évolution en janvier 2022</a:t>
            </a:r>
            <a:endParaRPr lang="fr-FR" dirty="0"/>
          </a:p>
        </p:txBody>
      </p:sp>
      <p:sp>
        <p:nvSpPr>
          <p:cNvPr id="7" name="ZoneTexte 6"/>
          <p:cNvSpPr txBox="1"/>
          <p:nvPr/>
        </p:nvSpPr>
        <p:spPr>
          <a:xfrm>
            <a:off x="133928" y="5558748"/>
            <a:ext cx="5329381" cy="1200329"/>
          </a:xfrm>
          <a:prstGeom prst="rect">
            <a:avLst/>
          </a:prstGeom>
          <a:noFill/>
        </p:spPr>
        <p:txBody>
          <a:bodyPr wrap="square" rtlCol="0">
            <a:spAutoFit/>
          </a:bodyPr>
          <a:lstStyle/>
          <a:p>
            <a:r>
              <a:rPr lang="fr-FR" b="1" dirty="0" smtClean="0"/>
              <a:t>Le ralliement à la charte du</a:t>
            </a:r>
            <a:r>
              <a:rPr lang="fr-FR" b="1" dirty="0"/>
              <a:t> Comité de coordination des musulmans turcs de France</a:t>
            </a:r>
            <a:r>
              <a:rPr lang="fr-FR" dirty="0"/>
              <a:t> (</a:t>
            </a:r>
            <a:r>
              <a:rPr lang="fr-FR" dirty="0" smtClean="0"/>
              <a:t>CCMTF) proche d’</a:t>
            </a:r>
            <a:r>
              <a:rPr lang="fr-FR" dirty="0" err="1" smtClean="0"/>
              <a:t>Erdogan</a:t>
            </a:r>
            <a:r>
              <a:rPr lang="fr-FR" dirty="0" smtClean="0"/>
              <a:t>, </a:t>
            </a:r>
            <a:r>
              <a:rPr lang="fr-FR" b="1" dirty="0" smtClean="0"/>
              <a:t>du </a:t>
            </a:r>
            <a:r>
              <a:rPr lang="fr-FR" b="1" dirty="0" err="1" smtClean="0"/>
              <a:t>Millî</a:t>
            </a:r>
            <a:r>
              <a:rPr lang="fr-FR" b="1" dirty="0" smtClean="0"/>
              <a:t> </a:t>
            </a:r>
            <a:r>
              <a:rPr lang="fr-FR" b="1" dirty="0" err="1" smtClean="0"/>
              <a:t>Görüs</a:t>
            </a:r>
            <a:r>
              <a:rPr lang="fr-FR" b="1" dirty="0" smtClean="0"/>
              <a:t>, proche aussi d’</a:t>
            </a:r>
            <a:r>
              <a:rPr lang="fr-FR" b="1" dirty="0" err="1" smtClean="0"/>
              <a:t>Erdogan</a:t>
            </a:r>
            <a:r>
              <a:rPr lang="fr-FR" b="1" dirty="0" smtClean="0"/>
              <a:t>, et du </a:t>
            </a:r>
            <a:r>
              <a:rPr lang="fr-FR" b="1" dirty="0"/>
              <a:t>mouvement Foi et Pratique</a:t>
            </a:r>
            <a:r>
              <a:rPr lang="fr-FR" dirty="0"/>
              <a:t> </a:t>
            </a:r>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459" y="1888448"/>
            <a:ext cx="4965700" cy="3670300"/>
          </a:xfrm>
          <a:prstGeom prst="rect">
            <a:avLst/>
          </a:prstGeom>
        </p:spPr>
      </p:pic>
    </p:spTree>
    <p:extLst>
      <p:ext uri="{BB962C8B-B14F-4D97-AF65-F5344CB8AC3E}">
        <p14:creationId xmlns:p14="http://schemas.microsoft.com/office/powerpoint/2010/main" val="207837730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5964381" y="1927512"/>
            <a:ext cx="2999510" cy="4819651"/>
          </a:xfrm>
        </p:spPr>
        <p:txBody>
          <a:bodyPr>
            <a:normAutofit fontScale="92500" lnSpcReduction="10000"/>
          </a:bodyPr>
          <a:lstStyle/>
          <a:p>
            <a:pPr algn="l"/>
            <a:r>
              <a:rPr lang="fr-FR" dirty="0" smtClean="0"/>
              <a:t>Gérald </a:t>
            </a:r>
            <a:r>
              <a:rPr lang="fr-FR" dirty="0" err="1" smtClean="0"/>
              <a:t>Darmanin</a:t>
            </a:r>
            <a:r>
              <a:rPr lang="fr-FR" dirty="0" smtClean="0"/>
              <a:t> n’ayant pas obtenu du CFCM dans les délais ce qu’il avait demandé en particulier le Conseil national des Imams et constatant le retour au CFCM de groupes de pression en faveur de l’islam politique déclare le 13 décembre que </a:t>
            </a:r>
            <a:r>
              <a:rPr lang="fr-FR" dirty="0"/>
              <a:t>le CFCM est “mort” </a:t>
            </a:r>
            <a:r>
              <a:rPr lang="fr-FR" dirty="0" smtClean="0"/>
              <a:t>et qu’il </a:t>
            </a:r>
            <a:r>
              <a:rPr lang="fr-FR" dirty="0"/>
              <a:t>« n’existait plus pour les pouvoirs publics et n’était plus l’interlocuteur de la République ». </a:t>
            </a:r>
            <a:r>
              <a:rPr lang="fr-FR" dirty="0" smtClean="0"/>
              <a:t>Une autre institution devrait être créée au début de 2022.</a:t>
            </a:r>
            <a:endParaRPr lang="fr-FR" dirty="0"/>
          </a:p>
        </p:txBody>
      </p:sp>
      <p:sp>
        <p:nvSpPr>
          <p:cNvPr id="3" name="Titre 2"/>
          <p:cNvSpPr>
            <a:spLocks noGrp="1"/>
          </p:cNvSpPr>
          <p:nvPr>
            <p:ph type="title"/>
          </p:nvPr>
        </p:nvSpPr>
        <p:spPr/>
        <p:txBody>
          <a:bodyPr>
            <a:normAutofit/>
          </a:bodyPr>
          <a:lstStyle/>
          <a:p>
            <a:r>
              <a:rPr lang="fr-FR" dirty="0" smtClean="0"/>
              <a:t>L’évolution en janvier 2022</a:t>
            </a:r>
            <a:endParaRPr lang="fr-FR" dirty="0"/>
          </a:p>
        </p:txBody>
      </p:sp>
      <p:pic>
        <p:nvPicPr>
          <p:cNvPr id="11266" name="Picture 2" descr="e gouvernement veut remplacer le CFCM comme interlocuteur officiel du cult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6417" y="1927513"/>
            <a:ext cx="5275985" cy="3517323"/>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p:cNvSpPr txBox="1"/>
          <p:nvPr/>
        </p:nvSpPr>
        <p:spPr>
          <a:xfrm>
            <a:off x="207818" y="5832764"/>
            <a:ext cx="5624945" cy="646331"/>
          </a:xfrm>
          <a:prstGeom prst="rect">
            <a:avLst/>
          </a:prstGeom>
          <a:noFill/>
        </p:spPr>
        <p:txBody>
          <a:bodyPr wrap="square" rtlCol="0">
            <a:spAutoFit/>
          </a:bodyPr>
          <a:lstStyle/>
          <a:p>
            <a:r>
              <a:rPr lang="fr-FR" dirty="0" smtClean="0"/>
              <a:t>Le CFCM, fondé en 2003, est composé d’élus et de cooptés (20% puis 50%). Il était reçu à </a:t>
            </a:r>
            <a:r>
              <a:rPr lang="fr-FR" dirty="0" smtClean="0"/>
              <a:t>l’Elysée en </a:t>
            </a:r>
            <a:r>
              <a:rPr lang="fr-FR" dirty="0"/>
              <a:t>j</a:t>
            </a:r>
            <a:r>
              <a:rPr lang="fr-FR" dirty="0" smtClean="0"/>
              <a:t>anvier 2021.</a:t>
            </a:r>
            <a:endParaRPr lang="fr-FR" dirty="0"/>
          </a:p>
        </p:txBody>
      </p:sp>
    </p:spTree>
    <p:extLst>
      <p:ext uri="{BB962C8B-B14F-4D97-AF65-F5344CB8AC3E}">
        <p14:creationId xmlns:p14="http://schemas.microsoft.com/office/powerpoint/2010/main" val="62246673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5964381" y="1927512"/>
            <a:ext cx="2999510" cy="4819651"/>
          </a:xfrm>
        </p:spPr>
        <p:txBody>
          <a:bodyPr>
            <a:normAutofit/>
          </a:bodyPr>
          <a:lstStyle/>
          <a:p>
            <a:pPr algn="l"/>
            <a:r>
              <a:rPr lang="fr-FR" dirty="0" smtClean="0"/>
              <a:t>Le Forum de l’islam en France remplace le CFCM en janvier 2022. Les préfets </a:t>
            </a:r>
            <a:r>
              <a:rPr lang="fr-FR" dirty="0"/>
              <a:t>les préfets </a:t>
            </a:r>
            <a:r>
              <a:rPr lang="fr-FR" dirty="0" smtClean="0"/>
              <a:t>devaient </a:t>
            </a:r>
            <a:r>
              <a:rPr lang="fr-FR" dirty="0"/>
              <a:t>faire émerger des acteurs musulmans désireux de s’impliquer. </a:t>
            </a:r>
            <a:r>
              <a:rPr lang="fr-FR" dirty="0" smtClean="0"/>
              <a:t>Une centaine de noms ont été retenus sur les 1000 proposés. Disparaissent les 9 fédérations liées à des Etats étrangers.</a:t>
            </a:r>
            <a:endParaRPr lang="fr-FR" dirty="0"/>
          </a:p>
        </p:txBody>
      </p:sp>
      <p:sp>
        <p:nvSpPr>
          <p:cNvPr id="3" name="Titre 2"/>
          <p:cNvSpPr>
            <a:spLocks noGrp="1"/>
          </p:cNvSpPr>
          <p:nvPr>
            <p:ph type="title"/>
          </p:nvPr>
        </p:nvSpPr>
        <p:spPr/>
        <p:txBody>
          <a:bodyPr>
            <a:normAutofit/>
          </a:bodyPr>
          <a:lstStyle/>
          <a:p>
            <a:r>
              <a:rPr lang="fr-FR" dirty="0" smtClean="0"/>
              <a:t>L’évolution en janvier </a:t>
            </a:r>
            <a:r>
              <a:rPr lang="fr-FR" dirty="0" smtClean="0"/>
              <a:t>2022</a:t>
            </a:r>
            <a:br>
              <a:rPr lang="fr-FR" dirty="0" smtClean="0"/>
            </a:br>
            <a:r>
              <a:rPr lang="fr-FR" dirty="0" smtClean="0"/>
              <a:t>Le FORIF</a:t>
            </a:r>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941" y="1801956"/>
            <a:ext cx="5621481" cy="4013691"/>
          </a:xfrm>
          <a:prstGeom prst="rect">
            <a:avLst/>
          </a:prstGeom>
        </p:spPr>
      </p:pic>
      <p:sp>
        <p:nvSpPr>
          <p:cNvPr id="6" name="ZoneTexte 5"/>
          <p:cNvSpPr txBox="1"/>
          <p:nvPr/>
        </p:nvSpPr>
        <p:spPr>
          <a:xfrm>
            <a:off x="96982" y="5849145"/>
            <a:ext cx="9047018" cy="923330"/>
          </a:xfrm>
          <a:prstGeom prst="rect">
            <a:avLst/>
          </a:prstGeom>
          <a:noFill/>
        </p:spPr>
        <p:txBody>
          <a:bodyPr wrap="square" rtlCol="0">
            <a:spAutoFit/>
          </a:bodyPr>
          <a:lstStyle/>
          <a:p>
            <a:r>
              <a:rPr lang="fr-FR" dirty="0" smtClean="0"/>
              <a:t>Le </a:t>
            </a:r>
            <a:r>
              <a:rPr lang="fr-FR" dirty="0" err="1" smtClean="0"/>
              <a:t>Forif</a:t>
            </a:r>
            <a:r>
              <a:rPr lang="fr-FR" dirty="0" smtClean="0"/>
              <a:t> va travailler sur la formation </a:t>
            </a:r>
            <a:r>
              <a:rPr lang="fr-FR" dirty="0"/>
              <a:t>des cadres religieux, la </a:t>
            </a:r>
            <a:r>
              <a:rPr lang="fr-FR" dirty="0" err="1"/>
              <a:t>prévention</a:t>
            </a:r>
            <a:r>
              <a:rPr lang="fr-FR" dirty="0"/>
              <a:t> des actes </a:t>
            </a:r>
            <a:r>
              <a:rPr lang="fr-FR" dirty="0" err="1"/>
              <a:t>anti-musulmans</a:t>
            </a:r>
            <a:r>
              <a:rPr lang="fr-FR" dirty="0"/>
              <a:t>, l’application du volet ‘droit des cultes’ de la loi contre le </a:t>
            </a:r>
            <a:r>
              <a:rPr lang="fr-FR" dirty="0" err="1"/>
              <a:t>séparatisme</a:t>
            </a:r>
            <a:r>
              <a:rPr lang="fr-FR" dirty="0"/>
              <a:t> </a:t>
            </a:r>
            <a:r>
              <a:rPr lang="fr-FR" dirty="0" err="1"/>
              <a:t>votée</a:t>
            </a:r>
            <a:r>
              <a:rPr lang="fr-FR" dirty="0"/>
              <a:t> à l’</a:t>
            </a:r>
            <a:r>
              <a:rPr lang="fr-FR" dirty="0" err="1"/>
              <a:t>éte</a:t>
            </a:r>
            <a:r>
              <a:rPr lang="fr-FR" dirty="0"/>
              <a:t>́ 2021, et les </a:t>
            </a:r>
            <a:r>
              <a:rPr lang="fr-FR" dirty="0" err="1"/>
              <a:t>aumôneries</a:t>
            </a:r>
            <a:r>
              <a:rPr lang="fr-FR" dirty="0"/>
              <a:t> (</a:t>
            </a:r>
            <a:r>
              <a:rPr lang="fr-FR" dirty="0" err="1"/>
              <a:t>pénitentiaires</a:t>
            </a:r>
            <a:r>
              <a:rPr lang="fr-FR" dirty="0"/>
              <a:t> et </a:t>
            </a:r>
            <a:r>
              <a:rPr lang="fr-FR" dirty="0" err="1"/>
              <a:t>hospitalières</a:t>
            </a:r>
            <a:r>
              <a:rPr lang="fr-FR" dirty="0" smtClean="0"/>
              <a:t>).</a:t>
            </a:r>
            <a:endParaRPr lang="fr-FR" dirty="0"/>
          </a:p>
        </p:txBody>
      </p:sp>
    </p:spTree>
    <p:extLst>
      <p:ext uri="{BB962C8B-B14F-4D97-AF65-F5344CB8AC3E}">
        <p14:creationId xmlns:p14="http://schemas.microsoft.com/office/powerpoint/2010/main" val="25134401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5964381" y="1927512"/>
            <a:ext cx="2999510" cy="4819651"/>
          </a:xfrm>
        </p:spPr>
        <p:txBody>
          <a:bodyPr>
            <a:normAutofit/>
          </a:bodyPr>
          <a:lstStyle/>
          <a:p>
            <a:pPr algn="l"/>
            <a:r>
              <a:rPr lang="fr-FR" dirty="0" smtClean="0"/>
              <a:t>Les ministère de la Justice, des Armées, </a:t>
            </a:r>
            <a:r>
              <a:rPr lang="fr-FR" dirty="0" err="1" smtClean="0"/>
              <a:t>Tracfin</a:t>
            </a:r>
            <a:r>
              <a:rPr lang="fr-FR" dirty="0" smtClean="0"/>
              <a:t> et de l’Intérieur (mais pas la prévention ni les services de sécurité : dépenses classifiées et le contr</a:t>
            </a:r>
            <a:r>
              <a:rPr lang="fr-FR" dirty="0" smtClean="0"/>
              <a:t>ô</a:t>
            </a:r>
            <a:r>
              <a:rPr lang="fr-FR" dirty="0" smtClean="0"/>
              <a:t>le dépend de la Mission parlementaire).</a:t>
            </a:r>
            <a:endParaRPr lang="fr-FR" dirty="0"/>
          </a:p>
        </p:txBody>
      </p:sp>
      <p:sp>
        <p:nvSpPr>
          <p:cNvPr id="3" name="Titre 2"/>
          <p:cNvSpPr>
            <a:spLocks noGrp="1"/>
          </p:cNvSpPr>
          <p:nvPr>
            <p:ph type="title"/>
          </p:nvPr>
        </p:nvSpPr>
        <p:spPr/>
        <p:txBody>
          <a:bodyPr>
            <a:normAutofit/>
          </a:bodyPr>
          <a:lstStyle/>
          <a:p>
            <a:r>
              <a:rPr lang="fr-FR" dirty="0" smtClean="0"/>
              <a:t>La lutte antiterroriste :</a:t>
            </a:r>
            <a:br>
              <a:rPr lang="fr-FR" dirty="0" smtClean="0"/>
            </a:br>
            <a:r>
              <a:rPr lang="fr-FR" dirty="0" smtClean="0"/>
              <a:t> 9 milliards € depuis 2015</a:t>
            </a:r>
            <a:endParaRPr lang="fr-FR" dirty="0"/>
          </a:p>
        </p:txBody>
      </p:sp>
      <p:sp>
        <p:nvSpPr>
          <p:cNvPr id="6" name="ZoneTexte 5"/>
          <p:cNvSpPr txBox="1"/>
          <p:nvPr/>
        </p:nvSpPr>
        <p:spPr>
          <a:xfrm>
            <a:off x="401782" y="1927512"/>
            <a:ext cx="5140036" cy="4893647"/>
          </a:xfrm>
          <a:prstGeom prst="rect">
            <a:avLst/>
          </a:prstGeom>
          <a:noFill/>
        </p:spPr>
        <p:txBody>
          <a:bodyPr wrap="square" rtlCol="0">
            <a:spAutoFit/>
          </a:bodyPr>
          <a:lstStyle/>
          <a:p>
            <a:r>
              <a:rPr lang="fr-FR" sz="2400" dirty="0" smtClean="0"/>
              <a:t>Armée : 7,8 milliards (forces spéciales passent de 3 000 à 4 000 personnes)</a:t>
            </a:r>
          </a:p>
          <a:p>
            <a:r>
              <a:rPr lang="fr-FR" sz="2400" dirty="0" smtClean="0"/>
              <a:t>Ministère de l’Intérieur : 800 millions (13000 recrutements, mais certains réorientés vers les CRS et la police alors que les 27 fonctionnaires du </a:t>
            </a:r>
            <a:r>
              <a:rPr lang="fr-FR" sz="2400" dirty="0" err="1" smtClean="0"/>
              <a:t>Servi!ce</a:t>
            </a:r>
            <a:r>
              <a:rPr lang="fr-FR" sz="2400" dirty="0" smtClean="0"/>
              <a:t> national des enqu</a:t>
            </a:r>
            <a:r>
              <a:rPr lang="fr-FR" sz="2400" dirty="0" smtClean="0"/>
              <a:t>êtes administratives de sécurité doivent traiter 320 000 demandes par an</a:t>
            </a:r>
            <a:r>
              <a:rPr lang="fr-FR" sz="2400" dirty="0" smtClean="0"/>
              <a:t>)</a:t>
            </a:r>
          </a:p>
          <a:p>
            <a:r>
              <a:rPr lang="fr-FR" sz="2400" dirty="0" smtClean="0"/>
              <a:t>Ministère de la Justice : 700 millions (un détenu radicalisé co</a:t>
            </a:r>
            <a:r>
              <a:rPr lang="fr-FR" sz="2400" dirty="0" smtClean="0"/>
              <a:t>ûte 3 500 € par mois).</a:t>
            </a:r>
            <a:endParaRPr lang="fr-FR" sz="2400" dirty="0" smtClean="0"/>
          </a:p>
          <a:p>
            <a:r>
              <a:rPr lang="fr-FR" sz="2400" dirty="0" smtClean="0"/>
              <a:t>La Cour des compte note une baisse de sélectivité.</a:t>
            </a:r>
            <a:endParaRPr lang="fr-FR" sz="2400" dirty="0"/>
          </a:p>
        </p:txBody>
      </p:sp>
    </p:spTree>
    <p:extLst>
      <p:ext uri="{BB962C8B-B14F-4D97-AF65-F5344CB8AC3E}">
        <p14:creationId xmlns:p14="http://schemas.microsoft.com/office/powerpoint/2010/main" val="205028627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a:t>
            </a:r>
            <a:r>
              <a:rPr lang="fr-FR" dirty="0" smtClean="0"/>
              <a:t>réponses </a:t>
            </a:r>
            <a:r>
              <a:rPr lang="fr-FR" dirty="0" err="1" smtClean="0"/>
              <a:t>infraététiques</a:t>
            </a:r>
            <a:endParaRPr lang="fr-FR" dirty="0"/>
          </a:p>
        </p:txBody>
      </p:sp>
      <p:sp>
        <p:nvSpPr>
          <p:cNvPr id="4" name="Sous-titre 3"/>
          <p:cNvSpPr>
            <a:spLocks noGrp="1"/>
          </p:cNvSpPr>
          <p:nvPr>
            <p:ph type="subTitle" idx="1"/>
          </p:nvPr>
        </p:nvSpPr>
        <p:spPr/>
        <p:txBody>
          <a:bodyPr/>
          <a:lstStyle/>
          <a:p>
            <a:endParaRPr lang="fr-FR" dirty="0"/>
          </a:p>
        </p:txBody>
      </p:sp>
    </p:spTree>
    <p:extLst>
      <p:ext uri="{BB962C8B-B14F-4D97-AF65-F5344CB8AC3E}">
        <p14:creationId xmlns:p14="http://schemas.microsoft.com/office/powerpoint/2010/main" val="158690319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5964381" y="1927512"/>
            <a:ext cx="2999510" cy="4819651"/>
          </a:xfrm>
        </p:spPr>
        <p:txBody>
          <a:bodyPr>
            <a:normAutofit/>
          </a:bodyPr>
          <a:lstStyle/>
          <a:p>
            <a:pPr algn="l"/>
            <a:r>
              <a:rPr lang="fr-FR" dirty="0" smtClean="0"/>
              <a:t>L’Etat français souhaite avoir le monopole de la lutte contre la radicalisation. Il souhaite la professionnalisation de cette lutte. Il fait néanmoins appel aux maires pour des enqu</a:t>
            </a:r>
            <a:r>
              <a:rPr lang="fr-FR" dirty="0" smtClean="0"/>
              <a:t>êtes sans garantir leur sécurité, d’où de nombreux refus.</a:t>
            </a:r>
            <a:endParaRPr lang="fr-FR" dirty="0"/>
          </a:p>
        </p:txBody>
      </p:sp>
      <p:sp>
        <p:nvSpPr>
          <p:cNvPr id="3" name="Titre 2"/>
          <p:cNvSpPr>
            <a:spLocks noGrp="1"/>
          </p:cNvSpPr>
          <p:nvPr>
            <p:ph type="title"/>
          </p:nvPr>
        </p:nvSpPr>
        <p:spPr/>
        <p:txBody>
          <a:bodyPr>
            <a:normAutofit/>
          </a:bodyPr>
          <a:lstStyle/>
          <a:p>
            <a:r>
              <a:rPr lang="fr-FR" dirty="0" smtClean="0"/>
              <a:t>Les réponses </a:t>
            </a:r>
            <a:r>
              <a:rPr lang="fr-FR" dirty="0" err="1" smtClean="0"/>
              <a:t>infraétatiques</a:t>
            </a:r>
            <a:endParaRPr lang="fr-FR" dirty="0"/>
          </a:p>
        </p:txBody>
      </p:sp>
      <p:sp>
        <p:nvSpPr>
          <p:cNvPr id="6" name="ZoneTexte 5"/>
          <p:cNvSpPr txBox="1"/>
          <p:nvPr/>
        </p:nvSpPr>
        <p:spPr>
          <a:xfrm>
            <a:off x="96982" y="5087145"/>
            <a:ext cx="9047018" cy="1754326"/>
          </a:xfrm>
          <a:prstGeom prst="rect">
            <a:avLst/>
          </a:prstGeom>
          <a:noFill/>
        </p:spPr>
        <p:txBody>
          <a:bodyPr wrap="square" rtlCol="0">
            <a:spAutoFit/>
          </a:bodyPr>
          <a:lstStyle/>
          <a:p>
            <a:r>
              <a:rPr lang="fr-FR" dirty="0"/>
              <a:t>Parce que les </a:t>
            </a:r>
            <a:r>
              <a:rPr lang="fr-FR" dirty="0" err="1"/>
              <a:t>problématiques</a:t>
            </a:r>
            <a:r>
              <a:rPr lang="fr-FR" dirty="0"/>
              <a:t> de radicalisation menant à la violence </a:t>
            </a:r>
            <a:r>
              <a:rPr lang="fr-FR" dirty="0" err="1"/>
              <a:t>possèdent</a:t>
            </a:r>
            <a:r>
              <a:rPr lang="fr-FR" dirty="0"/>
              <a:t> </a:t>
            </a:r>
            <a:r>
              <a:rPr lang="fr-FR" dirty="0" err="1"/>
              <a:t>également</a:t>
            </a:r>
            <a:r>
              <a:rPr lang="fr-FR" dirty="0"/>
              <a:t> un ancrage local, il est primordial que les initiatives de </a:t>
            </a:r>
            <a:r>
              <a:rPr lang="fr-FR" dirty="0" err="1"/>
              <a:t>prévention</a:t>
            </a:r>
            <a:r>
              <a:rPr lang="fr-FR" dirty="0"/>
              <a:t> s’inscrivent </a:t>
            </a:r>
            <a:r>
              <a:rPr lang="fr-FR" dirty="0" err="1"/>
              <a:t>également</a:t>
            </a:r>
            <a:r>
              <a:rPr lang="fr-FR" dirty="0"/>
              <a:t> dans cette </a:t>
            </a:r>
            <a:r>
              <a:rPr lang="fr-FR" dirty="0" smtClean="0"/>
              <a:t>perspective (Saint-Denis près de Paris, Vilvoorde, Dakar, Québec, etc.). Il existe de nombreuses initiatives </a:t>
            </a:r>
            <a:r>
              <a:rPr lang="fr-FR" dirty="0"/>
              <a:t>municipales </a:t>
            </a:r>
            <a:r>
              <a:rPr lang="fr-FR" dirty="0" smtClean="0"/>
              <a:t>ainsi </a:t>
            </a:r>
            <a:r>
              <a:rPr lang="fr-FR" dirty="0"/>
              <a:t>que les </a:t>
            </a:r>
            <a:r>
              <a:rPr lang="fr-FR" dirty="0" err="1"/>
              <a:t>réseaux</a:t>
            </a:r>
            <a:r>
              <a:rPr lang="fr-FR" dirty="0"/>
              <a:t> municipaux internationaux qui participent activement au </a:t>
            </a:r>
            <a:r>
              <a:rPr lang="fr-FR" dirty="0" err="1"/>
              <a:t>développement</a:t>
            </a:r>
            <a:r>
              <a:rPr lang="fr-FR" dirty="0"/>
              <a:t> de l’expertise et de la collaboration en </a:t>
            </a:r>
            <a:r>
              <a:rPr lang="fr-FR" dirty="0" err="1"/>
              <a:t>matière</a:t>
            </a:r>
            <a:r>
              <a:rPr lang="fr-FR" dirty="0"/>
              <a:t> de </a:t>
            </a:r>
            <a:r>
              <a:rPr lang="fr-FR" dirty="0" err="1"/>
              <a:t>prévention</a:t>
            </a:r>
            <a:r>
              <a:rPr lang="fr-FR" dirty="0"/>
              <a:t> de la radicalisation menant à la </a:t>
            </a:r>
            <a:r>
              <a:rPr lang="fr-FR" dirty="0" smtClean="0"/>
              <a:t>violence.</a:t>
            </a:r>
            <a:endParaRPr lang="fr-FR" dirty="0"/>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883" y="2592063"/>
            <a:ext cx="5689598" cy="1357745"/>
          </a:xfrm>
          <a:prstGeom prst="rect">
            <a:avLst/>
          </a:prstGeom>
        </p:spPr>
      </p:pic>
    </p:spTree>
    <p:extLst>
      <p:ext uri="{BB962C8B-B14F-4D97-AF65-F5344CB8AC3E}">
        <p14:creationId xmlns:p14="http://schemas.microsoft.com/office/powerpoint/2010/main" val="208698380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Les </a:t>
            </a:r>
            <a:r>
              <a:rPr lang="fr-FR" dirty="0" smtClean="0"/>
              <a:t>Réactions </a:t>
            </a:r>
            <a:br>
              <a:rPr lang="fr-FR" dirty="0" smtClean="0"/>
            </a:br>
            <a:r>
              <a:rPr lang="fr-FR" dirty="0" smtClean="0"/>
              <a:t>des sociétés civiles</a:t>
            </a:r>
            <a:endParaRPr lang="fr-FR" dirty="0"/>
          </a:p>
        </p:txBody>
      </p:sp>
      <p:sp>
        <p:nvSpPr>
          <p:cNvPr id="4" name="Sous-titre 3"/>
          <p:cNvSpPr>
            <a:spLocks noGrp="1"/>
          </p:cNvSpPr>
          <p:nvPr>
            <p:ph type="subTitle" idx="1"/>
          </p:nvPr>
        </p:nvSpPr>
        <p:spPr/>
        <p:txBody>
          <a:bodyPr/>
          <a:lstStyle/>
          <a:p>
            <a:endParaRPr lang="fr-FR" dirty="0"/>
          </a:p>
        </p:txBody>
      </p:sp>
    </p:spTree>
    <p:extLst>
      <p:ext uri="{BB962C8B-B14F-4D97-AF65-F5344CB8AC3E}">
        <p14:creationId xmlns:p14="http://schemas.microsoft.com/office/powerpoint/2010/main" val="166671026"/>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3948545" y="1638300"/>
            <a:ext cx="4713246" cy="5047464"/>
          </a:xfrm>
        </p:spPr>
        <p:txBody>
          <a:bodyPr>
            <a:normAutofit fontScale="92500"/>
          </a:bodyPr>
          <a:lstStyle/>
          <a:p>
            <a:pPr algn="l"/>
            <a:r>
              <a:rPr lang="fr-FR" sz="2400" b="1" dirty="0" smtClean="0"/>
              <a:t>Une enqu</a:t>
            </a:r>
            <a:r>
              <a:rPr lang="fr-FR" sz="2400" b="1" dirty="0" smtClean="0"/>
              <a:t>ête auprès de 7 000 lycéens de Seconde. Un quart d’entre eux ne condamnent pas totalement les attentats. 80% : on ne peut pas se moquer des religions. 68% : la presse ment</a:t>
            </a:r>
            <a:r>
              <a:rPr lang="fr-FR" sz="2400" b="1" dirty="0" smtClean="0"/>
              <a:t>. Il y a eu une instrumentalisation opportuniste de la radicalité islamiste. La radicalité religieuse touche des jeunes musulmans qui évoluent autrement qu’en allant vers la sécularisation (il y a une seule religion vraie et elle prime sur la science pour </a:t>
            </a:r>
            <a:r>
              <a:rPr lang="fr-FR" sz="2400" b="1" dirty="0" smtClean="0"/>
              <a:t>193 d’entre eux). L</a:t>
            </a:r>
            <a:r>
              <a:rPr lang="fr-FR" sz="2400" b="1" dirty="0" smtClean="0"/>
              <a:t>es autres radicalités politiques sont plus larges.</a:t>
            </a:r>
            <a:endParaRPr lang="fr-FR" sz="2400" dirty="0" smtClean="0"/>
          </a:p>
        </p:txBody>
      </p:sp>
      <p:sp>
        <p:nvSpPr>
          <p:cNvPr id="4" name="Titre 3"/>
          <p:cNvSpPr>
            <a:spLocks noGrp="1"/>
          </p:cNvSpPr>
          <p:nvPr>
            <p:ph type="title"/>
          </p:nvPr>
        </p:nvSpPr>
        <p:spPr>
          <a:xfrm>
            <a:off x="2622423" y="273062"/>
            <a:ext cx="4114800" cy="701040"/>
          </a:xfrm>
        </p:spPr>
        <p:txBody>
          <a:bodyPr/>
          <a:lstStyle/>
          <a:p>
            <a:r>
              <a:rPr lang="fr-FR" dirty="0" smtClean="0"/>
              <a:t>Perceptions du terrorisme</a:t>
            </a:r>
            <a:endParaRPr lang="fr-FR" dirty="0"/>
          </a:p>
        </p:txBody>
      </p:sp>
      <p:pic>
        <p:nvPicPr>
          <p:cNvPr id="2" name="Image 1"/>
          <p:cNvPicPr>
            <a:picLocks noChangeAspect="1"/>
          </p:cNvPicPr>
          <p:nvPr/>
        </p:nvPicPr>
        <p:blipFill>
          <a:blip r:embed="rId2"/>
          <a:stretch>
            <a:fillRect/>
          </a:stretch>
        </p:blipFill>
        <p:spPr>
          <a:xfrm>
            <a:off x="161119" y="1552182"/>
            <a:ext cx="3434013" cy="5219700"/>
          </a:xfrm>
          <a:prstGeom prst="rect">
            <a:avLst/>
          </a:prstGeom>
        </p:spPr>
      </p:pic>
    </p:spTree>
    <p:extLst>
      <p:ext uri="{BB962C8B-B14F-4D97-AF65-F5344CB8AC3E}">
        <p14:creationId xmlns:p14="http://schemas.microsoft.com/office/powerpoint/2010/main" val="2366865480"/>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5555673" y="1638300"/>
            <a:ext cx="3106118" cy="5047464"/>
          </a:xfrm>
        </p:spPr>
        <p:txBody>
          <a:bodyPr>
            <a:normAutofit fontScale="92500"/>
          </a:bodyPr>
          <a:lstStyle/>
          <a:p>
            <a:pPr algn="l"/>
            <a:r>
              <a:rPr lang="fr-FR" sz="2400" b="1" dirty="0" smtClean="0"/>
              <a:t>Les </a:t>
            </a:r>
            <a:r>
              <a:rPr lang="fr-FR" sz="2400" b="1" dirty="0"/>
              <a:t>actes islamophobes </a:t>
            </a:r>
            <a:r>
              <a:rPr lang="fr-FR" sz="2400" b="1" dirty="0" smtClean="0"/>
              <a:t>augmentent en </a:t>
            </a:r>
            <a:r>
              <a:rPr lang="fr-FR" sz="2400" b="1" dirty="0"/>
              <a:t>France </a:t>
            </a:r>
            <a:r>
              <a:rPr lang="fr-FR" sz="2400" b="1" dirty="0" smtClean="0"/>
              <a:t>selon l’Observatoire </a:t>
            </a:r>
            <a:r>
              <a:rPr lang="fr-FR" sz="2400" b="1" dirty="0"/>
              <a:t>National de Lutte contre l’islamophobie. </a:t>
            </a:r>
            <a:r>
              <a:rPr lang="fr-FR" sz="2400" b="1" dirty="0" smtClean="0"/>
              <a:t>L’augmentation en 2020 est </a:t>
            </a:r>
            <a:r>
              <a:rPr lang="fr-FR" sz="2400" b="1" dirty="0"/>
              <a:t>de 53 % de ces actes par rapport à 2019 avec 235 actes </a:t>
            </a:r>
            <a:r>
              <a:rPr lang="fr-FR" sz="2400" b="1" dirty="0" err="1"/>
              <a:t>anti-musulmans</a:t>
            </a:r>
            <a:r>
              <a:rPr lang="fr-FR" sz="2400" b="1" dirty="0"/>
              <a:t> recensés contre 154 l’année précédente.</a:t>
            </a:r>
            <a:endParaRPr lang="fr-FR" sz="2400" dirty="0" smtClean="0"/>
          </a:p>
        </p:txBody>
      </p:sp>
      <p:sp>
        <p:nvSpPr>
          <p:cNvPr id="4" name="Titre 3"/>
          <p:cNvSpPr>
            <a:spLocks noGrp="1"/>
          </p:cNvSpPr>
          <p:nvPr>
            <p:ph type="title"/>
          </p:nvPr>
        </p:nvSpPr>
        <p:spPr>
          <a:xfrm>
            <a:off x="2622423" y="273062"/>
            <a:ext cx="4114800" cy="701040"/>
          </a:xfrm>
        </p:spPr>
        <p:txBody>
          <a:bodyPr/>
          <a:lstStyle/>
          <a:p>
            <a:r>
              <a:rPr lang="fr-FR" dirty="0" smtClean="0"/>
              <a:t>Perceptions du terrorisme</a:t>
            </a:r>
            <a:endParaRPr lang="fr-FR" dirty="0"/>
          </a:p>
        </p:txBody>
      </p:sp>
      <p:pic>
        <p:nvPicPr>
          <p:cNvPr id="6" name="Image 5"/>
          <p:cNvPicPr>
            <a:picLocks noChangeAspect="1"/>
          </p:cNvPicPr>
          <p:nvPr/>
        </p:nvPicPr>
        <p:blipFill>
          <a:blip r:embed="rId2"/>
          <a:stretch>
            <a:fillRect/>
          </a:stretch>
        </p:blipFill>
        <p:spPr>
          <a:xfrm>
            <a:off x="554182" y="1831507"/>
            <a:ext cx="4668982" cy="2918887"/>
          </a:xfrm>
          <a:prstGeom prst="rect">
            <a:avLst/>
          </a:prstGeom>
        </p:spPr>
      </p:pic>
      <p:sp>
        <p:nvSpPr>
          <p:cNvPr id="7" name="ZoneTexte 6"/>
          <p:cNvSpPr txBox="1"/>
          <p:nvPr/>
        </p:nvSpPr>
        <p:spPr>
          <a:xfrm>
            <a:off x="554182" y="5015345"/>
            <a:ext cx="4433455" cy="1477328"/>
          </a:xfrm>
          <a:prstGeom prst="rect">
            <a:avLst/>
          </a:prstGeom>
          <a:noFill/>
        </p:spPr>
        <p:txBody>
          <a:bodyPr wrap="square" rtlCol="0">
            <a:spAutoFit/>
          </a:bodyPr>
          <a:lstStyle/>
          <a:p>
            <a:r>
              <a:rPr lang="fr-FR" dirty="0"/>
              <a:t>L’Ile-de-France, la PACA et Rhône-Alpes sont les régions les plus touchées par les actes </a:t>
            </a:r>
            <a:r>
              <a:rPr lang="fr-FR" dirty="0" err="1"/>
              <a:t>anti-musulmans</a:t>
            </a:r>
            <a:r>
              <a:rPr lang="fr-FR" dirty="0" smtClean="0"/>
              <a:t>. Il y a des profanations de cimetières et des courriers </a:t>
            </a:r>
            <a:r>
              <a:rPr lang="fr-FR" dirty="0"/>
              <a:t>de menaces de mort et </a:t>
            </a:r>
            <a:r>
              <a:rPr lang="fr-FR" dirty="0" smtClean="0"/>
              <a:t>d’insultes.</a:t>
            </a:r>
            <a:endParaRPr lang="fr-FR" dirty="0"/>
          </a:p>
        </p:txBody>
      </p:sp>
    </p:spTree>
    <p:extLst>
      <p:ext uri="{BB962C8B-B14F-4D97-AF65-F5344CB8AC3E}">
        <p14:creationId xmlns:p14="http://schemas.microsoft.com/office/powerpoint/2010/main" val="1788591864"/>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737360" y="273062"/>
            <a:ext cx="6035039" cy="701040"/>
          </a:xfrm>
        </p:spPr>
        <p:txBody>
          <a:bodyPr/>
          <a:lstStyle/>
          <a:p>
            <a:r>
              <a:rPr lang="fr-FR" dirty="0" smtClean="0"/>
              <a:t>Jugements sur l’islamophobie</a:t>
            </a:r>
            <a:br>
              <a:rPr lang="fr-FR" dirty="0" smtClean="0"/>
            </a:br>
            <a:r>
              <a:rPr lang="fr-FR" dirty="0" smtClean="0"/>
              <a:t>les trois Europe</a:t>
            </a:r>
            <a:endParaRPr lang="fr-FR" dirty="0"/>
          </a:p>
        </p:txBody>
      </p:sp>
      <p:sp>
        <p:nvSpPr>
          <p:cNvPr id="7" name="ZoneTexte 6"/>
          <p:cNvSpPr txBox="1"/>
          <p:nvPr/>
        </p:nvSpPr>
        <p:spPr>
          <a:xfrm>
            <a:off x="189346" y="1690254"/>
            <a:ext cx="1888836" cy="4247317"/>
          </a:xfrm>
          <a:prstGeom prst="rect">
            <a:avLst/>
          </a:prstGeom>
          <a:noFill/>
        </p:spPr>
        <p:txBody>
          <a:bodyPr wrap="square" rtlCol="0">
            <a:spAutoFit/>
          </a:bodyPr>
          <a:lstStyle/>
          <a:p>
            <a:r>
              <a:rPr lang="fr-FR" dirty="0" smtClean="0"/>
              <a:t>Mais c’est aussi en France (et en Espagne) que l’on accepte comme </a:t>
            </a:r>
            <a:r>
              <a:rPr lang="fr-FR" smtClean="0"/>
              <a:t>en Scandinavie majoritairement </a:t>
            </a:r>
            <a:r>
              <a:rPr lang="fr-FR" dirty="0" smtClean="0"/>
              <a:t>les mariages avec des musulmans (ou des juifs). </a:t>
            </a:r>
          </a:p>
          <a:p>
            <a:r>
              <a:rPr lang="fr-FR" dirty="0" smtClean="0"/>
              <a:t>Il faut </a:t>
            </a:r>
            <a:r>
              <a:rPr lang="fr-FR" dirty="0" smtClean="0"/>
              <a:t>être prudent lorsqu’on accuse tous les Français d’islamophobie, ce qui n’a en réalité aucun sens.</a:t>
            </a:r>
            <a:endParaRPr lang="fr-FR" dirty="0"/>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4436" y="1316343"/>
            <a:ext cx="6710218" cy="5406576"/>
          </a:xfrm>
          <a:prstGeom prst="rect">
            <a:avLst/>
          </a:prstGeom>
        </p:spPr>
      </p:pic>
    </p:spTree>
    <p:extLst>
      <p:ext uri="{BB962C8B-B14F-4D97-AF65-F5344CB8AC3E}">
        <p14:creationId xmlns:p14="http://schemas.microsoft.com/office/powerpoint/2010/main" val="1517866898"/>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431292" y="1638300"/>
            <a:ext cx="8230499" cy="5047464"/>
          </a:xfrm>
        </p:spPr>
        <p:txBody>
          <a:bodyPr>
            <a:normAutofit/>
          </a:bodyPr>
          <a:lstStyle/>
          <a:p>
            <a:pPr algn="just"/>
            <a:r>
              <a:rPr lang="fr-FR" sz="2400" dirty="0" smtClean="0"/>
              <a:t>Selon </a:t>
            </a:r>
            <a:r>
              <a:rPr lang="fr-FR" sz="2400" dirty="0" err="1" smtClean="0"/>
              <a:t>Stroobants</a:t>
            </a:r>
            <a:r>
              <a:rPr lang="fr-FR" sz="2400" dirty="0" smtClean="0"/>
              <a:t>, la couverture médiatique des actes terroristes les présente comme « actes routiniers » si cela concerne des Etats étrangers. Ils sont peu analysés.</a:t>
            </a:r>
          </a:p>
          <a:p>
            <a:pPr algn="just"/>
            <a:r>
              <a:rPr lang="fr-FR" sz="2400" dirty="0" smtClean="0"/>
              <a:t>En revanche, le terrorisme local suscite l’attention. Il montre la force de résilience des sociétés occidentales même </a:t>
            </a:r>
            <a:r>
              <a:rPr lang="fr-FR" sz="2400" dirty="0"/>
              <a:t>si </a:t>
            </a:r>
            <a:r>
              <a:rPr lang="fr-FR" sz="2400" dirty="0" smtClean="0"/>
              <a:t>« la perception </a:t>
            </a:r>
            <a:r>
              <a:rPr lang="fr-FR" sz="2400" dirty="0"/>
              <a:t>d'insécurité et de vulnérabilité </a:t>
            </a:r>
            <a:r>
              <a:rPr lang="fr-FR" sz="2400" dirty="0" smtClean="0"/>
              <a:t>est beaucoup </a:t>
            </a:r>
            <a:r>
              <a:rPr lang="fr-FR" sz="2400" dirty="0"/>
              <a:t>plus élevée dans ces </a:t>
            </a:r>
            <a:r>
              <a:rPr lang="fr-FR" sz="2400" dirty="0" smtClean="0"/>
              <a:t>pays, </a:t>
            </a:r>
            <a:r>
              <a:rPr lang="fr-FR" sz="2400" dirty="0"/>
              <a:t>car ils sont supposés </a:t>
            </a:r>
            <a:r>
              <a:rPr lang="fr-FR" sz="2400" dirty="0" smtClean="0"/>
              <a:t>être très sécurisés ».</a:t>
            </a:r>
          </a:p>
          <a:p>
            <a:pPr algn="just"/>
            <a:r>
              <a:rPr lang="fr-FR" sz="2400" dirty="0" smtClean="0"/>
              <a:t>Il y a d’autres biais. Les attentats </a:t>
            </a:r>
            <a:r>
              <a:rPr lang="fr-FR" sz="2400" dirty="0"/>
              <a:t>de Bruxelles en mars </a:t>
            </a:r>
            <a:r>
              <a:rPr lang="fr-FR" sz="2400" dirty="0" smtClean="0"/>
              <a:t>2016 (32 morts) ont </a:t>
            </a:r>
            <a:r>
              <a:rPr lang="fr-FR" sz="2400" dirty="0"/>
              <a:t>suscité une couverture médiatique mondiale </a:t>
            </a:r>
            <a:r>
              <a:rPr lang="fr-FR" sz="2400" dirty="0" smtClean="0"/>
              <a:t>pendant </a:t>
            </a:r>
            <a:r>
              <a:rPr lang="fr-FR" sz="2400" dirty="0"/>
              <a:t>plus d'une semaine</a:t>
            </a:r>
            <a:r>
              <a:rPr lang="fr-FR" sz="2400" dirty="0" smtClean="0"/>
              <a:t>. Les autres attentats du monde de la même période, plus meurtriers, n’ont pas eu cette couverture.</a:t>
            </a:r>
          </a:p>
          <a:p>
            <a:pPr algn="just"/>
            <a:r>
              <a:rPr lang="fr-FR" sz="2400" dirty="0" smtClean="0"/>
              <a:t>Ces attentats créent de l’islamophobie et encouragent le terrorisme d’extrême-droite.</a:t>
            </a:r>
          </a:p>
        </p:txBody>
      </p:sp>
      <p:sp>
        <p:nvSpPr>
          <p:cNvPr id="4" name="Titre 3"/>
          <p:cNvSpPr>
            <a:spLocks noGrp="1"/>
          </p:cNvSpPr>
          <p:nvPr>
            <p:ph type="title"/>
          </p:nvPr>
        </p:nvSpPr>
        <p:spPr>
          <a:xfrm>
            <a:off x="2622423" y="273062"/>
            <a:ext cx="4114800" cy="701040"/>
          </a:xfrm>
        </p:spPr>
        <p:txBody>
          <a:bodyPr/>
          <a:lstStyle/>
          <a:p>
            <a:r>
              <a:rPr lang="fr-FR" dirty="0" smtClean="0"/>
              <a:t>Perceptions du terrorisme</a:t>
            </a:r>
            <a:endParaRPr lang="fr-FR" dirty="0"/>
          </a:p>
        </p:txBody>
      </p:sp>
    </p:spTree>
    <p:extLst>
      <p:ext uri="{BB962C8B-B14F-4D97-AF65-F5344CB8AC3E}">
        <p14:creationId xmlns:p14="http://schemas.microsoft.com/office/powerpoint/2010/main" val="1585274183"/>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4585855" y="1638300"/>
            <a:ext cx="4075936" cy="5047464"/>
          </a:xfrm>
        </p:spPr>
        <p:txBody>
          <a:bodyPr>
            <a:normAutofit fontScale="85000" lnSpcReduction="10000"/>
          </a:bodyPr>
          <a:lstStyle/>
          <a:p>
            <a:pPr algn="l"/>
            <a:r>
              <a:rPr lang="fr-FR" sz="2400" dirty="0" smtClean="0"/>
              <a:t>Demander, comme </a:t>
            </a:r>
            <a:r>
              <a:rPr lang="fr-FR" sz="2400" dirty="0" err="1" smtClean="0"/>
              <a:t>Eric</a:t>
            </a:r>
            <a:r>
              <a:rPr lang="fr-FR" sz="2400" dirty="0" smtClean="0"/>
              <a:t> Zemmour, l’incarcération préventive des fichés S, cela revient à demander un Guantanamo à la française. </a:t>
            </a:r>
            <a:r>
              <a:rPr lang="fr-FR" sz="2400" dirty="0"/>
              <a:t>Cette proposition extrême a </a:t>
            </a:r>
            <a:r>
              <a:rPr lang="fr-FR" sz="2400" dirty="0" smtClean="0"/>
              <a:t>pour </a:t>
            </a:r>
            <a:r>
              <a:rPr lang="fr-FR" sz="2400" dirty="0"/>
              <a:t>effet de faire passer d’autres idées radicales pour acceptables. C’est là un effet de l’élargissement de ce que l’on nomme la fenêtre </a:t>
            </a:r>
            <a:r>
              <a:rPr lang="fr-FR" sz="2400" dirty="0" smtClean="0"/>
              <a:t>d’</a:t>
            </a:r>
            <a:r>
              <a:rPr lang="fr-FR" sz="2400" dirty="0" err="1" smtClean="0"/>
              <a:t>Overton</a:t>
            </a:r>
            <a:r>
              <a:rPr lang="fr-FR" sz="2400" dirty="0" smtClean="0"/>
              <a:t>. On fait peu à peu passer ce qui était impensable à ce qui est perçu comme radical, puis on le présente comme acceptable et même raisonnable afin d’en faire une idée de plus en plus populaire et finir pour le proposer comme nouvelle loi détruisant la République.</a:t>
            </a:r>
          </a:p>
        </p:txBody>
      </p:sp>
      <p:sp>
        <p:nvSpPr>
          <p:cNvPr id="4" name="Titre 3"/>
          <p:cNvSpPr>
            <a:spLocks noGrp="1"/>
          </p:cNvSpPr>
          <p:nvPr>
            <p:ph type="title"/>
          </p:nvPr>
        </p:nvSpPr>
        <p:spPr>
          <a:xfrm>
            <a:off x="2622423" y="273062"/>
            <a:ext cx="4114800" cy="701040"/>
          </a:xfrm>
        </p:spPr>
        <p:txBody>
          <a:bodyPr>
            <a:normAutofit fontScale="90000"/>
          </a:bodyPr>
          <a:lstStyle/>
          <a:p>
            <a:r>
              <a:rPr lang="fr-FR" dirty="0" smtClean="0"/>
              <a:t>Radicalisation et droitisation de la société française</a:t>
            </a:r>
            <a:endParaRPr lang="fr-FR" dirty="0"/>
          </a:p>
        </p:txBody>
      </p:sp>
      <p:sp>
        <p:nvSpPr>
          <p:cNvPr id="5" name="AutoShape 2" descr="ric Zemmour menacé de mort en pleine rue à Paris, enquête ouverte"/>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AutoShape 4" descr="ur Twitter, Éric Zemmour a déploré cette agression, «le quotidien de tant de França"/>
          <p:cNvSpPr>
            <a:spLocks noChangeAspect="1" noChangeArrowheads="1"/>
          </p:cNvSpPr>
          <p:nvPr/>
        </p:nvSpPr>
        <p:spPr bwMode="auto">
          <a:xfrm>
            <a:off x="152400" y="152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7" name="Image 6"/>
          <p:cNvPicPr>
            <a:picLocks noChangeAspect="1"/>
          </p:cNvPicPr>
          <p:nvPr/>
        </p:nvPicPr>
        <p:blipFill>
          <a:blip r:embed="rId2"/>
          <a:stretch>
            <a:fillRect/>
          </a:stretch>
        </p:blipFill>
        <p:spPr>
          <a:xfrm>
            <a:off x="152400" y="2865374"/>
            <a:ext cx="4180993" cy="2351809"/>
          </a:xfrm>
          <a:prstGeom prst="rect">
            <a:avLst/>
          </a:prstGeom>
        </p:spPr>
      </p:pic>
    </p:spTree>
    <p:extLst>
      <p:ext uri="{BB962C8B-B14F-4D97-AF65-F5344CB8AC3E}">
        <p14:creationId xmlns:p14="http://schemas.microsoft.com/office/powerpoint/2010/main" val="1748367369"/>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6737222" y="1369747"/>
            <a:ext cx="2212813" cy="5284039"/>
          </a:xfrm>
        </p:spPr>
        <p:txBody>
          <a:bodyPr>
            <a:normAutofit fontScale="92500" lnSpcReduction="10000"/>
          </a:bodyPr>
          <a:lstStyle/>
          <a:p>
            <a:pPr algn="l"/>
            <a:r>
              <a:rPr lang="fr-FR" sz="2400" dirty="0" smtClean="0"/>
              <a:t>Deux idéologies qui se nourrissent l’une l’autre : </a:t>
            </a:r>
            <a:r>
              <a:rPr lang="fr-FR" sz="2400" dirty="0"/>
              <a:t>d</a:t>
            </a:r>
            <a:r>
              <a:rPr lang="fr-FR" sz="2400" dirty="0" smtClean="0"/>
              <a:t>es islamistes r</a:t>
            </a:r>
            <a:r>
              <a:rPr lang="fr-FR" sz="2400" dirty="0" smtClean="0"/>
              <a:t>êvent d’imposer leur ordre politique à l’Europe, sinon de la conquérir, les autres radicalisés ont la même représentation sous forme de cauchemar, d’où l’appel à la </a:t>
            </a:r>
            <a:r>
              <a:rPr lang="fr-FR" sz="2400" dirty="0" err="1" smtClean="0"/>
              <a:t>remigration</a:t>
            </a:r>
            <a:r>
              <a:rPr lang="fr-FR" sz="2400" dirty="0" smtClean="0"/>
              <a:t>.</a:t>
            </a:r>
            <a:endParaRPr lang="fr-FR" sz="2400" dirty="0" smtClean="0"/>
          </a:p>
        </p:txBody>
      </p:sp>
      <p:sp>
        <p:nvSpPr>
          <p:cNvPr id="4" name="Titre 3"/>
          <p:cNvSpPr>
            <a:spLocks noGrp="1"/>
          </p:cNvSpPr>
          <p:nvPr>
            <p:ph type="title"/>
          </p:nvPr>
        </p:nvSpPr>
        <p:spPr>
          <a:xfrm>
            <a:off x="2622423" y="273062"/>
            <a:ext cx="4114800" cy="701040"/>
          </a:xfrm>
        </p:spPr>
        <p:txBody>
          <a:bodyPr>
            <a:normAutofit/>
          </a:bodyPr>
          <a:lstStyle/>
          <a:p>
            <a:r>
              <a:rPr lang="fr-FR" dirty="0" smtClean="0"/>
              <a:t>Deux positions idéologiques en miroir</a:t>
            </a:r>
            <a:endParaRPr lang="fr-FR" dirty="0"/>
          </a:p>
        </p:txBody>
      </p:sp>
      <p:sp>
        <p:nvSpPr>
          <p:cNvPr id="5" name="AutoShape 2" descr="ric Zemmour menacé de mort en pleine rue à Paris, enquête ouverte"/>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AutoShape 4" descr="ur Twitter, Éric Zemmour a déploré cette agression, «le quotidien de tant de França"/>
          <p:cNvSpPr>
            <a:spLocks noChangeAspect="1" noChangeArrowheads="1"/>
          </p:cNvSpPr>
          <p:nvPr/>
        </p:nvSpPr>
        <p:spPr bwMode="auto">
          <a:xfrm>
            <a:off x="152400" y="152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 name="Imag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638300"/>
            <a:ext cx="2854036" cy="4009758"/>
          </a:xfrm>
          <a:prstGeom prst="rect">
            <a:avLst/>
          </a:prstGeom>
        </p:spPr>
      </p:pic>
      <p:sp>
        <p:nvSpPr>
          <p:cNvPr id="2" name="ZoneTexte 1"/>
          <p:cNvSpPr txBox="1"/>
          <p:nvPr/>
        </p:nvSpPr>
        <p:spPr>
          <a:xfrm>
            <a:off x="443345" y="6007456"/>
            <a:ext cx="2715491" cy="646331"/>
          </a:xfrm>
          <a:prstGeom prst="rect">
            <a:avLst/>
          </a:prstGeom>
          <a:noFill/>
        </p:spPr>
        <p:txBody>
          <a:bodyPr wrap="square" rtlCol="0">
            <a:spAutoFit/>
          </a:bodyPr>
          <a:lstStyle/>
          <a:p>
            <a:r>
              <a:rPr lang="fr-FR" dirty="0"/>
              <a:t>Une thèse </a:t>
            </a:r>
            <a:r>
              <a:rPr lang="fr-FR" dirty="0" err="1" smtClean="0"/>
              <a:t>complotiste</a:t>
            </a:r>
            <a:r>
              <a:rPr lang="fr-FR" dirty="0" smtClean="0"/>
              <a:t> créatrice </a:t>
            </a:r>
            <a:r>
              <a:rPr lang="fr-FR" dirty="0"/>
              <a:t>de violences</a:t>
            </a:r>
            <a:endParaRPr lang="fr-FR" dirty="0"/>
          </a:p>
        </p:txBody>
      </p:sp>
      <p:pic>
        <p:nvPicPr>
          <p:cNvPr id="11" name="Imag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7675" y="1638300"/>
            <a:ext cx="3260708" cy="4900671"/>
          </a:xfrm>
          <a:prstGeom prst="rect">
            <a:avLst/>
          </a:prstGeom>
        </p:spPr>
      </p:pic>
    </p:spTree>
    <p:extLst>
      <p:ext uri="{BB962C8B-B14F-4D97-AF65-F5344CB8AC3E}">
        <p14:creationId xmlns:p14="http://schemas.microsoft.com/office/powerpoint/2010/main" val="635422411"/>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6737222" y="1369747"/>
            <a:ext cx="2212813" cy="5284039"/>
          </a:xfrm>
        </p:spPr>
        <p:txBody>
          <a:bodyPr>
            <a:normAutofit/>
          </a:bodyPr>
          <a:lstStyle/>
          <a:p>
            <a:pPr algn="l"/>
            <a:r>
              <a:rPr lang="fr-FR" sz="2400" dirty="0" smtClean="0"/>
              <a:t>La France est moins touchée par ces développements que les pays germanophones. Les radicalisés français utilisent moins </a:t>
            </a:r>
            <a:r>
              <a:rPr lang="fr-FR" sz="2400" dirty="0" err="1" smtClean="0"/>
              <a:t>Telegram</a:t>
            </a:r>
            <a:r>
              <a:rPr lang="fr-FR" sz="2400" dirty="0" smtClean="0"/>
              <a:t> que les radicalisés islamistes.</a:t>
            </a:r>
            <a:endParaRPr lang="fr-FR" sz="2400" dirty="0" smtClean="0"/>
          </a:p>
        </p:txBody>
      </p:sp>
      <p:sp>
        <p:nvSpPr>
          <p:cNvPr id="4" name="Titre 3"/>
          <p:cNvSpPr>
            <a:spLocks noGrp="1"/>
          </p:cNvSpPr>
          <p:nvPr>
            <p:ph type="title"/>
          </p:nvPr>
        </p:nvSpPr>
        <p:spPr>
          <a:xfrm>
            <a:off x="1205345" y="273062"/>
            <a:ext cx="7051964" cy="701040"/>
          </a:xfrm>
        </p:spPr>
        <p:txBody>
          <a:bodyPr>
            <a:normAutofit/>
          </a:bodyPr>
          <a:lstStyle/>
          <a:p>
            <a:r>
              <a:rPr lang="fr-FR" dirty="0" smtClean="0"/>
              <a:t>Les comptes d’extr</a:t>
            </a:r>
            <a:r>
              <a:rPr lang="fr-FR" dirty="0" smtClean="0"/>
              <a:t>ême-droite développant l’islamophobie en Europe</a:t>
            </a:r>
            <a:endParaRPr lang="fr-FR" dirty="0"/>
          </a:p>
        </p:txBody>
      </p:sp>
      <p:sp>
        <p:nvSpPr>
          <p:cNvPr id="5" name="AutoShape 2" descr="ric Zemmour menacé de mort en pleine rue à Paris, enquête ouverte"/>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AutoShape 4" descr="ur Twitter, Éric Zemmour a déploré cette agression, «le quotidien de tant de França"/>
          <p:cNvSpPr>
            <a:spLocks noChangeAspect="1" noChangeArrowheads="1"/>
          </p:cNvSpPr>
          <p:nvPr/>
        </p:nvSpPr>
        <p:spPr bwMode="auto">
          <a:xfrm>
            <a:off x="152400" y="152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495137"/>
            <a:ext cx="3001000" cy="2910608"/>
          </a:xfrm>
          <a:prstGeom prst="rect">
            <a:avLst/>
          </a:prstGeom>
        </p:spPr>
      </p:pic>
      <p:pic>
        <p:nvPicPr>
          <p:cNvPr id="8" name="Imag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4179" y="1495137"/>
            <a:ext cx="3102263" cy="3770302"/>
          </a:xfrm>
          <a:prstGeom prst="rect">
            <a:avLst/>
          </a:prstGeom>
        </p:spPr>
      </p:pic>
      <p:pic>
        <p:nvPicPr>
          <p:cNvPr id="9" name="Imag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4144" y="4405745"/>
            <a:ext cx="2136249" cy="2442320"/>
          </a:xfrm>
          <a:prstGeom prst="rect">
            <a:avLst/>
          </a:prstGeom>
        </p:spPr>
      </p:pic>
      <p:sp>
        <p:nvSpPr>
          <p:cNvPr id="12" name="ZoneTexte 11"/>
          <p:cNvSpPr txBox="1"/>
          <p:nvPr/>
        </p:nvSpPr>
        <p:spPr>
          <a:xfrm>
            <a:off x="2753478" y="6284454"/>
            <a:ext cx="1977849" cy="369332"/>
          </a:xfrm>
          <a:prstGeom prst="rect">
            <a:avLst/>
          </a:prstGeom>
          <a:noFill/>
        </p:spPr>
        <p:txBody>
          <a:bodyPr wrap="none" rtlCol="0">
            <a:spAutoFit/>
          </a:bodyPr>
          <a:lstStyle/>
          <a:p>
            <a:r>
              <a:rPr lang="fr-FR" dirty="0" smtClean="0"/>
              <a:t>Twitter </a:t>
            </a:r>
            <a:r>
              <a:rPr lang="fr-FR" smtClean="0"/>
              <a:t>et Facebook</a:t>
            </a:r>
            <a:endParaRPr lang="fr-FR"/>
          </a:p>
        </p:txBody>
      </p:sp>
      <p:sp>
        <p:nvSpPr>
          <p:cNvPr id="13" name="ZoneTexte 12"/>
          <p:cNvSpPr txBox="1"/>
          <p:nvPr/>
        </p:nvSpPr>
        <p:spPr>
          <a:xfrm>
            <a:off x="3622351" y="5265439"/>
            <a:ext cx="2645917" cy="369332"/>
          </a:xfrm>
          <a:prstGeom prst="rect">
            <a:avLst/>
          </a:prstGeom>
          <a:noFill/>
        </p:spPr>
        <p:txBody>
          <a:bodyPr wrap="none" rtlCol="0">
            <a:spAutoFit/>
          </a:bodyPr>
          <a:lstStyle/>
          <a:p>
            <a:r>
              <a:rPr lang="fr-FR" dirty="0" smtClean="0"/>
              <a:t>Le compte crypté </a:t>
            </a:r>
            <a:r>
              <a:rPr lang="fr-FR" dirty="0" err="1" smtClean="0"/>
              <a:t>Telegram</a:t>
            </a:r>
            <a:endParaRPr lang="fr-FR" dirty="0"/>
          </a:p>
        </p:txBody>
      </p:sp>
      <p:pic>
        <p:nvPicPr>
          <p:cNvPr id="14" name="Imag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28987" y="5634771"/>
            <a:ext cx="3321627" cy="593624"/>
          </a:xfrm>
          <a:prstGeom prst="rect">
            <a:avLst/>
          </a:prstGeom>
        </p:spPr>
      </p:pic>
    </p:spTree>
    <p:extLst>
      <p:ext uri="{BB962C8B-B14F-4D97-AF65-F5344CB8AC3E}">
        <p14:creationId xmlns:p14="http://schemas.microsoft.com/office/powerpoint/2010/main" val="10971844"/>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172598" y="5050759"/>
            <a:ext cx="3325091" cy="1625515"/>
          </a:xfrm>
        </p:spPr>
        <p:txBody>
          <a:bodyPr>
            <a:normAutofit fontScale="62500" lnSpcReduction="20000"/>
          </a:bodyPr>
          <a:lstStyle/>
          <a:p>
            <a:pPr algn="l"/>
            <a:r>
              <a:rPr lang="fr-FR" sz="2400" dirty="0" smtClean="0"/>
              <a:t>Mais la notion d’islamophobie change de sens</a:t>
            </a:r>
            <a:r>
              <a:rPr lang="fr-FR" sz="2400" dirty="0" smtClean="0"/>
              <a:t>. Fermer une mosquée où il y a un imam radical est considéré comme islamophobe puisqu’islam est assimilé à islamisme, voire à </a:t>
            </a:r>
            <a:r>
              <a:rPr lang="fr-FR" sz="2400" dirty="0" err="1" smtClean="0"/>
              <a:t>jihadisme</a:t>
            </a:r>
            <a:r>
              <a:rPr lang="fr-FR" sz="2400" dirty="0" smtClean="0"/>
              <a:t>, exactement comme le fait Zemmour.</a:t>
            </a:r>
            <a:endParaRPr lang="fr-FR" sz="2400" dirty="0" smtClean="0"/>
          </a:p>
        </p:txBody>
      </p:sp>
      <p:sp>
        <p:nvSpPr>
          <p:cNvPr id="4" name="Titre 3"/>
          <p:cNvSpPr>
            <a:spLocks noGrp="1"/>
          </p:cNvSpPr>
          <p:nvPr>
            <p:ph type="title"/>
          </p:nvPr>
        </p:nvSpPr>
        <p:spPr>
          <a:xfrm>
            <a:off x="1205345" y="273062"/>
            <a:ext cx="7051964" cy="701040"/>
          </a:xfrm>
        </p:spPr>
        <p:txBody>
          <a:bodyPr>
            <a:normAutofit/>
          </a:bodyPr>
          <a:lstStyle/>
          <a:p>
            <a:r>
              <a:rPr lang="fr-FR" dirty="0" smtClean="0"/>
              <a:t>En retour les actes présentés comme islamophobie nourrissent </a:t>
            </a:r>
            <a:r>
              <a:rPr lang="fr-FR" dirty="0"/>
              <a:t>l</a:t>
            </a:r>
            <a:r>
              <a:rPr lang="fr-FR" dirty="0" smtClean="0"/>
              <a:t>’islamisme</a:t>
            </a:r>
            <a:endParaRPr lang="fr-FR" dirty="0"/>
          </a:p>
        </p:txBody>
      </p:sp>
      <p:sp>
        <p:nvSpPr>
          <p:cNvPr id="5" name="AutoShape 2" descr="ric Zemmour menacé de mort en pleine rue à Paris, enquête ouverte"/>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AutoShape 4" descr="ur Twitter, Éric Zemmour a déploré cette agression, «le quotidien de tant de França"/>
          <p:cNvSpPr>
            <a:spLocks noChangeAspect="1" noChangeArrowheads="1"/>
          </p:cNvSpPr>
          <p:nvPr/>
        </p:nvSpPr>
        <p:spPr bwMode="auto">
          <a:xfrm>
            <a:off x="152400" y="152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6364" y="1596593"/>
            <a:ext cx="1530775" cy="2209862"/>
          </a:xfrm>
          <a:prstGeom prst="rect">
            <a:avLst/>
          </a:prstGeom>
        </p:spPr>
      </p:pic>
      <p:pic>
        <p:nvPicPr>
          <p:cNvPr id="10" name="Imag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333" y="1596593"/>
            <a:ext cx="2473620" cy="3595485"/>
          </a:xfrm>
          <a:prstGeom prst="rect">
            <a:avLst/>
          </a:prstGeom>
        </p:spPr>
      </p:pic>
      <p:pic>
        <p:nvPicPr>
          <p:cNvPr id="11" name="Imag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77345" y="1596593"/>
            <a:ext cx="1482135" cy="2202656"/>
          </a:xfrm>
          <a:prstGeom prst="rect">
            <a:avLst/>
          </a:prstGeom>
        </p:spPr>
      </p:pic>
      <p:pic>
        <p:nvPicPr>
          <p:cNvPr id="15" name="Imag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39891" y="1596593"/>
            <a:ext cx="1456178" cy="2195093"/>
          </a:xfrm>
          <a:prstGeom prst="rect">
            <a:avLst/>
          </a:prstGeom>
        </p:spPr>
      </p:pic>
      <p:pic>
        <p:nvPicPr>
          <p:cNvPr id="16" name="Imag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59200" y="3886115"/>
            <a:ext cx="5384800" cy="2921000"/>
          </a:xfrm>
          <a:prstGeom prst="rect">
            <a:avLst/>
          </a:prstGeom>
        </p:spPr>
      </p:pic>
    </p:spTree>
    <p:extLst>
      <p:ext uri="{BB962C8B-B14F-4D97-AF65-F5344CB8AC3E}">
        <p14:creationId xmlns:p14="http://schemas.microsoft.com/office/powerpoint/2010/main" val="2079044353"/>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4585855" y="1638300"/>
            <a:ext cx="4075936" cy="4970318"/>
          </a:xfrm>
        </p:spPr>
        <p:txBody>
          <a:bodyPr>
            <a:normAutofit fontScale="85000" lnSpcReduction="10000"/>
          </a:bodyPr>
          <a:lstStyle/>
          <a:p>
            <a:pPr algn="l"/>
            <a:r>
              <a:rPr lang="fr-FR" sz="2400" dirty="0" smtClean="0"/>
              <a:t>Dans la société, la condamnation des formes diverses de soutien à l’islam sous couvert de l’identification entre islam </a:t>
            </a:r>
            <a:r>
              <a:rPr lang="fr-FR" sz="2400" dirty="0" smtClean="0"/>
              <a:t>et </a:t>
            </a:r>
            <a:r>
              <a:rPr lang="fr-FR" sz="2400" dirty="0" smtClean="0"/>
              <a:t>islamisme prend des noms nouveaux : </a:t>
            </a:r>
            <a:r>
              <a:rPr lang="fr-FR" sz="2400" dirty="0" err="1" smtClean="0"/>
              <a:t>wokisme</a:t>
            </a:r>
            <a:r>
              <a:rPr lang="fr-FR" sz="2400" dirty="0" smtClean="0"/>
              <a:t> ou « islamo-gauchisme ». Ce terme a été diffusé par Frédérique Vidal, ministre de l’Enseignement supérieur en février 2021. 600 universitaires ont alors protesté.</a:t>
            </a:r>
          </a:p>
          <a:p>
            <a:pPr algn="l"/>
            <a:r>
              <a:rPr lang="fr-FR" sz="2400" dirty="0"/>
              <a:t>« Personnels de l’enseignement supérieur et de la recherche publics, docteurs et docteures, doctorants et doctorantes des universités, nous ne pouvons que déplorer l’indigence de Frédérique Vidal, ânonnant le répertoire de l’extrême droite sur un ’islamo-gauchisme’ imaginaire »</a:t>
            </a:r>
            <a:endParaRPr lang="fr-FR" sz="2400" dirty="0" smtClean="0"/>
          </a:p>
        </p:txBody>
      </p:sp>
      <p:sp>
        <p:nvSpPr>
          <p:cNvPr id="4" name="Titre 3"/>
          <p:cNvSpPr>
            <a:spLocks noGrp="1"/>
          </p:cNvSpPr>
          <p:nvPr>
            <p:ph type="title"/>
          </p:nvPr>
        </p:nvSpPr>
        <p:spPr>
          <a:xfrm>
            <a:off x="2622423" y="273062"/>
            <a:ext cx="4114800" cy="701040"/>
          </a:xfrm>
        </p:spPr>
        <p:txBody>
          <a:bodyPr>
            <a:normAutofit fontScale="90000"/>
          </a:bodyPr>
          <a:lstStyle/>
          <a:p>
            <a:r>
              <a:rPr lang="fr-FR" dirty="0" smtClean="0"/>
              <a:t>Radicalisation et droitisation de la société française</a:t>
            </a:r>
            <a:endParaRPr lang="fr-FR" dirty="0"/>
          </a:p>
        </p:txBody>
      </p:sp>
      <p:sp>
        <p:nvSpPr>
          <p:cNvPr id="5" name="AutoShape 2" descr="ric Zemmour menacé de mort en pleine rue à Paris, enquête ouverte"/>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AutoShape 4" descr="ur Twitter, Éric Zemmour a déploré cette agression, «le quotidien de tant de França"/>
          <p:cNvSpPr>
            <a:spLocks noChangeAspect="1" noChangeArrowheads="1"/>
          </p:cNvSpPr>
          <p:nvPr/>
        </p:nvSpPr>
        <p:spPr bwMode="auto">
          <a:xfrm>
            <a:off x="152400" y="152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2"/>
          <a:stretch>
            <a:fillRect/>
          </a:stretch>
        </p:blipFill>
        <p:spPr>
          <a:xfrm>
            <a:off x="152400" y="2191725"/>
            <a:ext cx="4405790" cy="2754348"/>
          </a:xfrm>
          <a:prstGeom prst="rect">
            <a:avLst/>
          </a:prstGeom>
        </p:spPr>
      </p:pic>
    </p:spTree>
    <p:extLst>
      <p:ext uri="{BB962C8B-B14F-4D97-AF65-F5344CB8AC3E}">
        <p14:creationId xmlns:p14="http://schemas.microsoft.com/office/powerpoint/2010/main" val="1692162998"/>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3338945" y="1569026"/>
            <a:ext cx="5641501" cy="1617519"/>
          </a:xfrm>
        </p:spPr>
        <p:txBody>
          <a:bodyPr>
            <a:normAutofit fontScale="85000" lnSpcReduction="20000"/>
          </a:bodyPr>
          <a:lstStyle/>
          <a:p>
            <a:pPr algn="just"/>
            <a:r>
              <a:rPr lang="fr-FR" sz="2400" dirty="0" smtClean="0"/>
              <a:t>Les musulmans constatent la confusion entre islam et islamisme, islamisme et </a:t>
            </a:r>
            <a:r>
              <a:rPr lang="fr-FR" sz="2400" dirty="0" err="1" smtClean="0"/>
              <a:t>jihadisme</a:t>
            </a:r>
            <a:r>
              <a:rPr lang="fr-FR" sz="2400" dirty="0" smtClean="0"/>
              <a:t> ou terrorisme. Beaucoup dénoncent leur stigmatisation. Par exemple, Gérald </a:t>
            </a:r>
            <a:r>
              <a:rPr lang="fr-FR" sz="2400" dirty="0" err="1" smtClean="0"/>
              <a:t>Darmanin</a:t>
            </a:r>
            <a:r>
              <a:rPr lang="fr-FR" sz="2400" dirty="0" smtClean="0"/>
              <a:t> a fait l’amalgame </a:t>
            </a:r>
            <a:r>
              <a:rPr lang="fr-FR" sz="2400" dirty="0"/>
              <a:t>entre l’existence de rayons halal dans les </a:t>
            </a:r>
            <a:r>
              <a:rPr lang="fr-FR" sz="2400" dirty="0" smtClean="0"/>
              <a:t>supermarchés et </a:t>
            </a:r>
            <a:r>
              <a:rPr lang="fr-FR" sz="2400" dirty="0"/>
              <a:t>le "séparatisme </a:t>
            </a:r>
            <a:r>
              <a:rPr lang="fr-FR" sz="2400" dirty="0" smtClean="0"/>
              <a:t>communautaire ».</a:t>
            </a:r>
          </a:p>
        </p:txBody>
      </p:sp>
      <p:sp>
        <p:nvSpPr>
          <p:cNvPr id="4" name="Titre 3"/>
          <p:cNvSpPr>
            <a:spLocks noGrp="1"/>
          </p:cNvSpPr>
          <p:nvPr>
            <p:ph type="title"/>
          </p:nvPr>
        </p:nvSpPr>
        <p:spPr>
          <a:xfrm>
            <a:off x="2622423" y="273062"/>
            <a:ext cx="4114800" cy="701040"/>
          </a:xfrm>
        </p:spPr>
        <p:txBody>
          <a:bodyPr/>
          <a:lstStyle/>
          <a:p>
            <a:r>
              <a:rPr lang="fr-FR" dirty="0" smtClean="0"/>
              <a:t>Perceptions du terrorisme</a:t>
            </a:r>
            <a:endParaRPr lang="fr-FR" dirty="0"/>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9473" y="2136958"/>
            <a:ext cx="2692400" cy="3911600"/>
          </a:xfrm>
          <a:prstGeom prst="rect">
            <a:avLst/>
          </a:prstGeom>
        </p:spPr>
      </p:pic>
      <p:pic>
        <p:nvPicPr>
          <p:cNvPr id="5" name="Image 4"/>
          <p:cNvPicPr>
            <a:picLocks noChangeAspect="1"/>
          </p:cNvPicPr>
          <p:nvPr/>
        </p:nvPicPr>
        <p:blipFill>
          <a:blip r:embed="rId3"/>
          <a:stretch>
            <a:fillRect/>
          </a:stretch>
        </p:blipFill>
        <p:spPr>
          <a:xfrm>
            <a:off x="3574574" y="3407397"/>
            <a:ext cx="4959825" cy="3100712"/>
          </a:xfrm>
          <a:prstGeom prst="rect">
            <a:avLst/>
          </a:prstGeom>
        </p:spPr>
      </p:pic>
    </p:spTree>
    <p:extLst>
      <p:ext uri="{BB962C8B-B14F-4D97-AF65-F5344CB8AC3E}">
        <p14:creationId xmlns:p14="http://schemas.microsoft.com/office/powerpoint/2010/main" val="1333206751"/>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6096000" y="1859972"/>
            <a:ext cx="2884446" cy="4596246"/>
          </a:xfrm>
        </p:spPr>
        <p:txBody>
          <a:bodyPr>
            <a:normAutofit fontScale="70000" lnSpcReduction="20000"/>
          </a:bodyPr>
          <a:lstStyle/>
          <a:p>
            <a:pPr algn="l"/>
            <a:r>
              <a:rPr lang="fr-FR" sz="2400" dirty="0" smtClean="0"/>
              <a:t>Gérald </a:t>
            </a:r>
            <a:r>
              <a:rPr lang="fr-FR" sz="2400" dirty="0" err="1" smtClean="0"/>
              <a:t>Darmanin</a:t>
            </a:r>
            <a:r>
              <a:rPr lang="fr-FR" sz="2400" dirty="0" smtClean="0"/>
              <a:t> déclare en juillet 2020 : « </a:t>
            </a:r>
            <a:r>
              <a:rPr lang="fr-FR" sz="2400" dirty="0"/>
              <a:t>nous sommes aujourd’hui face à la radicalité d’une minorité très agissante qui veut manifestement mettre à bas les valeurs fondamentales de notre État et le principe même de la nation </a:t>
            </a:r>
            <a:r>
              <a:rPr lang="fr-FR" sz="2400" dirty="0" smtClean="0"/>
              <a:t>française</a:t>
            </a:r>
            <a:r>
              <a:rPr lang="is-IS" sz="2400" dirty="0" smtClean="0"/>
              <a:t>…</a:t>
            </a:r>
            <a:r>
              <a:rPr lang="fr-FR" sz="2400" dirty="0" smtClean="0"/>
              <a:t> </a:t>
            </a:r>
            <a:r>
              <a:rPr lang="fr-FR" sz="2400" dirty="0"/>
              <a:t>Il faut réaffirmer un principe de laïcité avec une religion parfaitement compatible avec la République, qui souffre parfois d’une multiplicité d’interlocuteurs et d’influences </a:t>
            </a:r>
            <a:r>
              <a:rPr lang="fr-FR" sz="2400" dirty="0" smtClean="0"/>
              <a:t>étrangères. </a:t>
            </a:r>
            <a:r>
              <a:rPr lang="fr-FR" sz="2600" dirty="0" smtClean="0"/>
              <a:t>Les </a:t>
            </a:r>
            <a:r>
              <a:rPr lang="fr-FR" sz="2600" dirty="0"/>
              <a:t>croyants, quelle que soit leur religion, ont toute leur place dans la République à l’unique condition que leur foi ne soit jamais supérieure à la </a:t>
            </a:r>
            <a:r>
              <a:rPr lang="fr-FR" sz="2600" dirty="0" smtClean="0"/>
              <a:t>loi ». </a:t>
            </a:r>
          </a:p>
        </p:txBody>
      </p:sp>
      <p:sp>
        <p:nvSpPr>
          <p:cNvPr id="4" name="Titre 3"/>
          <p:cNvSpPr>
            <a:spLocks noGrp="1"/>
          </p:cNvSpPr>
          <p:nvPr>
            <p:ph type="title"/>
          </p:nvPr>
        </p:nvSpPr>
        <p:spPr>
          <a:xfrm>
            <a:off x="2622423" y="273062"/>
            <a:ext cx="4114800" cy="701040"/>
          </a:xfrm>
        </p:spPr>
        <p:txBody>
          <a:bodyPr/>
          <a:lstStyle/>
          <a:p>
            <a:r>
              <a:rPr lang="fr-FR" dirty="0" smtClean="0"/>
              <a:t>Perceptions du terrorisme</a:t>
            </a:r>
            <a:endParaRPr lang="fr-FR" dirty="0"/>
          </a:p>
        </p:txBody>
      </p:sp>
      <p:pic>
        <p:nvPicPr>
          <p:cNvPr id="6" name="Image 5"/>
          <p:cNvPicPr>
            <a:picLocks noChangeAspect="1"/>
          </p:cNvPicPr>
          <p:nvPr/>
        </p:nvPicPr>
        <p:blipFill>
          <a:blip r:embed="rId2"/>
          <a:stretch>
            <a:fillRect/>
          </a:stretch>
        </p:blipFill>
        <p:spPr>
          <a:xfrm>
            <a:off x="180109" y="2377785"/>
            <a:ext cx="5624667" cy="3516348"/>
          </a:xfrm>
          <a:prstGeom prst="rect">
            <a:avLst/>
          </a:prstGeom>
        </p:spPr>
      </p:pic>
      <p:sp>
        <p:nvSpPr>
          <p:cNvPr id="7" name="ZoneTexte 6"/>
          <p:cNvSpPr txBox="1"/>
          <p:nvPr/>
        </p:nvSpPr>
        <p:spPr>
          <a:xfrm>
            <a:off x="180109" y="6086886"/>
            <a:ext cx="5805055" cy="646331"/>
          </a:xfrm>
          <a:prstGeom prst="rect">
            <a:avLst/>
          </a:prstGeom>
          <a:noFill/>
        </p:spPr>
        <p:txBody>
          <a:bodyPr wrap="square" rtlCol="0">
            <a:spAutoFit/>
          </a:bodyPr>
          <a:lstStyle/>
          <a:p>
            <a:r>
              <a:rPr lang="fr-FR" dirty="0" smtClean="0"/>
              <a:t>Voici une réponse au discours du Président Emmanuel Macron d’octobre 2020. Les Frères musulmans parlent de « racisme ».</a:t>
            </a:r>
            <a:endParaRPr lang="fr-FR" dirty="0"/>
          </a:p>
        </p:txBody>
      </p:sp>
    </p:spTree>
    <p:extLst>
      <p:ext uri="{BB962C8B-B14F-4D97-AF65-F5344CB8AC3E}">
        <p14:creationId xmlns:p14="http://schemas.microsoft.com/office/powerpoint/2010/main" val="576803394"/>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8542" y="3377756"/>
            <a:ext cx="4085897" cy="706821"/>
          </a:xfrm>
        </p:spPr>
        <p:txBody>
          <a:bodyPr/>
          <a:lstStyle/>
          <a:p>
            <a:r>
              <a:rPr lang="fr-FR" dirty="0" smtClean="0"/>
              <a:t>Conclusion</a:t>
            </a:r>
            <a:endParaRPr lang="fr-FR" dirty="0"/>
          </a:p>
        </p:txBody>
      </p:sp>
      <p:sp>
        <p:nvSpPr>
          <p:cNvPr id="3" name="Sous-titre 2"/>
          <p:cNvSpPr>
            <a:spLocks noGrp="1"/>
          </p:cNvSpPr>
          <p:nvPr>
            <p:ph type="subTitle" idx="1"/>
          </p:nvPr>
        </p:nvSpPr>
        <p:spPr/>
        <p:txBody>
          <a:bodyPr>
            <a:noAutofit/>
          </a:bodyPr>
          <a:lstStyle/>
          <a:p>
            <a:r>
              <a:rPr lang="fr-FR" sz="2800" dirty="0"/>
              <a:t>Les futuribles</a:t>
            </a:r>
            <a:endParaRPr lang="fr-FR" sz="2800" dirty="0"/>
          </a:p>
        </p:txBody>
      </p:sp>
    </p:spTree>
    <p:extLst>
      <p:ext uri="{BB962C8B-B14F-4D97-AF65-F5344CB8AC3E}">
        <p14:creationId xmlns:p14="http://schemas.microsoft.com/office/powerpoint/2010/main" val="1635550270"/>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4677064" y="1523998"/>
            <a:ext cx="4203699" cy="5181602"/>
          </a:xfrm>
        </p:spPr>
        <p:txBody>
          <a:bodyPr>
            <a:normAutofit fontScale="92500" lnSpcReduction="10000"/>
          </a:bodyPr>
          <a:lstStyle/>
          <a:p>
            <a:pPr algn="just"/>
            <a:r>
              <a:rPr lang="fr-FR" sz="2400" dirty="0" smtClean="0"/>
              <a:t>Dans les années à venir, le plus probable est </a:t>
            </a:r>
          </a:p>
          <a:p>
            <a:pPr marL="342900" indent="-342900" algn="just">
              <a:buFontTx/>
              <a:buChar char="-"/>
            </a:pPr>
            <a:r>
              <a:rPr lang="fr-FR" sz="2400" dirty="0" smtClean="0"/>
              <a:t>Un désenchantement majoritaire chez les musulmans défavorisés vis-à-vis de la radicalisation.</a:t>
            </a:r>
          </a:p>
          <a:p>
            <a:pPr marL="342900" indent="-342900" algn="just">
              <a:buFontTx/>
              <a:buChar char="-"/>
            </a:pPr>
            <a:r>
              <a:rPr lang="fr-FR" sz="2400" dirty="0" smtClean="0"/>
              <a:t>La disparition des attentats majeurs télécommandés depuis l’étranger  et le développement d’un « </a:t>
            </a:r>
            <a:r>
              <a:rPr lang="fr-FR" sz="2400" dirty="0" err="1" smtClean="0"/>
              <a:t>low</a:t>
            </a:r>
            <a:r>
              <a:rPr lang="fr-FR" sz="2400" dirty="0" smtClean="0"/>
              <a:t> </a:t>
            </a:r>
            <a:r>
              <a:rPr lang="fr-FR" sz="2400" dirty="0" err="1" smtClean="0"/>
              <a:t>terrorism</a:t>
            </a:r>
            <a:r>
              <a:rPr lang="fr-FR" sz="2400" dirty="0" smtClean="0"/>
              <a:t> ».</a:t>
            </a:r>
          </a:p>
          <a:p>
            <a:pPr marL="342900" indent="-342900" algn="just">
              <a:buFontTx/>
              <a:buChar char="-"/>
            </a:pPr>
            <a:r>
              <a:rPr lang="fr-FR" sz="2400" dirty="0" smtClean="0"/>
              <a:t>Une quasi disparition des départs vers l’étranger.</a:t>
            </a:r>
          </a:p>
          <a:p>
            <a:pPr marL="342900" indent="-342900" algn="just">
              <a:buFontTx/>
              <a:buChar char="-"/>
            </a:pPr>
            <a:r>
              <a:rPr lang="fr-FR" sz="2400" dirty="0" smtClean="0"/>
              <a:t>l</a:t>
            </a:r>
            <a:r>
              <a:rPr lang="fr-FR" sz="2400" dirty="0" smtClean="0"/>
              <a:t>e </a:t>
            </a:r>
            <a:r>
              <a:rPr lang="fr-FR" sz="2400" dirty="0" smtClean="0"/>
              <a:t>retour à la </a:t>
            </a:r>
            <a:r>
              <a:rPr lang="fr-FR" sz="2400" dirty="0" smtClean="0"/>
              <a:t>délinquance classique </a:t>
            </a:r>
            <a:r>
              <a:rPr lang="fr-FR" sz="2400" dirty="0" smtClean="0"/>
              <a:t>pour 11 % des radicalisés actuels</a:t>
            </a:r>
            <a:r>
              <a:rPr lang="fr-FR" sz="2400" dirty="0" smtClean="0"/>
              <a:t>.</a:t>
            </a:r>
          </a:p>
          <a:p>
            <a:pPr marL="342900" indent="-342900" algn="just">
              <a:buFontTx/>
              <a:buChar char="-"/>
            </a:pPr>
            <a:r>
              <a:rPr lang="fr-FR" sz="2400" dirty="0" smtClean="0"/>
              <a:t>Une radicalisation d’extr</a:t>
            </a:r>
            <a:r>
              <a:rPr lang="fr-FR" sz="2400" dirty="0" smtClean="0"/>
              <a:t>ême droite peut remplacer la radicalisation islamiste.</a:t>
            </a:r>
            <a:endParaRPr lang="fr-FR" sz="2400" dirty="0" smtClean="0"/>
          </a:p>
          <a:p>
            <a:pPr marL="342900" indent="-342900" algn="just">
              <a:buFontTx/>
              <a:buChar char="-"/>
            </a:pPr>
            <a:endParaRPr lang="fr-FR" sz="2400" dirty="0" smtClean="0"/>
          </a:p>
        </p:txBody>
      </p:sp>
      <p:sp>
        <p:nvSpPr>
          <p:cNvPr id="4" name="Titre 3"/>
          <p:cNvSpPr>
            <a:spLocks noGrp="1"/>
          </p:cNvSpPr>
          <p:nvPr>
            <p:ph type="title"/>
          </p:nvPr>
        </p:nvSpPr>
        <p:spPr>
          <a:xfrm>
            <a:off x="2622423" y="273062"/>
            <a:ext cx="4114800" cy="701040"/>
          </a:xfrm>
        </p:spPr>
        <p:txBody>
          <a:bodyPr/>
          <a:lstStyle/>
          <a:p>
            <a:r>
              <a:rPr lang="fr-FR" dirty="0" smtClean="0"/>
              <a:t>Quelques hypothèses</a:t>
            </a:r>
            <a:endParaRPr lang="fr-FR" dirty="0"/>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100" y="1313982"/>
            <a:ext cx="3911668" cy="5544018"/>
          </a:xfrm>
          <a:prstGeom prst="rect">
            <a:avLst/>
          </a:prstGeom>
        </p:spPr>
      </p:pic>
    </p:spTree>
    <p:extLst>
      <p:ext uri="{BB962C8B-B14F-4D97-AF65-F5344CB8AC3E}">
        <p14:creationId xmlns:p14="http://schemas.microsoft.com/office/powerpoint/2010/main" val="546599027"/>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4677064" y="1523998"/>
            <a:ext cx="4203699" cy="5181602"/>
          </a:xfrm>
        </p:spPr>
        <p:txBody>
          <a:bodyPr>
            <a:normAutofit/>
          </a:bodyPr>
          <a:lstStyle/>
          <a:p>
            <a:pPr algn="just"/>
            <a:r>
              <a:rPr lang="fr-FR" sz="2400" dirty="0" smtClean="0"/>
              <a:t>Dans les années à venir, le plus probable est </a:t>
            </a:r>
          </a:p>
          <a:p>
            <a:pPr marL="342900" indent="-342900" algn="l">
              <a:buFontTx/>
              <a:buChar char="-"/>
            </a:pPr>
            <a:r>
              <a:rPr lang="fr-FR" sz="2400" dirty="0" smtClean="0"/>
              <a:t>La cause </a:t>
            </a:r>
            <a:r>
              <a:rPr lang="fr-FR" sz="2400" dirty="0" err="1" smtClean="0"/>
              <a:t>jihadiste</a:t>
            </a:r>
            <a:r>
              <a:rPr lang="fr-FR" sz="2400" dirty="0" smtClean="0"/>
              <a:t> pourrait trouver des relais avec les nouveaux talibans d’Afghanistan</a:t>
            </a:r>
          </a:p>
          <a:p>
            <a:pPr marL="342900" indent="-342900" algn="l">
              <a:buFontTx/>
              <a:buChar char="-"/>
            </a:pPr>
            <a:r>
              <a:rPr lang="fr-FR" sz="2400" dirty="0" smtClean="0"/>
              <a:t>Le Sahel n’attirera pas des étrangers radicalisés</a:t>
            </a:r>
          </a:p>
          <a:p>
            <a:pPr marL="342900" indent="-342900" algn="just">
              <a:buFontTx/>
              <a:buChar char="-"/>
            </a:pPr>
            <a:endParaRPr lang="fr-FR" sz="2400" dirty="0" smtClean="0"/>
          </a:p>
        </p:txBody>
      </p:sp>
      <p:sp>
        <p:nvSpPr>
          <p:cNvPr id="4" name="Titre 3"/>
          <p:cNvSpPr>
            <a:spLocks noGrp="1"/>
          </p:cNvSpPr>
          <p:nvPr>
            <p:ph type="title"/>
          </p:nvPr>
        </p:nvSpPr>
        <p:spPr>
          <a:xfrm>
            <a:off x="2622423" y="273062"/>
            <a:ext cx="4114800" cy="701040"/>
          </a:xfrm>
        </p:spPr>
        <p:txBody>
          <a:bodyPr/>
          <a:lstStyle/>
          <a:p>
            <a:r>
              <a:rPr lang="fr-FR" dirty="0" smtClean="0"/>
              <a:t>Quelques hypothèses</a:t>
            </a:r>
            <a:endParaRPr lang="fr-FR" dirty="0"/>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373" y="1523998"/>
            <a:ext cx="3670300" cy="5130800"/>
          </a:xfrm>
          <a:prstGeom prst="rect">
            <a:avLst/>
          </a:prstGeom>
        </p:spPr>
      </p:pic>
    </p:spTree>
    <p:extLst>
      <p:ext uri="{BB962C8B-B14F-4D97-AF65-F5344CB8AC3E}">
        <p14:creationId xmlns:p14="http://schemas.microsoft.com/office/powerpoint/2010/main" val="1842734373"/>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5056909" y="1523998"/>
            <a:ext cx="3823854" cy="1828802"/>
          </a:xfrm>
        </p:spPr>
        <p:txBody>
          <a:bodyPr>
            <a:normAutofit fontScale="85000" lnSpcReduction="20000"/>
          </a:bodyPr>
          <a:lstStyle/>
          <a:p>
            <a:pPr algn="l"/>
            <a:r>
              <a:rPr lang="fr-FR" sz="2400" dirty="0" smtClean="0"/>
              <a:t>La recherche des différences et des points communs entre la radicalisation d’extr</a:t>
            </a:r>
            <a:r>
              <a:rPr lang="fr-FR" sz="2400" dirty="0" smtClean="0"/>
              <a:t>ême-droite et la radicalisation islamiste.</a:t>
            </a:r>
          </a:p>
          <a:p>
            <a:pPr algn="l"/>
            <a:r>
              <a:rPr lang="fr-FR" sz="2400" dirty="0" smtClean="0"/>
              <a:t>En dehors de leur goût pour la bigamie, quels liens entre </a:t>
            </a:r>
            <a:r>
              <a:rPr lang="fr-FR" sz="2400" dirty="0" err="1" smtClean="0"/>
              <a:t>Eric</a:t>
            </a:r>
            <a:r>
              <a:rPr lang="fr-FR" sz="2400" dirty="0" smtClean="0"/>
              <a:t> Zemmour et le calife de </a:t>
            </a:r>
            <a:r>
              <a:rPr lang="fr-FR" sz="2400" dirty="0" err="1" smtClean="0"/>
              <a:t>Daech</a:t>
            </a:r>
            <a:r>
              <a:rPr lang="fr-FR" sz="2400" dirty="0"/>
              <a:t> </a:t>
            </a:r>
            <a:r>
              <a:rPr lang="fr-FR" sz="2400" dirty="0" smtClean="0"/>
              <a:t>?</a:t>
            </a:r>
            <a:endParaRPr lang="fr-FR" sz="2400" dirty="0" smtClean="0"/>
          </a:p>
        </p:txBody>
      </p:sp>
      <p:sp>
        <p:nvSpPr>
          <p:cNvPr id="4" name="Titre 3"/>
          <p:cNvSpPr>
            <a:spLocks noGrp="1"/>
          </p:cNvSpPr>
          <p:nvPr>
            <p:ph type="title"/>
          </p:nvPr>
        </p:nvSpPr>
        <p:spPr>
          <a:xfrm>
            <a:off x="1274618" y="273062"/>
            <a:ext cx="6885709" cy="701040"/>
          </a:xfrm>
        </p:spPr>
        <p:txBody>
          <a:bodyPr/>
          <a:lstStyle/>
          <a:p>
            <a:r>
              <a:rPr lang="fr-FR" dirty="0" smtClean="0"/>
              <a:t>Les nouveaux chemins de la recherche</a:t>
            </a:r>
            <a:br>
              <a:rPr lang="fr-FR" dirty="0" smtClean="0"/>
            </a:br>
            <a:r>
              <a:rPr lang="fr-FR" dirty="0" smtClean="0"/>
              <a:t>radicalisation islamiste et d’extr</a:t>
            </a:r>
            <a:r>
              <a:rPr lang="fr-FR" dirty="0" smtClean="0"/>
              <a:t>ême droite</a:t>
            </a:r>
            <a:endParaRPr lang="fr-FR" dirty="0"/>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727" y="1523998"/>
            <a:ext cx="4673600" cy="4914900"/>
          </a:xfrm>
          <a:prstGeom prst="rect">
            <a:avLst/>
          </a:prstGeom>
        </p:spPr>
      </p:pic>
    </p:spTree>
    <p:extLst>
      <p:ext uri="{BB962C8B-B14F-4D97-AF65-F5344CB8AC3E}">
        <p14:creationId xmlns:p14="http://schemas.microsoft.com/office/powerpoint/2010/main" val="141540322"/>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4253346" y="1690251"/>
            <a:ext cx="4613563" cy="4876801"/>
          </a:xfrm>
        </p:spPr>
        <p:txBody>
          <a:bodyPr>
            <a:normAutofit fontScale="92500" lnSpcReduction="20000"/>
          </a:bodyPr>
          <a:lstStyle/>
          <a:p>
            <a:pPr algn="l"/>
            <a:r>
              <a:rPr lang="en-US" sz="2400" dirty="0"/>
              <a:t>Des </a:t>
            </a:r>
            <a:r>
              <a:rPr lang="en-US" sz="2400" dirty="0" err="1"/>
              <a:t>mineures</a:t>
            </a:r>
            <a:r>
              <a:rPr lang="en-US" sz="2400" dirty="0"/>
              <a:t> </a:t>
            </a:r>
            <a:r>
              <a:rPr lang="en-US" sz="2400" dirty="0" err="1"/>
              <a:t>françaises</a:t>
            </a:r>
            <a:r>
              <a:rPr lang="en-US" sz="2400" dirty="0"/>
              <a:t> </a:t>
            </a:r>
            <a:r>
              <a:rPr lang="en-US" sz="2400" dirty="0" err="1"/>
              <a:t>ont</a:t>
            </a:r>
            <a:r>
              <a:rPr lang="en-US" sz="2400" dirty="0"/>
              <a:t> </a:t>
            </a:r>
            <a:r>
              <a:rPr lang="en-US" sz="2400" dirty="0" err="1"/>
              <a:t>eu</a:t>
            </a:r>
            <a:r>
              <a:rPr lang="en-US" sz="2400" dirty="0"/>
              <a:t> en proportions </a:t>
            </a:r>
            <a:r>
              <a:rPr lang="en-US" sz="2400" dirty="0" err="1"/>
              <a:t>importantes</a:t>
            </a:r>
            <a:r>
              <a:rPr lang="en-US" sz="2400" dirty="0"/>
              <a:t> à </a:t>
            </a:r>
            <a:r>
              <a:rPr lang="en-US" sz="2400" dirty="0" err="1"/>
              <a:t>subir</a:t>
            </a:r>
            <a:r>
              <a:rPr lang="en-US" sz="2400" dirty="0"/>
              <a:t> des viols </a:t>
            </a:r>
            <a:r>
              <a:rPr lang="en-US" sz="2400" dirty="0" err="1"/>
              <a:t>ou</a:t>
            </a:r>
            <a:r>
              <a:rPr lang="en-US" sz="2400" dirty="0"/>
              <a:t>/et des </a:t>
            </a:r>
            <a:r>
              <a:rPr lang="en-US" sz="2400" dirty="0" err="1"/>
              <a:t>violences</a:t>
            </a:r>
            <a:r>
              <a:rPr lang="en-US" sz="2400" dirty="0"/>
              <a:t> </a:t>
            </a:r>
            <a:r>
              <a:rPr lang="en-US" sz="2400" dirty="0" err="1" smtClean="0"/>
              <a:t>intrafamiliales</a:t>
            </a:r>
            <a:r>
              <a:rPr lang="en-US" sz="2400" dirty="0" smtClean="0"/>
              <a:t>. </a:t>
            </a:r>
            <a:r>
              <a:rPr lang="en-US" sz="2400" dirty="0" err="1" smtClean="0"/>
              <a:t>Ceci</a:t>
            </a:r>
            <a:r>
              <a:rPr lang="en-US" sz="2400" dirty="0" smtClean="0"/>
              <a:t> se </a:t>
            </a:r>
            <a:r>
              <a:rPr lang="en-US" sz="2400" dirty="0" err="1" smtClean="0"/>
              <a:t>vérifie</a:t>
            </a:r>
            <a:r>
              <a:rPr lang="en-US" sz="2400" dirty="0" smtClean="0"/>
              <a:t> </a:t>
            </a:r>
            <a:r>
              <a:rPr lang="en-US" sz="2400" dirty="0" err="1" smtClean="0"/>
              <a:t>peu</a:t>
            </a:r>
            <a:r>
              <a:rPr lang="en-US" sz="2400" dirty="0" smtClean="0"/>
              <a:t> </a:t>
            </a:r>
            <a:r>
              <a:rPr lang="en-US" sz="2400" dirty="0" err="1" smtClean="0"/>
              <a:t>à</a:t>
            </a:r>
            <a:endParaRPr lang="en-US" sz="2400" dirty="0" smtClean="0"/>
          </a:p>
          <a:p>
            <a:pPr algn="l"/>
            <a:r>
              <a:rPr lang="en-US" sz="2400" dirty="0" err="1"/>
              <a:t>p</a:t>
            </a:r>
            <a:r>
              <a:rPr lang="en-US" sz="2400" dirty="0" err="1" smtClean="0"/>
              <a:t>eu</a:t>
            </a:r>
            <a:r>
              <a:rPr lang="en-US" sz="2400" dirty="0" smtClean="0"/>
              <a:t> pour la France, la première </a:t>
            </a:r>
            <a:r>
              <a:rPr lang="en-US" sz="2400" dirty="0" err="1" smtClean="0"/>
              <a:t>étude</a:t>
            </a:r>
            <a:r>
              <a:rPr lang="en-US" sz="2400" dirty="0" smtClean="0"/>
              <a:t> : </a:t>
            </a:r>
            <a:r>
              <a:rPr lang="en-US" sz="2400" dirty="0" err="1" smtClean="0"/>
              <a:t>Dounia</a:t>
            </a:r>
            <a:r>
              <a:rPr lang="en-US" sz="2400" dirty="0" smtClean="0"/>
              <a:t> </a:t>
            </a:r>
            <a:r>
              <a:rPr lang="en-US" sz="2400" dirty="0" err="1"/>
              <a:t>Bouzar</a:t>
            </a:r>
            <a:r>
              <a:rPr lang="en-US" sz="2400" dirty="0"/>
              <a:t>, </a:t>
            </a:r>
            <a:r>
              <a:rPr lang="en-US" sz="2400" dirty="0" err="1" smtClean="0"/>
              <a:t>Franç̧</a:t>
            </a:r>
            <a:r>
              <a:rPr lang="en-US" sz="2400" dirty="0" err="1"/>
              <a:t>ais</a:t>
            </a:r>
            <a:r>
              <a:rPr lang="en-US" sz="2400" dirty="0"/>
              <a:t> </a:t>
            </a:r>
            <a:r>
              <a:rPr lang="en-US" sz="2400" dirty="0" err="1"/>
              <a:t>radicalisés</a:t>
            </a:r>
            <a:r>
              <a:rPr lang="en-US" sz="2400" dirty="0"/>
              <a:t>, </a:t>
            </a:r>
            <a:r>
              <a:rPr lang="en-US" sz="2400" dirty="0" err="1"/>
              <a:t>L’enquête</a:t>
            </a:r>
            <a:r>
              <a:rPr lang="en-US" sz="2400" dirty="0"/>
              <a:t>, </a:t>
            </a:r>
            <a:r>
              <a:rPr lang="en-US" sz="2400" dirty="0" err="1"/>
              <a:t>Éditions</a:t>
            </a:r>
            <a:r>
              <a:rPr lang="en-US" sz="2400" dirty="0"/>
              <a:t> de </a:t>
            </a:r>
            <a:r>
              <a:rPr lang="en-US" sz="2400" dirty="0" err="1"/>
              <a:t>l’Atelier</a:t>
            </a:r>
            <a:r>
              <a:rPr lang="en-US" sz="2400" dirty="0"/>
              <a:t>, </a:t>
            </a:r>
            <a:r>
              <a:rPr lang="en-US" sz="2400" dirty="0" err="1"/>
              <a:t>novembre</a:t>
            </a:r>
            <a:r>
              <a:rPr lang="en-US" sz="2400" dirty="0"/>
              <a:t> </a:t>
            </a:r>
            <a:r>
              <a:rPr lang="en-US" sz="2400" dirty="0" smtClean="0"/>
              <a:t>2018). </a:t>
            </a:r>
          </a:p>
          <a:p>
            <a:pPr algn="l"/>
            <a:r>
              <a:rPr lang="en-US" sz="2400" dirty="0" smtClean="0"/>
              <a:t>Les femmes ne </a:t>
            </a:r>
            <a:r>
              <a:rPr lang="en-US" sz="2400" dirty="0" err="1" smtClean="0"/>
              <a:t>peuvent</a:t>
            </a:r>
            <a:r>
              <a:rPr lang="en-US" sz="2400" dirty="0" smtClean="0"/>
              <a:t> pas </a:t>
            </a:r>
            <a:r>
              <a:rPr lang="en-US" sz="2400" dirty="0" err="1" smtClean="0"/>
              <a:t>regarder</a:t>
            </a:r>
            <a:r>
              <a:rPr lang="en-US" sz="2400" dirty="0" smtClean="0"/>
              <a:t> les films de </a:t>
            </a:r>
            <a:r>
              <a:rPr lang="en-US" sz="2400" dirty="0" err="1" smtClean="0"/>
              <a:t>propagande</a:t>
            </a:r>
            <a:r>
              <a:rPr lang="en-US" sz="2400" dirty="0" smtClean="0"/>
              <a:t> </a:t>
            </a:r>
            <a:r>
              <a:rPr lang="en-US" sz="2400" dirty="0" err="1" smtClean="0"/>
              <a:t>montrant</a:t>
            </a:r>
            <a:r>
              <a:rPr lang="en-US" sz="2400" dirty="0" smtClean="0"/>
              <a:t> des viols </a:t>
            </a:r>
            <a:r>
              <a:rPr lang="en-US" sz="2400" dirty="0" err="1" smtClean="0"/>
              <a:t>alors</a:t>
            </a:r>
            <a:r>
              <a:rPr lang="en-US" sz="2400" dirty="0" smtClean="0"/>
              <a:t> </a:t>
            </a:r>
            <a:r>
              <a:rPr lang="en-US" sz="2400" dirty="0" err="1" smtClean="0"/>
              <a:t>que</a:t>
            </a:r>
            <a:r>
              <a:rPr lang="en-US" sz="2400" dirty="0" smtClean="0"/>
              <a:t> </a:t>
            </a:r>
            <a:r>
              <a:rPr lang="en-US" sz="2400" dirty="0" err="1" smtClean="0"/>
              <a:t>cela</a:t>
            </a:r>
            <a:r>
              <a:rPr lang="en-US" sz="2400" dirty="0" smtClean="0"/>
              <a:t> motive les </a:t>
            </a:r>
            <a:r>
              <a:rPr lang="en-US" sz="2400" dirty="0" err="1" smtClean="0"/>
              <a:t>garçons</a:t>
            </a:r>
            <a:r>
              <a:rPr lang="en-US" sz="2400" dirty="0" smtClean="0"/>
              <a:t>. Les femmes </a:t>
            </a:r>
            <a:r>
              <a:rPr lang="en-US" sz="2400" dirty="0" err="1" smtClean="0"/>
              <a:t>refusent</a:t>
            </a:r>
            <a:r>
              <a:rPr lang="en-US" sz="2400" dirty="0" smtClean="0"/>
              <a:t> de </a:t>
            </a:r>
            <a:r>
              <a:rPr lang="en-US" sz="2400" dirty="0" err="1" smtClean="0"/>
              <a:t>revenir</a:t>
            </a:r>
            <a:r>
              <a:rPr lang="en-US" sz="2400" dirty="0" smtClean="0"/>
              <a:t> en France par </a:t>
            </a:r>
            <a:r>
              <a:rPr lang="en-US" sz="2400" dirty="0" err="1" smtClean="0"/>
              <a:t>peur</a:t>
            </a:r>
            <a:r>
              <a:rPr lang="en-US" sz="2400" dirty="0" smtClean="0"/>
              <a:t> de </a:t>
            </a:r>
            <a:r>
              <a:rPr lang="en-US" sz="2400" dirty="0" err="1" smtClean="0"/>
              <a:t>retrouver</a:t>
            </a:r>
            <a:r>
              <a:rPr lang="en-US" sz="2400" dirty="0" smtClean="0"/>
              <a:t> des </a:t>
            </a:r>
            <a:r>
              <a:rPr lang="en-US" sz="2400" dirty="0" err="1" smtClean="0"/>
              <a:t>familles</a:t>
            </a:r>
            <a:r>
              <a:rPr lang="en-US" sz="2400" dirty="0" smtClean="0"/>
              <a:t> </a:t>
            </a:r>
            <a:r>
              <a:rPr lang="en-US" sz="2400" dirty="0" err="1" smtClean="0"/>
              <a:t>où</a:t>
            </a:r>
            <a:r>
              <a:rPr lang="en-US" sz="2400" dirty="0" smtClean="0"/>
              <a:t> </a:t>
            </a:r>
            <a:r>
              <a:rPr lang="en-US" sz="2400" dirty="0" err="1" smtClean="0"/>
              <a:t>elles</a:t>
            </a:r>
            <a:r>
              <a:rPr lang="en-US" sz="2400" dirty="0" smtClean="0"/>
              <a:t> </a:t>
            </a:r>
            <a:r>
              <a:rPr lang="en-US" sz="2400" dirty="0" err="1" smtClean="0"/>
              <a:t>ont</a:t>
            </a:r>
            <a:r>
              <a:rPr lang="en-US" sz="2400" dirty="0" smtClean="0"/>
              <a:t> </a:t>
            </a:r>
            <a:r>
              <a:rPr lang="en-US" sz="2400" dirty="0" err="1" smtClean="0"/>
              <a:t>connu</a:t>
            </a:r>
            <a:r>
              <a:rPr lang="en-US" sz="2400" dirty="0" smtClean="0"/>
              <a:t> </a:t>
            </a:r>
            <a:r>
              <a:rPr lang="en-US" sz="2400" dirty="0" err="1" smtClean="0"/>
              <a:t>l’inceste</a:t>
            </a:r>
            <a:r>
              <a:rPr lang="en-US" sz="2400" dirty="0" smtClean="0"/>
              <a:t> avec </a:t>
            </a:r>
            <a:r>
              <a:rPr lang="en-US" sz="2400" dirty="0" err="1" smtClean="0"/>
              <a:t>leurs</a:t>
            </a:r>
            <a:r>
              <a:rPr lang="en-US" sz="2400" dirty="0" smtClean="0"/>
              <a:t> </a:t>
            </a:r>
            <a:r>
              <a:rPr lang="en-US" sz="2400" dirty="0" err="1" smtClean="0"/>
              <a:t>pères</a:t>
            </a:r>
            <a:r>
              <a:rPr lang="en-US" sz="2400" dirty="0" smtClean="0"/>
              <a:t> </a:t>
            </a:r>
            <a:r>
              <a:rPr lang="en-US" sz="2400" dirty="0" err="1" smtClean="0"/>
              <a:t>ou</a:t>
            </a:r>
            <a:r>
              <a:rPr lang="en-US" sz="2400" dirty="0" smtClean="0"/>
              <a:t> </a:t>
            </a:r>
            <a:r>
              <a:rPr lang="en-US" sz="2400" dirty="0" err="1" smtClean="0"/>
              <a:t>leurs</a:t>
            </a:r>
            <a:r>
              <a:rPr lang="en-US" sz="2400" dirty="0" smtClean="0"/>
              <a:t> frères.</a:t>
            </a:r>
          </a:p>
          <a:p>
            <a:pPr algn="l"/>
            <a:r>
              <a:rPr lang="en-US" sz="2400" dirty="0" smtClean="0"/>
              <a:t>Ce </a:t>
            </a:r>
            <a:r>
              <a:rPr lang="en-US" sz="2400" dirty="0" err="1" smtClean="0"/>
              <a:t>sont</a:t>
            </a:r>
            <a:r>
              <a:rPr lang="en-US" sz="2400" dirty="0" smtClean="0"/>
              <a:t> des </a:t>
            </a:r>
            <a:r>
              <a:rPr lang="en-US" sz="2400" dirty="0" err="1" smtClean="0"/>
              <a:t>sympt</a:t>
            </a:r>
            <a:r>
              <a:rPr lang="fr-FR" sz="2400" dirty="0" err="1" smtClean="0"/>
              <a:t>ômes</a:t>
            </a:r>
            <a:r>
              <a:rPr lang="fr-FR" sz="2400" dirty="0" smtClean="0"/>
              <a:t> de masculinités toxiques.</a:t>
            </a:r>
            <a:r>
              <a:rPr lang="en-US" sz="2400" dirty="0"/>
              <a:t/>
            </a:r>
            <a:br>
              <a:rPr lang="en-US" sz="2400" dirty="0"/>
            </a:br>
            <a:endParaRPr lang="en-US" sz="2400" dirty="0"/>
          </a:p>
          <a:p>
            <a:pPr algn="l"/>
            <a:endParaRPr lang="fr-FR" sz="2400" dirty="0" smtClean="0"/>
          </a:p>
        </p:txBody>
      </p:sp>
      <p:sp>
        <p:nvSpPr>
          <p:cNvPr id="4" name="Titre 3"/>
          <p:cNvSpPr>
            <a:spLocks noGrp="1"/>
          </p:cNvSpPr>
          <p:nvPr>
            <p:ph type="title"/>
          </p:nvPr>
        </p:nvSpPr>
        <p:spPr>
          <a:xfrm>
            <a:off x="1828800" y="273062"/>
            <a:ext cx="5417127" cy="701040"/>
          </a:xfrm>
        </p:spPr>
        <p:txBody>
          <a:bodyPr>
            <a:normAutofit/>
          </a:bodyPr>
          <a:lstStyle/>
          <a:p>
            <a:r>
              <a:rPr lang="fr-FR" dirty="0" smtClean="0"/>
              <a:t>Les nouveaux chemins de la recherche : </a:t>
            </a:r>
            <a:r>
              <a:rPr lang="fr-FR" smtClean="0"/>
              <a:t>les viols intrafamiliaux</a:t>
            </a:r>
            <a:endParaRPr lang="fr-FR" dirty="0"/>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28" y="1364623"/>
            <a:ext cx="1702901" cy="2410692"/>
          </a:xfrm>
          <a:prstGeom prst="rect">
            <a:avLst/>
          </a:prstGeom>
        </p:spPr>
      </p:pic>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630" y="3900006"/>
            <a:ext cx="3492498" cy="2957994"/>
          </a:xfrm>
          <a:prstGeom prst="rect">
            <a:avLst/>
          </a:prstGeom>
        </p:spPr>
      </p:pic>
    </p:spTree>
    <p:extLst>
      <p:ext uri="{BB962C8B-B14F-4D97-AF65-F5344CB8AC3E}">
        <p14:creationId xmlns:p14="http://schemas.microsoft.com/office/powerpoint/2010/main" val="915892857"/>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5666509" y="1690251"/>
            <a:ext cx="3338946" cy="4682839"/>
          </a:xfrm>
        </p:spPr>
        <p:txBody>
          <a:bodyPr>
            <a:normAutofit lnSpcReduction="10000"/>
          </a:bodyPr>
          <a:lstStyle/>
          <a:p>
            <a:pPr algn="l"/>
            <a:r>
              <a:rPr lang="fr-FR" sz="2400" dirty="0" smtClean="0"/>
              <a:t>De nombreux jeux de simulation pour tablettes ou ordinateur amènent des jeunes à s’entra</a:t>
            </a:r>
            <a:r>
              <a:rPr lang="fr-FR" sz="2400" dirty="0" smtClean="0"/>
              <a:t>îner à tuer des mécréants.</a:t>
            </a:r>
          </a:p>
          <a:p>
            <a:pPr algn="l"/>
            <a:r>
              <a:rPr lang="fr-FR" sz="2400" dirty="0"/>
              <a:t>Les jeux eux-mêmes ne sont pas le problème ; le problème est de savoir comment les individus/organisations radicaux utilisent la technologie des jeux pour promouvoir leur agenda politique.</a:t>
            </a:r>
            <a:endParaRPr lang="fr-FR" sz="2400" dirty="0" smtClean="0"/>
          </a:p>
        </p:txBody>
      </p:sp>
      <p:sp>
        <p:nvSpPr>
          <p:cNvPr id="4" name="Titre 3"/>
          <p:cNvSpPr>
            <a:spLocks noGrp="1"/>
          </p:cNvSpPr>
          <p:nvPr>
            <p:ph type="title"/>
          </p:nvPr>
        </p:nvSpPr>
        <p:spPr>
          <a:xfrm>
            <a:off x="1828800" y="273062"/>
            <a:ext cx="5417127" cy="701040"/>
          </a:xfrm>
        </p:spPr>
        <p:txBody>
          <a:bodyPr>
            <a:normAutofit/>
          </a:bodyPr>
          <a:lstStyle/>
          <a:p>
            <a:r>
              <a:rPr lang="fr-FR" dirty="0" smtClean="0"/>
              <a:t>Les nouveaux chemins de la recherche : les jeux </a:t>
            </a:r>
            <a:r>
              <a:rPr lang="fr-FR" dirty="0" err="1" smtClean="0"/>
              <a:t>jihadistes</a:t>
            </a:r>
            <a:endParaRPr lang="fr-FR" dirty="0"/>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98600"/>
            <a:ext cx="5431965" cy="2283691"/>
          </a:xfrm>
          <a:prstGeom prst="rect">
            <a:avLst/>
          </a:prstGeom>
        </p:spPr>
      </p:pic>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064" y="3934690"/>
            <a:ext cx="2720654" cy="1751445"/>
          </a:xfrm>
          <a:prstGeom prst="rect">
            <a:avLst/>
          </a:prstGeom>
        </p:spPr>
      </p:pic>
      <p:pic>
        <p:nvPicPr>
          <p:cNvPr id="8" name="Imag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47386" y="4655015"/>
            <a:ext cx="3401851" cy="2062240"/>
          </a:xfrm>
          <a:prstGeom prst="rect">
            <a:avLst/>
          </a:prstGeom>
        </p:spPr>
      </p:pic>
    </p:spTree>
    <p:extLst>
      <p:ext uri="{BB962C8B-B14F-4D97-AF65-F5344CB8AC3E}">
        <p14:creationId xmlns:p14="http://schemas.microsoft.com/office/powerpoint/2010/main" val="642527007"/>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13"/>
          </p:nvPr>
        </p:nvSpPr>
        <p:spPr>
          <a:xfrm>
            <a:off x="641350" y="4005117"/>
            <a:ext cx="8003886" cy="2464955"/>
          </a:xfrm>
        </p:spPr>
        <p:txBody>
          <a:bodyPr>
            <a:normAutofit fontScale="92500" lnSpcReduction="10000"/>
          </a:bodyPr>
          <a:lstStyle/>
          <a:p>
            <a:pPr algn="just"/>
            <a:r>
              <a:rPr lang="fr-FR" sz="2000" dirty="0" smtClean="0"/>
              <a:t>Les recherches des cognitivistes sur les processus internes liés à la radicalisation et à son contr</a:t>
            </a:r>
            <a:r>
              <a:rPr lang="fr-FR" sz="2000" dirty="0" smtClean="0"/>
              <a:t>ôle ou sur les conditions de développement de la résilience n’ont pas abouti malgré des financements incitatifs de la recherche universitaire après 2015.</a:t>
            </a:r>
          </a:p>
          <a:p>
            <a:pPr algn="just"/>
            <a:r>
              <a:rPr lang="fr-FR" sz="2000" dirty="0" smtClean="0"/>
              <a:t>La question des déterminants neurobiologiques commence à être explorée.</a:t>
            </a:r>
          </a:p>
          <a:p>
            <a:pPr algn="just"/>
            <a:r>
              <a:rPr lang="fr-FR" sz="2000" dirty="0" smtClean="0"/>
              <a:t>Beaucoup de recherches universitaires financées par l’Etat et surtout par la </a:t>
            </a:r>
            <a:r>
              <a:rPr lang="fr-FR" sz="2000" dirty="0"/>
              <a:t>C</a:t>
            </a:r>
            <a:r>
              <a:rPr lang="fr-FR" sz="2000" dirty="0" smtClean="0"/>
              <a:t>ommunauté européenne se sont révélées très décevantes. Il n’y a pas que l’obstacle disciplinaire. Pour beaucoup, la motivation n’a été que la recherche de crédits.</a:t>
            </a:r>
            <a:endParaRPr lang="fr-FR" sz="2000" dirty="0"/>
          </a:p>
        </p:txBody>
      </p:sp>
      <p:sp>
        <p:nvSpPr>
          <p:cNvPr id="4" name="Titre 3"/>
          <p:cNvSpPr>
            <a:spLocks noGrp="1"/>
          </p:cNvSpPr>
          <p:nvPr>
            <p:ph type="title"/>
          </p:nvPr>
        </p:nvSpPr>
        <p:spPr/>
        <p:txBody>
          <a:bodyPr/>
          <a:lstStyle/>
          <a:p>
            <a:r>
              <a:rPr lang="fr-FR" dirty="0" smtClean="0"/>
              <a:t>Les échecs de la recherche</a:t>
            </a:r>
            <a:endParaRPr lang="fr-FR" dirty="0"/>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350" y="1869209"/>
            <a:ext cx="7861300" cy="1943100"/>
          </a:xfrm>
          <a:prstGeom prst="rect">
            <a:avLst/>
          </a:prstGeom>
        </p:spPr>
      </p:pic>
    </p:spTree>
    <p:extLst>
      <p:ext uri="{BB962C8B-B14F-4D97-AF65-F5344CB8AC3E}">
        <p14:creationId xmlns:p14="http://schemas.microsoft.com/office/powerpoint/2010/main" val="1603386966"/>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fontScale="90000"/>
          </a:bodyPr>
          <a:lstStyle/>
          <a:p>
            <a:r>
              <a:rPr lang="fr-FR" dirty="0" smtClean="0"/>
              <a:t>Un développement rapide des outils de </a:t>
            </a:r>
            <a:r>
              <a:rPr lang="fr-FR" dirty="0" err="1" smtClean="0"/>
              <a:t>cybersurveillance</a:t>
            </a:r>
            <a:endParaRPr lang="fr-FR" dirty="0"/>
          </a:p>
        </p:txBody>
      </p:sp>
      <p:sp>
        <p:nvSpPr>
          <p:cNvPr id="5" name="ZoneTexte 4"/>
          <p:cNvSpPr txBox="1"/>
          <p:nvPr/>
        </p:nvSpPr>
        <p:spPr>
          <a:xfrm>
            <a:off x="5389416" y="1923249"/>
            <a:ext cx="3754584" cy="3231654"/>
          </a:xfrm>
          <a:prstGeom prst="rect">
            <a:avLst/>
          </a:prstGeom>
          <a:noFill/>
        </p:spPr>
        <p:txBody>
          <a:bodyPr wrap="square" rtlCol="0">
            <a:spAutoFit/>
          </a:bodyPr>
          <a:lstStyle/>
          <a:p>
            <a:r>
              <a:rPr lang="fr-FR" sz="1700" dirty="0" smtClean="0"/>
              <a:t>Le croisement des ordinateurs quantiques, des développements de l’intelligence artificielle, capable d’améliorer seule les programmes esquissés par l’</a:t>
            </a:r>
            <a:r>
              <a:rPr lang="fr-FR" sz="1700" dirty="0" smtClean="0"/>
              <a:t>être humain</a:t>
            </a:r>
            <a:r>
              <a:rPr lang="fr-FR" sz="1700" dirty="0" smtClean="0"/>
              <a:t> et de travailler sur le </a:t>
            </a:r>
            <a:r>
              <a:rPr lang="fr-FR" sz="1700" dirty="0" err="1" smtClean="0"/>
              <a:t>big</a:t>
            </a:r>
            <a:r>
              <a:rPr lang="fr-FR" sz="1700" dirty="0" smtClean="0"/>
              <a:t> data, l’amélioration permanente des outils de reconnaissance faciale permettront de contr</a:t>
            </a:r>
            <a:r>
              <a:rPr lang="fr-FR" sz="1700" dirty="0" smtClean="0"/>
              <a:t>ôler de mieux en mieux la radicalisation. En France, </a:t>
            </a:r>
            <a:r>
              <a:rPr lang="fr-FR" sz="1700" dirty="0"/>
              <a:t>1,8 milliard d'euros </a:t>
            </a:r>
            <a:r>
              <a:rPr lang="fr-FR" sz="1700" dirty="0" smtClean="0"/>
              <a:t>sera consacré au financement </a:t>
            </a:r>
            <a:r>
              <a:rPr lang="fr-FR" sz="1700" dirty="0"/>
              <a:t>sur cinq </a:t>
            </a:r>
            <a:r>
              <a:rPr lang="fr-FR" sz="1700" dirty="0" smtClean="0"/>
              <a:t>ans d’ordinateurs quantiques nationaux fonctionnels à partir de 2027.</a:t>
            </a:r>
            <a:endParaRPr lang="fr-FR" sz="1700" dirty="0"/>
          </a:p>
        </p:txBody>
      </p:sp>
      <p:pic>
        <p:nvPicPr>
          <p:cNvPr id="6" name="Image 5"/>
          <p:cNvPicPr>
            <a:picLocks noChangeAspect="1"/>
          </p:cNvPicPr>
          <p:nvPr/>
        </p:nvPicPr>
        <p:blipFill>
          <a:blip r:embed="rId2"/>
          <a:stretch>
            <a:fillRect/>
          </a:stretch>
        </p:blipFill>
        <p:spPr>
          <a:xfrm>
            <a:off x="900545" y="1920359"/>
            <a:ext cx="4193246" cy="3142211"/>
          </a:xfrm>
          <a:prstGeom prst="rect">
            <a:avLst/>
          </a:prstGeom>
        </p:spPr>
      </p:pic>
      <p:sp>
        <p:nvSpPr>
          <p:cNvPr id="7" name="Rectangle 6"/>
          <p:cNvSpPr/>
          <p:nvPr/>
        </p:nvSpPr>
        <p:spPr>
          <a:xfrm>
            <a:off x="900545" y="5272921"/>
            <a:ext cx="7619999" cy="1477328"/>
          </a:xfrm>
          <a:prstGeom prst="rect">
            <a:avLst/>
          </a:prstGeom>
        </p:spPr>
        <p:txBody>
          <a:bodyPr wrap="square">
            <a:spAutoFit/>
          </a:bodyPr>
          <a:lstStyle/>
          <a:p>
            <a:pPr algn="just"/>
            <a:r>
              <a:rPr lang="en-US" dirty="0"/>
              <a:t>D-Wave 2X </a:t>
            </a:r>
            <a:r>
              <a:rPr lang="en-US" dirty="0" err="1" smtClean="0"/>
              <a:t>possède</a:t>
            </a:r>
            <a:r>
              <a:rPr lang="en-US" dirty="0" smtClean="0"/>
              <a:t> </a:t>
            </a:r>
            <a:r>
              <a:rPr lang="en-US" dirty="0"/>
              <a:t>1000 </a:t>
            </a:r>
            <a:r>
              <a:rPr lang="en-US" dirty="0" err="1"/>
              <a:t>qubits</a:t>
            </a:r>
            <a:r>
              <a:rPr lang="en-US" dirty="0"/>
              <a:t> (Quantum bits, </a:t>
            </a:r>
            <a:r>
              <a:rPr lang="en-US" dirty="0" err="1"/>
              <a:t>ou</a:t>
            </a:r>
            <a:r>
              <a:rPr lang="en-US" dirty="0"/>
              <a:t> bits </a:t>
            </a:r>
            <a:r>
              <a:rPr lang="en-US" dirty="0" err="1"/>
              <a:t>quantiques</a:t>
            </a:r>
            <a:r>
              <a:rPr lang="en-US" dirty="0"/>
              <a:t> en </a:t>
            </a:r>
            <a:r>
              <a:rPr lang="en-US" dirty="0" err="1"/>
              <a:t>français</a:t>
            </a:r>
            <a:r>
              <a:rPr lang="en-US" dirty="0"/>
              <a:t>). </a:t>
            </a:r>
            <a:r>
              <a:rPr lang="en-US" dirty="0" err="1"/>
              <a:t>C'est</a:t>
            </a:r>
            <a:r>
              <a:rPr lang="en-US" dirty="0"/>
              <a:t> le </a:t>
            </a:r>
            <a:r>
              <a:rPr lang="en-US" dirty="0" err="1"/>
              <a:t>nouvel</a:t>
            </a:r>
            <a:r>
              <a:rPr lang="en-US" dirty="0"/>
              <a:t> </a:t>
            </a:r>
            <a:r>
              <a:rPr lang="en-US" dirty="0" err="1"/>
              <a:t>ordinateur</a:t>
            </a:r>
            <a:r>
              <a:rPr lang="en-US" dirty="0"/>
              <a:t> </a:t>
            </a:r>
            <a:r>
              <a:rPr lang="en-US" dirty="0" err="1" smtClean="0"/>
              <a:t>quantique</a:t>
            </a:r>
            <a:r>
              <a:rPr lang="en-US" dirty="0" smtClean="0"/>
              <a:t> </a:t>
            </a:r>
            <a:r>
              <a:rPr lang="en-US" dirty="0" err="1" smtClean="0"/>
              <a:t>américain</a:t>
            </a:r>
            <a:r>
              <a:rPr lang="en-US" dirty="0" smtClean="0"/>
              <a:t>. </a:t>
            </a:r>
            <a:r>
              <a:rPr lang="en-US" dirty="0"/>
              <a:t>Il </a:t>
            </a:r>
            <a:r>
              <a:rPr lang="en-US" dirty="0" err="1"/>
              <a:t>permet</a:t>
            </a:r>
            <a:r>
              <a:rPr lang="en-US" dirty="0"/>
              <a:t> des </a:t>
            </a:r>
            <a:r>
              <a:rPr lang="en-US" dirty="0" err="1"/>
              <a:t>calculs</a:t>
            </a:r>
            <a:r>
              <a:rPr lang="en-US" dirty="0"/>
              <a:t> </a:t>
            </a:r>
            <a:r>
              <a:rPr lang="en-US" dirty="0" err="1"/>
              <a:t>effectués</a:t>
            </a:r>
            <a:r>
              <a:rPr lang="en-US" dirty="0"/>
              <a:t> 100 millions de </a:t>
            </a:r>
            <a:r>
              <a:rPr lang="en-US" dirty="0" err="1"/>
              <a:t>fois</a:t>
            </a:r>
            <a:r>
              <a:rPr lang="en-US" dirty="0"/>
              <a:t> (10^8) plus </a:t>
            </a:r>
            <a:r>
              <a:rPr lang="en-US" dirty="0" err="1"/>
              <a:t>rapidement</a:t>
            </a:r>
            <a:r>
              <a:rPr lang="en-US" dirty="0"/>
              <a:t> </a:t>
            </a:r>
            <a:r>
              <a:rPr lang="en-US" dirty="0" err="1"/>
              <a:t>que</a:t>
            </a:r>
            <a:r>
              <a:rPr lang="en-US" dirty="0"/>
              <a:t> </a:t>
            </a:r>
            <a:r>
              <a:rPr lang="en-US" dirty="0" err="1"/>
              <a:t>sur</a:t>
            </a:r>
            <a:r>
              <a:rPr lang="en-US" dirty="0"/>
              <a:t> </a:t>
            </a:r>
            <a:r>
              <a:rPr lang="en-US" dirty="0" err="1"/>
              <a:t>une</a:t>
            </a:r>
            <a:r>
              <a:rPr lang="en-US" dirty="0"/>
              <a:t> machine </a:t>
            </a:r>
            <a:r>
              <a:rPr lang="en-US" dirty="0" err="1"/>
              <a:t>classique</a:t>
            </a:r>
            <a:r>
              <a:rPr lang="en-US" dirty="0"/>
              <a:t> </a:t>
            </a:r>
            <a:r>
              <a:rPr lang="en-US" dirty="0" err="1"/>
              <a:t>fonctionnant</a:t>
            </a:r>
            <a:r>
              <a:rPr lang="en-US" dirty="0"/>
              <a:t> </a:t>
            </a:r>
            <a:r>
              <a:rPr lang="en-US" dirty="0" err="1"/>
              <a:t>sur</a:t>
            </a:r>
            <a:r>
              <a:rPr lang="en-US" dirty="0"/>
              <a:t> un </a:t>
            </a:r>
            <a:r>
              <a:rPr lang="en-US" dirty="0" err="1"/>
              <a:t>seul</a:t>
            </a:r>
            <a:r>
              <a:rPr lang="en-US" dirty="0"/>
              <a:t> </a:t>
            </a:r>
            <a:r>
              <a:rPr lang="en-US" dirty="0" err="1"/>
              <a:t>cœur</a:t>
            </a:r>
            <a:r>
              <a:rPr lang="en-US" dirty="0" smtClean="0"/>
              <a:t>. En </a:t>
            </a:r>
            <a:r>
              <a:rPr lang="en-US" dirty="0" err="1" smtClean="0"/>
              <a:t>quelques</a:t>
            </a:r>
            <a:r>
              <a:rPr lang="en-US" dirty="0" smtClean="0"/>
              <a:t> </a:t>
            </a:r>
            <a:r>
              <a:rPr lang="en-US" dirty="0" err="1" smtClean="0"/>
              <a:t>secondes</a:t>
            </a:r>
            <a:r>
              <a:rPr lang="en-US" dirty="0" smtClean="0"/>
              <a:t>, </a:t>
            </a:r>
            <a:r>
              <a:rPr lang="en-US" dirty="0" err="1" smtClean="0"/>
              <a:t>il</a:t>
            </a:r>
            <a:r>
              <a:rPr lang="en-US" dirty="0" smtClean="0"/>
              <a:t> </a:t>
            </a:r>
            <a:r>
              <a:rPr lang="en-US" dirty="0" err="1" smtClean="0"/>
              <a:t>permet</a:t>
            </a:r>
            <a:r>
              <a:rPr lang="en-US" dirty="0" smtClean="0"/>
              <a:t> de </a:t>
            </a:r>
            <a:r>
              <a:rPr lang="en-US" dirty="0" err="1" smtClean="0"/>
              <a:t>remplacer</a:t>
            </a:r>
            <a:r>
              <a:rPr lang="en-US" dirty="0" smtClean="0"/>
              <a:t> un an de </a:t>
            </a:r>
            <a:r>
              <a:rPr lang="en-US" dirty="0" err="1" smtClean="0"/>
              <a:t>calculs</a:t>
            </a:r>
            <a:r>
              <a:rPr lang="en-US" dirty="0" smtClean="0"/>
              <a:t> </a:t>
            </a:r>
            <a:r>
              <a:rPr lang="en-US" dirty="0" err="1" smtClean="0"/>
              <a:t>sur</a:t>
            </a:r>
            <a:r>
              <a:rPr lang="en-US" dirty="0" smtClean="0"/>
              <a:t> </a:t>
            </a:r>
            <a:r>
              <a:rPr lang="en-US" dirty="0" err="1" smtClean="0"/>
              <a:t>une</a:t>
            </a:r>
            <a:r>
              <a:rPr lang="en-US" dirty="0" smtClean="0"/>
              <a:t> machine </a:t>
            </a:r>
            <a:r>
              <a:rPr lang="en-US" dirty="0" err="1" smtClean="0"/>
              <a:t>actuelle</a:t>
            </a:r>
            <a:r>
              <a:rPr lang="en-US" dirty="0" smtClean="0"/>
              <a:t>.</a:t>
            </a:r>
            <a:endParaRPr lang="fr-FR" dirty="0"/>
          </a:p>
        </p:txBody>
      </p:sp>
    </p:spTree>
    <p:extLst>
      <p:ext uri="{BB962C8B-B14F-4D97-AF65-F5344CB8AC3E}">
        <p14:creationId xmlns:p14="http://schemas.microsoft.com/office/powerpoint/2010/main" val="108520679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fr-FR" dirty="0" smtClean="0"/>
              <a:t>Les outils d’intelligence artificielle</a:t>
            </a:r>
            <a:endParaRPr lang="fr-FR" dirty="0"/>
          </a:p>
        </p:txBody>
      </p:sp>
      <p:sp>
        <p:nvSpPr>
          <p:cNvPr id="5" name="ZoneTexte 4"/>
          <p:cNvSpPr txBox="1"/>
          <p:nvPr/>
        </p:nvSpPr>
        <p:spPr>
          <a:xfrm>
            <a:off x="5389416" y="2078323"/>
            <a:ext cx="3616039" cy="4708981"/>
          </a:xfrm>
          <a:prstGeom prst="rect">
            <a:avLst/>
          </a:prstGeom>
          <a:noFill/>
        </p:spPr>
        <p:txBody>
          <a:bodyPr wrap="square" rtlCol="0">
            <a:spAutoFit/>
          </a:bodyPr>
          <a:lstStyle/>
          <a:p>
            <a:r>
              <a:rPr lang="fr-FR" sz="2000" dirty="0" smtClean="0"/>
              <a:t>L’analyse automatique en temps réel d’une conversation sur Internet ou par téléphone, en langue arabe ou en français avec traduction automatique. Ici le </a:t>
            </a:r>
            <a:r>
              <a:rPr lang="fr-FR" sz="2000" dirty="0"/>
              <a:t>logiciel </a:t>
            </a:r>
            <a:r>
              <a:rPr lang="fr-FR" sz="2000" dirty="0" err="1" smtClean="0"/>
              <a:t>Iramuteq</a:t>
            </a:r>
            <a:r>
              <a:rPr lang="fr-FR" sz="2000" dirty="0" smtClean="0"/>
              <a:t> déjà disponible en 2012 pour calculer les distances </a:t>
            </a:r>
            <a:r>
              <a:rPr lang="fr-FR" sz="2000" dirty="0"/>
              <a:t>lexicales </a:t>
            </a:r>
            <a:r>
              <a:rPr lang="fr-FR" sz="2000" dirty="0" smtClean="0"/>
              <a:t>lors de la </a:t>
            </a:r>
            <a:r>
              <a:rPr lang="fr-FR" sz="2000" dirty="0"/>
              <a:t>négociation entre Mohamed </a:t>
            </a:r>
            <a:r>
              <a:rPr lang="fr-FR" sz="2000" dirty="0" err="1"/>
              <a:t>Merah</a:t>
            </a:r>
            <a:r>
              <a:rPr lang="fr-FR" sz="2000" dirty="0"/>
              <a:t> et les négociateurs du RAID et de la DCRI (Toulouse, le 21 mars 2012</a:t>
            </a:r>
            <a:r>
              <a:rPr lang="fr-FR" sz="2000" dirty="0"/>
              <a:t> </a:t>
            </a:r>
            <a:r>
              <a:rPr lang="fr-FR" sz="2000" dirty="0" smtClean="0"/>
              <a:t>.</a:t>
            </a:r>
          </a:p>
          <a:p>
            <a:r>
              <a:rPr lang="fr-FR" sz="2000" dirty="0" smtClean="0"/>
              <a:t>Sa modernisation passe par la proposition instantanée d’une stratégie pour déstabiliser l’interlocuteur.</a:t>
            </a:r>
            <a:endParaRPr lang="fr-FR" sz="2000" dirty="0"/>
          </a:p>
        </p:txBody>
      </p:sp>
      <p:pic>
        <p:nvPicPr>
          <p:cNvPr id="2" name="Image 1"/>
          <p:cNvPicPr>
            <a:picLocks noChangeAspect="1"/>
          </p:cNvPicPr>
          <p:nvPr/>
        </p:nvPicPr>
        <p:blipFill>
          <a:blip r:embed="rId2"/>
          <a:stretch>
            <a:fillRect/>
          </a:stretch>
        </p:blipFill>
        <p:spPr>
          <a:xfrm>
            <a:off x="135657" y="2078323"/>
            <a:ext cx="5142923" cy="3480235"/>
          </a:xfrm>
          <a:prstGeom prst="rect">
            <a:avLst/>
          </a:prstGeom>
        </p:spPr>
      </p:pic>
      <p:sp>
        <p:nvSpPr>
          <p:cNvPr id="8" name="ZoneTexte 7"/>
          <p:cNvSpPr txBox="1"/>
          <p:nvPr/>
        </p:nvSpPr>
        <p:spPr>
          <a:xfrm>
            <a:off x="180108" y="5888182"/>
            <a:ext cx="5098471" cy="646331"/>
          </a:xfrm>
          <a:prstGeom prst="rect">
            <a:avLst/>
          </a:prstGeom>
          <a:noFill/>
        </p:spPr>
        <p:txBody>
          <a:bodyPr wrap="square" rtlCol="0">
            <a:spAutoFit/>
          </a:bodyPr>
          <a:lstStyle/>
          <a:p>
            <a:r>
              <a:rPr lang="fr-FR" dirty="0" smtClean="0"/>
              <a:t>On peut réutiliser le vocabulaire utilisé pour sécuriser et ensuite désarmer l’interlocuteur.</a:t>
            </a:r>
            <a:endParaRPr lang="fr-FR" dirty="0"/>
          </a:p>
        </p:txBody>
      </p:sp>
    </p:spTree>
    <p:extLst>
      <p:ext uri="{BB962C8B-B14F-4D97-AF65-F5344CB8AC3E}">
        <p14:creationId xmlns:p14="http://schemas.microsoft.com/office/powerpoint/2010/main" val="137976070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2417619" y="3164378"/>
            <a:ext cx="4114800" cy="701040"/>
          </a:xfrm>
        </p:spPr>
        <p:txBody>
          <a:bodyPr>
            <a:normAutofit/>
          </a:bodyPr>
          <a:lstStyle/>
          <a:p>
            <a:endParaRPr lang="fr-FR" dirty="0"/>
          </a:p>
        </p:txBody>
      </p:sp>
      <p:pic>
        <p:nvPicPr>
          <p:cNvPr id="6" name="Imag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9100"/>
            <a:ext cx="9144000" cy="6018131"/>
          </a:xfrm>
          <a:prstGeom prst="rect">
            <a:avLst/>
          </a:prstGeom>
        </p:spPr>
      </p:pic>
    </p:spTree>
    <p:extLst>
      <p:ext uri="{BB962C8B-B14F-4D97-AF65-F5344CB8AC3E}">
        <p14:creationId xmlns:p14="http://schemas.microsoft.com/office/powerpoint/2010/main" val="6458604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ravate noire">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lackTie">
      <a:fillStyleLst>
        <a:solidFill>
          <a:schemeClr val="phClr"/>
        </a:solidFill>
        <a:gradFill rotWithShape="1">
          <a:gsLst>
            <a:gs pos="0">
              <a:schemeClr val="phClr">
                <a:tint val="45000"/>
                <a:satMod val="220000"/>
              </a:schemeClr>
            </a:gs>
            <a:gs pos="30000">
              <a:schemeClr val="phClr">
                <a:tint val="61000"/>
                <a:satMod val="220000"/>
              </a:schemeClr>
            </a:gs>
            <a:gs pos="45000">
              <a:schemeClr val="phClr">
                <a:tint val="66000"/>
                <a:satMod val="240000"/>
              </a:schemeClr>
            </a:gs>
            <a:gs pos="55000">
              <a:schemeClr val="phClr">
                <a:tint val="66000"/>
                <a:satMod val="220000"/>
              </a:schemeClr>
            </a:gs>
            <a:gs pos="73000">
              <a:schemeClr val="phClr">
                <a:tint val="61000"/>
                <a:satMod val="220000"/>
              </a:schemeClr>
            </a:gs>
            <a:gs pos="100000">
              <a:schemeClr val="phClr">
                <a:tint val="45000"/>
                <a:satMod val="220000"/>
              </a:schemeClr>
            </a:gs>
          </a:gsLst>
          <a:lin ang="950000" scaled="1"/>
        </a:gradFill>
        <a:gradFill rotWithShape="1">
          <a:gsLst>
            <a:gs pos="0">
              <a:schemeClr val="phClr">
                <a:shade val="63000"/>
                <a:satMod val="110000"/>
              </a:schemeClr>
            </a:gs>
            <a:gs pos="30000">
              <a:schemeClr val="phClr">
                <a:shade val="90000"/>
                <a:satMod val="120000"/>
              </a:schemeClr>
            </a:gs>
            <a:gs pos="45000">
              <a:schemeClr val="phClr">
                <a:shade val="100000"/>
                <a:satMod val="128000"/>
              </a:schemeClr>
            </a:gs>
            <a:gs pos="55000">
              <a:schemeClr val="phClr">
                <a:shade val="100000"/>
                <a:satMod val="128000"/>
              </a:schemeClr>
            </a:gs>
            <a:gs pos="73000">
              <a:schemeClr val="phClr">
                <a:shade val="90000"/>
                <a:satMod val="120000"/>
              </a:schemeClr>
            </a:gs>
            <a:gs pos="100000">
              <a:schemeClr val="phClr">
                <a:shade val="63000"/>
                <a:satMod val="11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1909" dir="5400000" rotWithShape="0">
              <a:srgbClr val="000000">
                <a:alpha val="40000"/>
              </a:srgbClr>
            </a:outerShdw>
          </a:effectLst>
        </a:effectStyle>
        <a:effectStyle>
          <a:effectLst>
            <a:outerShdw blurRad="57150" dist="38100" dir="5400000" algn="br" rotWithShape="0">
              <a:srgbClr val="000000">
                <a:alpha val="57000"/>
              </a:srgbClr>
            </a:outerShdw>
          </a:effectLst>
          <a:scene3d>
            <a:camera prst="orthographicFront">
              <a:rot lat="0" lon="0" rev="0"/>
            </a:camera>
            <a:lightRig rig="twoPt" dir="t">
              <a:rot lat="0" lon="0" rev="1800000"/>
            </a:lightRig>
          </a:scene3d>
          <a:sp3d>
            <a:bevelT w="44450" h="31750" prst="coolSlant"/>
          </a:sp3d>
        </a:effectStyle>
      </a:effectStyleLst>
      <a:bgFillStyleLst>
        <a:solidFill>
          <a:schemeClr val="phClr"/>
        </a:solidFill>
        <a:blipFill rotWithShape="1">
          <a:blip xmlns:r="http://schemas.openxmlformats.org/officeDocument/2006/relationships" r:embed="rId1">
            <a:duotone>
              <a:schemeClr val="phClr">
                <a:tint val="95000"/>
              </a:schemeClr>
              <a:schemeClr val="phClr">
                <a:shade val="20000"/>
              </a:schemeClr>
            </a:duotone>
          </a:blip>
          <a:stretch/>
        </a:blipFill>
        <a:gradFill rotWithShape="1">
          <a:gsLst>
            <a:gs pos="0">
              <a:schemeClr val="phClr">
                <a:tint val="40000"/>
                <a:satMod val="350000"/>
              </a:schemeClr>
            </a:gs>
            <a:gs pos="40000">
              <a:schemeClr val="phClr">
                <a:tint val="45000"/>
                <a:shade val="99000"/>
                <a:satMod val="350000"/>
              </a:schemeClr>
            </a:gs>
            <a:gs pos="100000">
              <a:schemeClr val="phClr">
                <a:shade val="30000"/>
                <a:satMod val="255000"/>
              </a:schemeClr>
            </a:gs>
          </a:gsLst>
          <a:path path="circle">
            <a:fillToRect l="50000" t="-80000" r="50000" b="180000"/>
          </a:path>
        </a:gradFill>
      </a:bgFillStyleLst>
    </a:fmtScheme>
  </a:themeElements>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Cravate noire.thmx</Template>
  <TotalTime>10747</TotalTime>
  <Words>8950</Words>
  <Application>Microsoft Macintosh PowerPoint</Application>
  <PresentationFormat>Présentation à l'écran (4:3)</PresentationFormat>
  <Paragraphs>583</Paragraphs>
  <Slides>157</Slides>
  <Notes>23</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157</vt:i4>
      </vt:variant>
    </vt:vector>
  </HeadingPairs>
  <TitlesOfParts>
    <vt:vector size="164" baseType="lpstr">
      <vt:lpstr>Calibri</vt:lpstr>
      <vt:lpstr>Garamond</vt:lpstr>
      <vt:lpstr>Tahoma</vt:lpstr>
      <vt:lpstr>Times New Roman</vt:lpstr>
      <vt:lpstr>Tunga</vt:lpstr>
      <vt:lpstr>Arial</vt:lpstr>
      <vt:lpstr>Cravate noire</vt:lpstr>
      <vt:lpstr>La radicalisation  islamique en janvier 2022</vt:lpstr>
      <vt:lpstr>Le point en Janvier 2022</vt:lpstr>
      <vt:lpstr>Le califat dans l’histoire longue</vt:lpstr>
      <vt:lpstr>Le point en janvier 2022</vt:lpstr>
      <vt:lpstr>Le point en janvier 2022</vt:lpstr>
      <vt:lpstr>Le point en janvier 2022</vt:lpstr>
      <vt:lpstr>Le point en Janvier 2022</vt:lpstr>
      <vt:lpstr>Le point en Janvier 2022</vt:lpstr>
      <vt:lpstr>Les définitions de la radicalisation islamique</vt:lpstr>
      <vt:lpstr>Les degrés de radicalisation</vt:lpstr>
      <vt:lpstr>Les degrés de radicalisation</vt:lpstr>
      <vt:lpstr>Le langage de la radicalisation</vt:lpstr>
      <vt:lpstr>Les recherches universitaires sectorielles</vt:lpstr>
      <vt:lpstr>Des perceptions des causes variables selon les chercheurs</vt:lpstr>
      <vt:lpstr>Les recherches universitaires</vt:lpstr>
      <vt:lpstr>Les recherches universitaires objets sélectionnés et sciences mises en œuvre</vt:lpstr>
      <vt:lpstr>Les recherches universitaires objets sélectionnés et sciences mises en œuvre</vt:lpstr>
      <vt:lpstr>Les recherches universitaires objets sélectionnés et sciences mises en œuvre</vt:lpstr>
      <vt:lpstr>Les questions qualitatives et quantitatives  des recherches</vt:lpstr>
      <vt:lpstr>Cartographies nationales Les personnes signalées</vt:lpstr>
      <vt:lpstr>Cartographies nationales Les terroristes actifs</vt:lpstr>
      <vt:lpstr>Les départs hors de France : vers quels pays ?</vt:lpstr>
      <vt:lpstr>Les départs vers la Syrie et l’Irak selon les pays  </vt:lpstr>
      <vt:lpstr>Les faits sociaux globaux</vt:lpstr>
      <vt:lpstr>Les faits sociaux Globaux</vt:lpstr>
      <vt:lpstr>Les faits sociaux Globaux</vt:lpstr>
      <vt:lpstr>Les faits sociaux Globaux</vt:lpstr>
      <vt:lpstr>Les faits sociaux Globaux</vt:lpstr>
      <vt:lpstr>Les faits sociaux Globaux</vt:lpstr>
      <vt:lpstr>Les faits sociaux Globaux</vt:lpstr>
      <vt:lpstr>Les faits sociaux Globaux</vt:lpstr>
      <vt:lpstr>Les faits sociaux Globaux</vt:lpstr>
      <vt:lpstr>Synthèse : le portrait-robot pour l’Europe et pour la France</vt:lpstr>
      <vt:lpstr>Synthèse : le portrait-robot pour l’Europe et pour la France</vt:lpstr>
      <vt:lpstr>Zoom sur le cas français</vt:lpstr>
      <vt:lpstr>Zoom sur 80 autres cas de pays ayant fourni des jihadistes à l’ISIl (Daech)</vt:lpstr>
      <vt:lpstr>Les données psychologiques</vt:lpstr>
      <vt:lpstr>La recherche psychologique, psychopathologique ou psychanalytique</vt:lpstr>
      <vt:lpstr>La recherche psychologique</vt:lpstr>
      <vt:lpstr>La tentation de la recherche d’indicateurs</vt:lpstr>
      <vt:lpstr>La radicalisation n’est jamais un passage brutal d’un état à un autre</vt:lpstr>
      <vt:lpstr>La recherche  intersectorielle et processuelle</vt:lpstr>
      <vt:lpstr>La radicalisation n’est jamais un passage brutal d’un état à un autre</vt:lpstr>
      <vt:lpstr>L’enquête à partir des dossiers de la PJJ (protection judiciaire de la jeunesse</vt:lpstr>
      <vt:lpstr>Le point de vue de l’acteur Ses motivations</vt:lpstr>
      <vt:lpstr>Les fantasmes du profilage</vt:lpstr>
      <vt:lpstr>Les fantasmes de la « fiche » S</vt:lpstr>
      <vt:lpstr>Le jihad au féminin</vt:lpstr>
      <vt:lpstr>Le point de vue de l’actrice Ses motivations</vt:lpstr>
      <vt:lpstr>Les actions au sein de Daech  des hommes radicalisés</vt:lpstr>
      <vt:lpstr>Des causes multiples  qui interagissent les unes sur les autres</vt:lpstr>
      <vt:lpstr>Conséquences des études interdisciplinaires</vt:lpstr>
      <vt:lpstr>Les réponses supraétatiques</vt:lpstr>
      <vt:lpstr>Les réponses de l’ONU</vt:lpstr>
      <vt:lpstr>Les réponses de l’Union européenne</vt:lpstr>
      <vt:lpstr>Les réponses des Etats  et des sociétés civiles</vt:lpstr>
      <vt:lpstr>Trois politiques possibles</vt:lpstr>
      <vt:lpstr>Trois politiques possibles</vt:lpstr>
      <vt:lpstr>A chaque niveau, Trois types de politiques possibles</vt:lpstr>
      <vt:lpstr>La répression</vt:lpstr>
      <vt:lpstr>La répression par les drones en Irak et en Syrie</vt:lpstr>
      <vt:lpstr>Les éliminations physiques</vt:lpstr>
      <vt:lpstr>Les prisons et camps de rétention du proche-Orient</vt:lpstr>
      <vt:lpstr>Les prisons et camps de rétention du proche-Orient</vt:lpstr>
      <vt:lpstr>Les prisons et camps de rétention du proche-Orient</vt:lpstr>
      <vt:lpstr>Les prisons et camps de rétention du proche-Orient</vt:lpstr>
      <vt:lpstr>Les prisons et camps de rétention du proche-Orient</vt:lpstr>
      <vt:lpstr>Les prisons et camps de rétention du proche-Orient</vt:lpstr>
      <vt:lpstr>Les prisons et camps de rétention du proche-Orient</vt:lpstr>
      <vt:lpstr>Les prisons et camps de rétention du proche-Orient</vt:lpstr>
      <vt:lpstr>Les politiques carcérales en France</vt:lpstr>
      <vt:lpstr>Les politiques carcérales en France</vt:lpstr>
      <vt:lpstr>Un quartier de prise en charge de la radicalisation (QPR) pour femmes</vt:lpstr>
      <vt:lpstr>L’abandon de fait des actions de déradicalisation</vt:lpstr>
      <vt:lpstr>Les actions de déradicalisation continuent en pays arabes</vt:lpstr>
      <vt:lpstr>Les actions de déradicalisation continuent en pays arabes</vt:lpstr>
      <vt:lpstr>Les actions de déradicalisation continuent en pays arabes</vt:lpstr>
      <vt:lpstr>La Prévention  à court terme</vt:lpstr>
      <vt:lpstr>L’évolution des outils de surveillance généralisée</vt:lpstr>
      <vt:lpstr>L’évolution des outils de surveillance généralisée</vt:lpstr>
      <vt:lpstr>Les nouveaux outils : la cybersurveillance automatique du big data</vt:lpstr>
      <vt:lpstr>Un repérage facilité des cellules organisées</vt:lpstr>
      <vt:lpstr>L’opération d’Epinal</vt:lpstr>
      <vt:lpstr>Le difficile repérage des « loups solitaires »</vt:lpstr>
      <vt:lpstr>Une réduction progressive du nombre des morts et des menaces</vt:lpstr>
      <vt:lpstr>Dans le monde, une réduction rapide du nombre des morts et des menaces</vt:lpstr>
      <vt:lpstr>L’expulsion de radicalisés étrangers</vt:lpstr>
      <vt:lpstr>L’expulsion de quelques radicalisés Français</vt:lpstr>
      <vt:lpstr>L’expulsion des imams étrangers radicalisés</vt:lpstr>
      <vt:lpstr>La fermeture de mosquées où officient des Français radicalisés</vt:lpstr>
      <vt:lpstr>Le problème des mosquées radicalisées existe partout, mais les réponses diffèrent d’un lieu à l’autre</vt:lpstr>
      <vt:lpstr>Des arrestations pour apologie du terrorisme</vt:lpstr>
      <vt:lpstr>Des arrestations pour Cyberfinancement du terrorisme</vt:lpstr>
      <vt:lpstr>La remise à la justice et les procès de radicalisés</vt:lpstr>
      <vt:lpstr>La formation des élus et fonctionnaires</vt:lpstr>
      <vt:lpstr>La formation des élus et fonctionnaires</vt:lpstr>
      <vt:lpstr>La formation des jeunes scolarisés</vt:lpstr>
      <vt:lpstr>La Prévention  à long terme</vt:lpstr>
      <vt:lpstr>La Prévention à long terme : le contrôle d’internet</vt:lpstr>
      <vt:lpstr>La Prévention à long terme : le contrôle d’internet</vt:lpstr>
      <vt:lpstr>La Prévention à long terme : le contrôle d’internet</vt:lpstr>
      <vt:lpstr>La Prévention à long terme : le contrôle d’internet</vt:lpstr>
      <vt:lpstr>La destruction des quartiers-ghettos</vt:lpstr>
      <vt:lpstr>Une action sur les inégalités</vt:lpstr>
      <vt:lpstr>Une action de la politique de la ville ou La destruction des quartiers-ghettos</vt:lpstr>
      <vt:lpstr>Une action sociale accrue</vt:lpstr>
      <vt:lpstr>Des stratégies ambigües et critiquables</vt:lpstr>
      <vt:lpstr>Le contrôle d’Internet</vt:lpstr>
      <vt:lpstr>Le contrôle d’Internet</vt:lpstr>
      <vt:lpstr>Le contrôle de la construction des mosquées</vt:lpstr>
      <vt:lpstr>Le contrôle de la construction des mosquées</vt:lpstr>
      <vt:lpstr>Le contrôle de la construction des mosquées</vt:lpstr>
      <vt:lpstr>Le contrôle de la construction des mosquées</vt:lpstr>
      <vt:lpstr>Le contrôle Du fonctionnement des mosquées</vt:lpstr>
      <vt:lpstr>Le contrôle de l’islam de France</vt:lpstr>
      <vt:lpstr>Le contrôle de l’islam de France</vt:lpstr>
      <vt:lpstr>La loi d’août 2021 interdisant le séparatisme et le code des mosquées</vt:lpstr>
      <vt:lpstr>La loi d’août 2021 interdisant le séparatisme et le code des mosquées</vt:lpstr>
      <vt:lpstr>La loi d’août 2021 Confortant le respect des principes de la République</vt:lpstr>
      <vt:lpstr>La fin du système  des imams détachés</vt:lpstr>
      <vt:lpstr>Une nouvelle loi du 24 août 2021 confortant les principes républicains</vt:lpstr>
      <vt:lpstr>Une nouvelle loi du 24 août 2021 confortant les principes républicains</vt:lpstr>
      <vt:lpstr>Le contrôle de l’islam de France : la formation des imams</vt:lpstr>
      <vt:lpstr>Le contrôle de l’islam de France : la formation des imams</vt:lpstr>
      <vt:lpstr>La labellisation des imams</vt:lpstr>
      <vt:lpstr>La charte pour l’islam de France adoptée le 17 janvier 2021</vt:lpstr>
      <vt:lpstr>La fin du financement étranger des mosquées </vt:lpstr>
      <vt:lpstr>Le contrôle des associations</vt:lpstr>
      <vt:lpstr>Deux types d’opposition face à la loi « séparatisme »</vt:lpstr>
      <vt:lpstr>L’évolution en janvier 2022</vt:lpstr>
      <vt:lpstr>L’évolution en janvier 2022</vt:lpstr>
      <vt:lpstr>L’évolution en janvier 2022 Le FORIF</vt:lpstr>
      <vt:lpstr>La lutte antiterroriste :  9 milliards € depuis 2015</vt:lpstr>
      <vt:lpstr>Les réponses infraététiques</vt:lpstr>
      <vt:lpstr>Les réponses infraétatiques</vt:lpstr>
      <vt:lpstr>Les Réactions  des sociétés civiles</vt:lpstr>
      <vt:lpstr>Perceptions du terrorisme</vt:lpstr>
      <vt:lpstr>Perceptions du terrorisme</vt:lpstr>
      <vt:lpstr>Jugements sur l’islamophobie les trois Europe</vt:lpstr>
      <vt:lpstr>Perceptions du terrorisme</vt:lpstr>
      <vt:lpstr>Radicalisation et droitisation de la société française</vt:lpstr>
      <vt:lpstr>Deux positions idéologiques en miroir</vt:lpstr>
      <vt:lpstr>Les comptes d’extrême-droite développant l’islamophobie en Europe</vt:lpstr>
      <vt:lpstr>En retour les actes présentés comme islamophobie nourrissent l’islamisme</vt:lpstr>
      <vt:lpstr>Radicalisation et droitisation de la société française</vt:lpstr>
      <vt:lpstr>Perceptions du terrorisme</vt:lpstr>
      <vt:lpstr>Perceptions du terrorisme</vt:lpstr>
      <vt:lpstr>Conclusion</vt:lpstr>
      <vt:lpstr>Quelques hypothèses</vt:lpstr>
      <vt:lpstr>Quelques hypothèses</vt:lpstr>
      <vt:lpstr>Les nouveaux chemins de la recherche radicalisation islamiste et d’extrême droite</vt:lpstr>
      <vt:lpstr>Les nouveaux chemins de la recherche : les viols intrafamiliaux</vt:lpstr>
      <vt:lpstr>Les nouveaux chemins de la recherche : les jeux jihadistes</vt:lpstr>
      <vt:lpstr>Les échecs de la recherche</vt:lpstr>
      <vt:lpstr>Un développement rapide des outils de cybersurveillance</vt:lpstr>
      <vt:lpstr>Les outils d’intelligence artificielle</vt:lpstr>
      <vt:lpstr>Présentation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radicalisation  islamique en 2022</dc:title>
  <dc:creator>Jean-François Clément</dc:creator>
  <cp:lastModifiedBy>Utilisateur de Microsoft Office</cp:lastModifiedBy>
  <cp:revision>273</cp:revision>
  <dcterms:created xsi:type="dcterms:W3CDTF">2021-11-26T10:16:14Z</dcterms:created>
  <dcterms:modified xsi:type="dcterms:W3CDTF">2022-01-10T15:30:43Z</dcterms:modified>
</cp:coreProperties>
</file>