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2" r:id="rId5"/>
    <p:sldId id="263" r:id="rId6"/>
    <p:sldId id="259" r:id="rId7"/>
    <p:sldId id="260" r:id="rId8"/>
    <p:sldId id="258" r:id="rId9"/>
    <p:sldId id="261" r:id="rId10"/>
    <p:sldId id="266" r:id="rId11"/>
    <p:sldId id="257"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58" y="1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5A8358E-61E9-44FE-9E16-8654586DA51E}" type="datetimeFigureOut">
              <a:rPr lang="fr-FR" smtClean="0"/>
              <a:t>29/09/2016</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B63BEB57-4DC0-48A7-B146-61E5C3BBB90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A8358E-61E9-44FE-9E16-8654586DA51E}" type="datetimeFigureOut">
              <a:rPr lang="fr-FR" smtClean="0"/>
              <a:t>29/09/2016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BEB57-4DC0-48A7-B146-61E5C3BBB90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A8358E-61E9-44FE-9E16-8654586DA51E}" type="datetimeFigureOut">
              <a:rPr lang="fr-FR" smtClean="0"/>
              <a:t>29/09/2016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3BEB57-4DC0-48A7-B146-61E5C3BBB90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5A8358E-61E9-44FE-9E16-8654586DA51E}" type="datetimeFigureOut">
              <a:rPr lang="fr-FR" smtClean="0"/>
              <a:t>29/09/2016</a:t>
            </a:fld>
            <a:endParaRPr lang="fr-FR"/>
          </a:p>
        </p:txBody>
      </p:sp>
      <p:sp>
        <p:nvSpPr>
          <p:cNvPr id="9" name="Espace réservé du numéro de diapositive 8"/>
          <p:cNvSpPr>
            <a:spLocks noGrp="1"/>
          </p:cNvSpPr>
          <p:nvPr>
            <p:ph type="sldNum" sz="quarter" idx="15"/>
          </p:nvPr>
        </p:nvSpPr>
        <p:spPr/>
        <p:txBody>
          <a:bodyPr rtlCol="0"/>
          <a:lstStyle/>
          <a:p>
            <a:fld id="{B63BEB57-4DC0-48A7-B146-61E5C3BBB907}"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5A8358E-61E9-44FE-9E16-8654586DA51E}" type="datetimeFigureOut">
              <a:rPr lang="fr-FR" smtClean="0"/>
              <a:t>29/09/2016</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B63BEB57-4DC0-48A7-B146-61E5C3BBB90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5A8358E-61E9-44FE-9E16-8654586DA51E}" type="datetimeFigureOut">
              <a:rPr lang="fr-FR" smtClean="0"/>
              <a:t>29/09/2016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3BEB57-4DC0-48A7-B146-61E5C3BBB907}"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75A8358E-61E9-44FE-9E16-8654586DA51E}" type="datetimeFigureOut">
              <a:rPr lang="fr-FR" smtClean="0"/>
              <a:t>29/09/2016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3BEB57-4DC0-48A7-B146-61E5C3BBB907}"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75A8358E-61E9-44FE-9E16-8654586DA51E}" type="datetimeFigureOut">
              <a:rPr lang="fr-FR" smtClean="0"/>
              <a:t>29/09/2016</a:t>
            </a:fld>
            <a:endParaRPr lang="fr-FR"/>
          </a:p>
        </p:txBody>
      </p:sp>
      <p:sp>
        <p:nvSpPr>
          <p:cNvPr id="7" name="Espace réservé du numéro de diapositive 6"/>
          <p:cNvSpPr>
            <a:spLocks noGrp="1"/>
          </p:cNvSpPr>
          <p:nvPr>
            <p:ph type="sldNum" sz="quarter" idx="11"/>
          </p:nvPr>
        </p:nvSpPr>
        <p:spPr/>
        <p:txBody>
          <a:bodyPr rtlCol="0"/>
          <a:lstStyle/>
          <a:p>
            <a:fld id="{B63BEB57-4DC0-48A7-B146-61E5C3BBB907}"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5A8358E-61E9-44FE-9E16-8654586DA51E}" type="datetimeFigureOut">
              <a:rPr lang="fr-FR" smtClean="0"/>
              <a:t>29/09/2016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3BEB57-4DC0-48A7-B146-61E5C3BBB90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5A8358E-61E9-44FE-9E16-8654586DA51E}" type="datetimeFigureOut">
              <a:rPr lang="fr-FR" smtClean="0"/>
              <a:t>29/09/2016</a:t>
            </a:fld>
            <a:endParaRPr lang="fr-FR"/>
          </a:p>
        </p:txBody>
      </p:sp>
      <p:sp>
        <p:nvSpPr>
          <p:cNvPr id="22" name="Espace réservé du numéro de diapositive 21"/>
          <p:cNvSpPr>
            <a:spLocks noGrp="1"/>
          </p:cNvSpPr>
          <p:nvPr>
            <p:ph type="sldNum" sz="quarter" idx="15"/>
          </p:nvPr>
        </p:nvSpPr>
        <p:spPr/>
        <p:txBody>
          <a:bodyPr rtlCol="0"/>
          <a:lstStyle/>
          <a:p>
            <a:fld id="{B63BEB57-4DC0-48A7-B146-61E5C3BBB907}"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5A8358E-61E9-44FE-9E16-8654586DA51E}" type="datetimeFigureOut">
              <a:rPr lang="fr-FR" smtClean="0"/>
              <a:t>29/09/2016</a:t>
            </a:fld>
            <a:endParaRPr lang="fr-FR"/>
          </a:p>
        </p:txBody>
      </p:sp>
      <p:sp>
        <p:nvSpPr>
          <p:cNvPr id="18" name="Espace réservé du numéro de diapositive 17"/>
          <p:cNvSpPr>
            <a:spLocks noGrp="1"/>
          </p:cNvSpPr>
          <p:nvPr>
            <p:ph type="sldNum" sz="quarter" idx="11"/>
          </p:nvPr>
        </p:nvSpPr>
        <p:spPr/>
        <p:txBody>
          <a:bodyPr rtlCol="0"/>
          <a:lstStyle/>
          <a:p>
            <a:fld id="{B63BEB57-4DC0-48A7-B146-61E5C3BBB907}"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5A8358E-61E9-44FE-9E16-8654586DA51E}" type="datetimeFigureOut">
              <a:rPr lang="fr-FR" smtClean="0"/>
              <a:t>29/09/2016</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3BEB57-4DC0-48A7-B146-61E5C3BBB90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anal-u.tv/video/cerimes/histoires_de_garcons_et_de_filles.1190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Filles-garçons</a:t>
            </a:r>
            <a:endParaRPr lang="fr-FR" dirty="0"/>
          </a:p>
        </p:txBody>
      </p:sp>
      <p:sp>
        <p:nvSpPr>
          <p:cNvPr id="3" name="Sous-titre 2"/>
          <p:cNvSpPr>
            <a:spLocks noGrp="1"/>
          </p:cNvSpPr>
          <p:nvPr>
            <p:ph type="subTitle" idx="1"/>
          </p:nvPr>
        </p:nvSpPr>
        <p:spPr/>
        <p:txBody>
          <a:bodyPr/>
          <a:lstStyle/>
          <a:p>
            <a:r>
              <a:rPr lang="fr-FR" dirty="0" smtClean="0"/>
              <a:t>Construction de l’identité sexuée</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débat est toujours ouvert</a:t>
            </a:r>
            <a:endParaRPr lang="fr-FR" dirty="0"/>
          </a:p>
        </p:txBody>
      </p:sp>
      <p:sp>
        <p:nvSpPr>
          <p:cNvPr id="3" name="Espace réservé du contenu 2"/>
          <p:cNvSpPr>
            <a:spLocks noGrp="1"/>
          </p:cNvSpPr>
          <p:nvPr>
            <p:ph sz="quarter" idx="1"/>
          </p:nvPr>
        </p:nvSpPr>
        <p:spPr/>
        <p:txBody>
          <a:bodyPr/>
          <a:lstStyle/>
          <a:p>
            <a:r>
              <a:rPr lang="fr-FR" dirty="0" smtClean="0"/>
              <a:t>Entre culturalisme et naturalisme: les recherches continuent;</a:t>
            </a:r>
          </a:p>
          <a:p>
            <a:endParaRPr lang="fr-FR" dirty="0" smtClean="0"/>
          </a:p>
          <a:p>
            <a:r>
              <a:rPr lang="fr-FR" dirty="0" smtClean="0"/>
              <a:t>Les idéologies s’affrontent, la recherche progresse</a:t>
            </a:r>
          </a:p>
          <a:p>
            <a:pPr>
              <a:buNone/>
            </a:pPr>
            <a:endParaRPr lang="fr-FR" dirty="0" smtClean="0"/>
          </a:p>
          <a:p>
            <a:r>
              <a:rPr lang="fr-FR" dirty="0" smtClean="0"/>
              <a:t>En attendant, il y a le réel et la construction hors- influence des enfants dans leur milieu naturel. Qui contredit qui? Et en attendant, quels progrès pour les femmes et les adolescentes?</a:t>
            </a:r>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Retour en arrière</a:t>
            </a:r>
            <a:r>
              <a:rPr lang="fr-FR" smtClean="0"/>
              <a:t>...2003...visionnons</a:t>
            </a:r>
            <a:endParaRPr lang="fr-FR" dirty="0"/>
          </a:p>
        </p:txBody>
      </p:sp>
      <p:sp>
        <p:nvSpPr>
          <p:cNvPr id="3" name="Espace réservé du contenu 2"/>
          <p:cNvSpPr>
            <a:spLocks noGrp="1"/>
          </p:cNvSpPr>
          <p:nvPr>
            <p:ph sz="quarter" idx="1"/>
          </p:nvPr>
        </p:nvSpPr>
        <p:spPr/>
        <p:txBody>
          <a:bodyPr/>
          <a:lstStyle/>
          <a:p>
            <a:r>
              <a:rPr lang="fr-FR" dirty="0" smtClean="0">
                <a:hlinkClick r:id="rId2"/>
              </a:rPr>
              <a:t>https://www.canal-u.tv/video/cerimes/histoires_de_garcons_et_de_filles.11905</a:t>
            </a:r>
            <a:endParaRPr lang="fr-FR" dirty="0" smtClean="0"/>
          </a:p>
          <a:p>
            <a:pPr>
              <a:buNone/>
            </a:pPr>
            <a:endParaRPr lang="fr-FR" dirty="0" smtClean="0"/>
          </a:p>
          <a:p>
            <a:endParaRPr lang="fr-FR" dirty="0"/>
          </a:p>
          <a:p>
            <a:pPr algn="just"/>
            <a:r>
              <a:rPr lang="fr-FR" b="1" u="sng" dirty="0" smtClean="0"/>
              <a:t>Et tentons de chercher pourquoi les filles, à ce jour, ne demande plus rien, mais prennent ce que la société n’entend pas de leur demande!</a:t>
            </a:r>
            <a:endParaRPr lang="fr-FR" b="1"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Pourquoi cette intervention</a:t>
            </a:r>
            <a:endParaRPr lang="fr-FR" dirty="0"/>
          </a:p>
        </p:txBody>
      </p:sp>
      <p:sp>
        <p:nvSpPr>
          <p:cNvPr id="3" name="Espace réservé du contenu 2"/>
          <p:cNvSpPr>
            <a:spLocks noGrp="1"/>
          </p:cNvSpPr>
          <p:nvPr>
            <p:ph sz="quarter" idx="1"/>
          </p:nvPr>
        </p:nvSpPr>
        <p:spPr/>
        <p:txBody>
          <a:bodyPr>
            <a:normAutofit/>
          </a:bodyPr>
          <a:lstStyle/>
          <a:p>
            <a:r>
              <a:rPr lang="fr-FR" dirty="0" smtClean="0"/>
              <a:t>Question de l’adolescence, de la mixité et des lieux sociaux pour les ados filles-garçons: constat: pas de lieux mixtes à l’adolescence</a:t>
            </a:r>
          </a:p>
          <a:p>
            <a:r>
              <a:rPr lang="fr-FR" dirty="0" smtClean="0"/>
              <a:t>Démarre d’un constat: étude sur investissement adolescents fille-garçon – ville de Meuse et Meurthe et Moselle</a:t>
            </a:r>
          </a:p>
          <a:p>
            <a:r>
              <a:rPr lang="fr-FR" dirty="0" smtClean="0"/>
              <a:t>Exemple de la ville Meurthe et Moselle: investissement jeux adolescent sportif : 8 000 euros (par cet cages - complexe sport) – demande des filles: 150 euros (un banc pour discuter)</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D’où vient cette inégalité?</a:t>
            </a:r>
            <a:endParaRPr lang="fr-FR" dirty="0"/>
          </a:p>
        </p:txBody>
      </p:sp>
      <p:sp>
        <p:nvSpPr>
          <p:cNvPr id="3" name="Espace réservé du contenu 2"/>
          <p:cNvSpPr>
            <a:spLocks noGrp="1"/>
          </p:cNvSpPr>
          <p:nvPr>
            <p:ph sz="quarter" idx="1"/>
          </p:nvPr>
        </p:nvSpPr>
        <p:spPr/>
        <p:txBody>
          <a:bodyPr/>
          <a:lstStyle/>
          <a:p>
            <a:r>
              <a:rPr lang="fr-FR" dirty="0" smtClean="0"/>
              <a:t>Place des filles: lieux sociaux ou éducatifs</a:t>
            </a:r>
          </a:p>
          <a:p>
            <a:pPr>
              <a:buNone/>
            </a:pPr>
            <a:endParaRPr lang="fr-FR" dirty="0" smtClean="0"/>
          </a:p>
          <a:p>
            <a:r>
              <a:rPr lang="fr-FR" dirty="0" smtClean="0"/>
              <a:t>Écoute des filles: demandes entendues ou non formulées</a:t>
            </a:r>
          </a:p>
          <a:p>
            <a:pPr>
              <a:buNone/>
            </a:pPr>
            <a:endParaRPr lang="fr-FR" dirty="0" smtClean="0"/>
          </a:p>
          <a:p>
            <a:r>
              <a:rPr lang="fr-FR" dirty="0" smtClean="0"/>
              <a:t>Question du désir: qu’osent-elles vouloir?</a:t>
            </a:r>
          </a:p>
          <a:p>
            <a:pPr>
              <a:buNone/>
            </a:pPr>
            <a:endParaRPr lang="fr-FR" dirty="0" smtClean="0"/>
          </a:p>
          <a:p>
            <a:r>
              <a:rPr lang="fr-FR" dirty="0" smtClean="0"/>
              <a:t>Décisions et représentations des adultes dans le débat sur le genre et les désirs des filles: elles veulent cela ou il leur faut cela</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débat en 2012</a:t>
            </a:r>
            <a:endParaRPr lang="fr-FR" dirty="0"/>
          </a:p>
        </p:txBody>
      </p:sp>
      <p:sp>
        <p:nvSpPr>
          <p:cNvPr id="3" name="Espace réservé du contenu 2"/>
          <p:cNvSpPr>
            <a:spLocks noGrp="1"/>
          </p:cNvSpPr>
          <p:nvPr>
            <p:ph sz="quarter" idx="1"/>
          </p:nvPr>
        </p:nvSpPr>
        <p:spPr/>
        <p:txBody>
          <a:bodyPr>
            <a:normAutofit/>
          </a:bodyPr>
          <a:lstStyle/>
          <a:p>
            <a:r>
              <a:rPr lang="fr-FR" b="1" dirty="0" smtClean="0"/>
              <a:t>L’Inspection Générale des Affaires Sociales vient de rendre public son rapport sur « l’</a:t>
            </a:r>
            <a:r>
              <a:rPr lang="fr-FR" b="1" dirty="0" err="1" smtClean="0"/>
              <a:t>Egalité</a:t>
            </a:r>
            <a:r>
              <a:rPr lang="fr-FR" b="1" dirty="0" smtClean="0"/>
              <a:t> entre filles et garçons dans les modes d’accueil de la petite enfance » demandé par Najat </a:t>
            </a:r>
            <a:r>
              <a:rPr lang="fr-FR" b="1" dirty="0" err="1" smtClean="0"/>
              <a:t>Vallaud</a:t>
            </a:r>
            <a:r>
              <a:rPr lang="fr-FR" b="1" dirty="0" smtClean="0"/>
              <a:t> </a:t>
            </a:r>
            <a:r>
              <a:rPr lang="fr-FR" b="1" dirty="0" err="1" smtClean="0"/>
              <a:t>Belkacem</a:t>
            </a:r>
            <a:r>
              <a:rPr lang="fr-FR" dirty="0" smtClean="0"/>
              <a:t>. </a:t>
            </a:r>
          </a:p>
          <a:p>
            <a:endParaRPr lang="fr-FR" dirty="0" smtClean="0"/>
          </a:p>
          <a:p>
            <a:r>
              <a:rPr lang="fr-FR" dirty="0" smtClean="0"/>
              <a:t>Le rapport pose le constat suivant : toutes les politiques de promotion de l’égalité butent sur un obstacle majeur : </a:t>
            </a:r>
            <a:r>
              <a:rPr lang="fr-FR" b="1" u="sng" dirty="0" smtClean="0"/>
              <a:t>la question des systèmes de représentations qui assignent hommes et femmes à des comportements sexués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L’identité sexuée en question</a:t>
            </a:r>
            <a:endParaRPr lang="fr-FR" dirty="0"/>
          </a:p>
        </p:txBody>
      </p:sp>
      <p:sp>
        <p:nvSpPr>
          <p:cNvPr id="3" name="Espace réservé du contenu 2"/>
          <p:cNvSpPr>
            <a:spLocks noGrp="1"/>
          </p:cNvSpPr>
          <p:nvPr>
            <p:ph sz="quarter" idx="1"/>
          </p:nvPr>
        </p:nvSpPr>
        <p:spPr/>
        <p:txBody>
          <a:bodyPr>
            <a:normAutofit fontScale="85000" lnSpcReduction="20000"/>
          </a:bodyPr>
          <a:lstStyle/>
          <a:p>
            <a:pPr algn="just"/>
            <a:r>
              <a:rPr lang="fr-FR" dirty="0" smtClean="0"/>
              <a:t>Selon les théories du genre qui ont émergé aux </a:t>
            </a:r>
            <a:r>
              <a:rPr lang="fr-FR" dirty="0" err="1" smtClean="0"/>
              <a:t>Etats-Unis</a:t>
            </a:r>
            <a:r>
              <a:rPr lang="fr-FR" dirty="0" smtClean="0"/>
              <a:t> dans les années 70, et qui sont au cœur de la réflexion actuelle en France, la différence anatomique des sexes ne suffit pas à expliquer la façon dont filles et garçons, femmes et hommes, finissent par coller aux représentations assignées à chaque sexe. L’identité sexuée et sexuelle relève davantage d’une construction sociale que d’une réalité biologique. Non les hommes ne viennent pas de mars et les femmes de Vénus. </a:t>
            </a:r>
            <a:r>
              <a:rPr lang="fr-FR" u="sng" dirty="0" smtClean="0"/>
              <a:t>I</a:t>
            </a:r>
            <a:r>
              <a:rPr lang="fr-FR" b="1" u="sng" dirty="0" smtClean="0"/>
              <a:t>l ne s’agit pas pour ces théories de nier la différence biologique de départ mais de la relativiser et de comprendre dans quelle mesure cette différence physique conditionne par la suite les rapports sociaux et les rapports d’égalité</a:t>
            </a:r>
            <a:r>
              <a:rPr lang="fr-FR" dirty="0" smtClean="0"/>
              <a:t>. Lorsque ces théories ont été introduites dans les manuels scolaires de </a:t>
            </a:r>
            <a:r>
              <a:rPr lang="fr-FR" dirty="0" err="1" smtClean="0"/>
              <a:t>SVT</a:t>
            </a:r>
            <a:r>
              <a:rPr lang="fr-FR" dirty="0" smtClean="0"/>
              <a:t> des classes de première en 2011, les protestations ont été nombreuses. Des pétitions ont circulé remettant en cause la validité scientifique de ces recherches qui relèveraient davantage de l’idéologie.</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Retours à la recherche</a:t>
            </a:r>
            <a:endParaRPr lang="fr-FR" dirty="0"/>
          </a:p>
        </p:txBody>
      </p:sp>
      <p:sp>
        <p:nvSpPr>
          <p:cNvPr id="3" name="Espace réservé du contenu 2"/>
          <p:cNvSpPr>
            <a:spLocks noGrp="1"/>
          </p:cNvSpPr>
          <p:nvPr>
            <p:ph sz="quarter" idx="1"/>
          </p:nvPr>
        </p:nvSpPr>
        <p:spPr/>
        <p:txBody>
          <a:bodyPr/>
          <a:lstStyle/>
          <a:p>
            <a:r>
              <a:rPr lang="fr-FR" b="1" dirty="0" smtClean="0"/>
              <a:t>« Le cerveau a-t-il un sexe ? » : mars 2013: </a:t>
            </a:r>
          </a:p>
          <a:p>
            <a:endParaRPr lang="fr-FR" b="1" dirty="0" smtClean="0"/>
          </a:p>
          <a:p>
            <a:endParaRPr lang="fr-FR" b="1" dirty="0" smtClean="0"/>
          </a:p>
          <a:p>
            <a:endParaRPr lang="fr-FR" b="1" dirty="0" smtClean="0"/>
          </a:p>
          <a:p>
            <a:r>
              <a:rPr lang="fr-FR" b="1" dirty="0" smtClean="0"/>
              <a:t>La réponse actuelle du neuropsychiatre Boris Cyrulnik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débat en 2013</a:t>
            </a:r>
            <a:endParaRPr lang="fr-FR" dirty="0"/>
          </a:p>
        </p:txBody>
      </p:sp>
      <p:sp>
        <p:nvSpPr>
          <p:cNvPr id="3" name="Espace réservé du contenu 2"/>
          <p:cNvSpPr>
            <a:spLocks noGrp="1"/>
          </p:cNvSpPr>
          <p:nvPr>
            <p:ph sz="quarter" idx="1"/>
          </p:nvPr>
        </p:nvSpPr>
        <p:spPr/>
        <p:txBody>
          <a:bodyPr/>
          <a:lstStyle/>
          <a:p>
            <a:r>
              <a:rPr lang="fr-FR" i="1" dirty="0" smtClean="0"/>
              <a:t>« Récemment, Doreen Kimura, une Canadienne, a dit qu’il y avait de très grandes différences entre le cerveau des hommes et le cerveau des femmes, provoquant la colère et la réponse de la neurobiologiste Catherine Vidal ».</a:t>
            </a:r>
            <a:endParaRPr lang="fr-FR"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genre en 2013</a:t>
            </a:r>
            <a:endParaRPr lang="fr-FR" dirty="0"/>
          </a:p>
        </p:txBody>
      </p:sp>
      <p:sp>
        <p:nvSpPr>
          <p:cNvPr id="3" name="Espace réservé du contenu 2"/>
          <p:cNvSpPr>
            <a:spLocks noGrp="1"/>
          </p:cNvSpPr>
          <p:nvPr>
            <p:ph sz="quarter" idx="1"/>
          </p:nvPr>
        </p:nvSpPr>
        <p:spPr/>
        <p:txBody>
          <a:bodyPr/>
          <a:lstStyle/>
          <a:p>
            <a:r>
              <a:rPr lang="fr-FR" i="1" dirty="0" smtClean="0"/>
              <a:t>Judith Butler, une Américaine, répond en disant que la biologie ne prédomine pas et que seul le genre existe, et qu’il n’est que façonné par la culture. Elle reprend ainsi Simone de Beauvoir : </a:t>
            </a:r>
            <a:r>
              <a:rPr lang="fr-FR" i="1" u="sng" dirty="0" smtClean="0"/>
              <a:t>« on ne naît pas femme, on le devient »</a:t>
            </a:r>
            <a:r>
              <a:rPr lang="fr-FR" i="1" dirty="0" smtClean="0"/>
              <a:t>, </a:t>
            </a:r>
          </a:p>
          <a:p>
            <a:endParaRPr lang="fr-FR" i="1" dirty="0" smtClean="0"/>
          </a:p>
          <a:p>
            <a:r>
              <a:rPr lang="fr-FR" i="1" dirty="0" smtClean="0"/>
              <a:t>MAIS? (question de l’égalité):</a:t>
            </a:r>
          </a:p>
          <a:p>
            <a:pPr>
              <a:buNone/>
            </a:pPr>
            <a:r>
              <a:rPr lang="fr-FR" i="1" dirty="0" smtClean="0"/>
              <a:t> « </a:t>
            </a:r>
            <a:r>
              <a:rPr lang="fr-FR" i="1" u="sng" dirty="0" smtClean="0"/>
              <a:t>ce qui implique que seuls les hommes restent à l’état de nature et ne deviennent pas hommes?</a:t>
            </a:r>
            <a:r>
              <a:rPr lang="fr-FR" i="1"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Réponse de Cyrulnik</a:t>
            </a:r>
            <a:endParaRPr lang="fr-FR" dirty="0"/>
          </a:p>
        </p:txBody>
      </p:sp>
      <p:sp>
        <p:nvSpPr>
          <p:cNvPr id="3" name="Espace réservé du contenu 2"/>
          <p:cNvSpPr>
            <a:spLocks noGrp="1"/>
          </p:cNvSpPr>
          <p:nvPr>
            <p:ph sz="quarter" idx="1"/>
          </p:nvPr>
        </p:nvSpPr>
        <p:spPr/>
        <p:txBody>
          <a:bodyPr>
            <a:normAutofit fontScale="92500" lnSpcReduction="20000"/>
          </a:bodyPr>
          <a:lstStyle/>
          <a:p>
            <a:r>
              <a:rPr lang="fr-FR" i="1" dirty="0" smtClean="0"/>
              <a:t>Alors, c’est sûr que le génétique existe, mais un gène n’est pas un destin, puisqu’on sait maintenant qu’à partir d’un nombre limité de lettres du programme génétique, on peut écrire un nombre infini de romans différents. On sait aussi que les hormones façonnent : pendant la grossesse, le cerveau des enfants est sculpté par la testostérone ; que les petites filles qui ont des maladies des surrénales et qui sécrètent beaucoup de testostérone acquièrent des comportements qu’on appelle de garçon manqué, ce qui n’est pas une maladie. On sait maintenant que l’ocytocine, que sécrètent beaucoup les femmes, est une hormone du plaisir, et qu’il y a des récepteurs cérébraux qui augmentent l’attachement, alors que la vasopressine est une </a:t>
            </a:r>
            <a:r>
              <a:rPr lang="fr-FR" i="1" dirty="0" err="1" smtClean="0"/>
              <a:t>neurohormone</a:t>
            </a:r>
            <a:r>
              <a:rPr lang="fr-FR" i="1" dirty="0" smtClean="0"/>
              <a:t> sécrétée plutôt par les hommes, qui les encourage plutôt à passer à l’action. […]</a:t>
            </a:r>
            <a:r>
              <a:rPr lang="fr-FR" dirty="0" smtClean="0"/>
              <a:t> » (B. Cyrulnik le 3 mars 2013)</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TotalTime>
  <Words>529</Words>
  <Application>Microsoft Office PowerPoint</Application>
  <PresentationFormat>Affichage à l'écran (4:3)</PresentationFormat>
  <Paragraphs>46</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Century Schoolbook</vt:lpstr>
      <vt:lpstr>Wingdings</vt:lpstr>
      <vt:lpstr>Wingdings 2</vt:lpstr>
      <vt:lpstr>Oriel</vt:lpstr>
      <vt:lpstr>Filles-garçons</vt:lpstr>
      <vt:lpstr>Pourquoi cette intervention</vt:lpstr>
      <vt:lpstr>D’où vient cette inégalité?</vt:lpstr>
      <vt:lpstr>Le débat en 2012</vt:lpstr>
      <vt:lpstr>L’identité sexuée en question</vt:lpstr>
      <vt:lpstr>Retours à la recherche</vt:lpstr>
      <vt:lpstr>Le débat en 2013</vt:lpstr>
      <vt:lpstr>Le genre en 2013</vt:lpstr>
      <vt:lpstr>Réponse de Cyrulnik</vt:lpstr>
      <vt:lpstr>Le débat est toujours ouvert</vt:lpstr>
      <vt:lpstr>Retour en arrière...2003...visionnons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Filles-garçons</dc:title>
  <dc:creator>johanna</dc:creator>
  <cp:lastModifiedBy>FRANCOIS HANOT</cp:lastModifiedBy>
  <cp:revision>5</cp:revision>
  <dcterms:created xsi:type="dcterms:W3CDTF">2016-09-27T12:42:28Z</dcterms:created>
  <dcterms:modified xsi:type="dcterms:W3CDTF">2016-09-29T16:57:59Z</dcterms:modified>
</cp:coreProperties>
</file>