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6" r:id="rId2"/>
    <p:sldId id="307" r:id="rId3"/>
    <p:sldId id="260" r:id="rId4"/>
    <p:sldId id="258" r:id="rId5"/>
    <p:sldId id="261" r:id="rId6"/>
    <p:sldId id="262" r:id="rId7"/>
    <p:sldId id="308" r:id="rId8"/>
    <p:sldId id="278" r:id="rId9"/>
    <p:sldId id="263" r:id="rId10"/>
    <p:sldId id="264" r:id="rId11"/>
    <p:sldId id="279" r:id="rId12"/>
    <p:sldId id="266" r:id="rId13"/>
    <p:sldId id="280" r:id="rId14"/>
    <p:sldId id="267" r:id="rId15"/>
    <p:sldId id="281" r:id="rId16"/>
    <p:sldId id="269" r:id="rId17"/>
    <p:sldId id="270" r:id="rId18"/>
    <p:sldId id="273" r:id="rId19"/>
    <p:sldId id="274" r:id="rId20"/>
    <p:sldId id="309" r:id="rId21"/>
    <p:sldId id="285" r:id="rId22"/>
    <p:sldId id="283" r:id="rId23"/>
    <p:sldId id="272" r:id="rId24"/>
    <p:sldId id="291" r:id="rId25"/>
    <p:sldId id="289" r:id="rId26"/>
    <p:sldId id="292" r:id="rId27"/>
    <p:sldId id="296" r:id="rId28"/>
    <p:sldId id="297" r:id="rId29"/>
    <p:sldId id="298" r:id="rId30"/>
    <p:sldId id="300" r:id="rId31"/>
    <p:sldId id="303" r:id="rId32"/>
    <p:sldId id="293" r:id="rId33"/>
    <p:sldId id="304" r:id="rId34"/>
    <p:sldId id="294" r:id="rId35"/>
    <p:sldId id="301" r:id="rId36"/>
    <p:sldId id="302" r:id="rId37"/>
    <p:sldId id="305" r:id="rId38"/>
    <p:sldId id="306" r:id="rId3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E89A47-B68C-4C75-8349-99B753C6C76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DC2984B-D5CF-4840-836A-FFEE0647AB98}">
      <dgm:prSet phldrT="[Texte]"/>
      <dgm:spPr/>
      <dgm:t>
        <a:bodyPr/>
        <a:lstStyle/>
        <a:p>
          <a:r>
            <a:rPr lang="fr-FR" dirty="0" smtClean="0"/>
            <a:t>Le sexe</a:t>
          </a:r>
          <a:endParaRPr lang="fr-FR" dirty="0"/>
        </a:p>
      </dgm:t>
    </dgm:pt>
    <dgm:pt modelId="{B6A7CBDF-D380-4444-9E59-AF184CEF1806}" type="parTrans" cxnId="{E5192262-67AD-4504-9E4D-D184289B8C8F}">
      <dgm:prSet/>
      <dgm:spPr/>
      <dgm:t>
        <a:bodyPr/>
        <a:lstStyle/>
        <a:p>
          <a:endParaRPr lang="fr-FR"/>
        </a:p>
      </dgm:t>
    </dgm:pt>
    <dgm:pt modelId="{8A940ED5-CFDD-4EF8-A16D-F8F40A3383A5}" type="sibTrans" cxnId="{E5192262-67AD-4504-9E4D-D184289B8C8F}">
      <dgm:prSet/>
      <dgm:spPr/>
      <dgm:t>
        <a:bodyPr/>
        <a:lstStyle/>
        <a:p>
          <a:endParaRPr lang="fr-FR"/>
        </a:p>
      </dgm:t>
    </dgm:pt>
    <dgm:pt modelId="{A3B217C9-8592-4752-9D61-E91170E4520A}">
      <dgm:prSet phldrT="[Texte]"/>
      <dgm:spPr/>
      <dgm:t>
        <a:bodyPr/>
        <a:lstStyle/>
        <a:p>
          <a:r>
            <a:rPr lang="fr-FR" dirty="0" smtClean="0"/>
            <a:t>L’âge</a:t>
          </a:r>
          <a:endParaRPr lang="fr-FR" dirty="0"/>
        </a:p>
      </dgm:t>
    </dgm:pt>
    <dgm:pt modelId="{14EA9201-78AB-4F5C-9214-E6111D706D89}" type="parTrans" cxnId="{E3C8C054-C02E-4689-9774-D519DBBD4AF9}">
      <dgm:prSet/>
      <dgm:spPr/>
      <dgm:t>
        <a:bodyPr/>
        <a:lstStyle/>
        <a:p>
          <a:endParaRPr lang="fr-FR"/>
        </a:p>
      </dgm:t>
    </dgm:pt>
    <dgm:pt modelId="{E7377BC7-162D-4CCF-9A22-59D746169DAE}" type="sibTrans" cxnId="{E3C8C054-C02E-4689-9774-D519DBBD4AF9}">
      <dgm:prSet/>
      <dgm:spPr/>
      <dgm:t>
        <a:bodyPr/>
        <a:lstStyle/>
        <a:p>
          <a:endParaRPr lang="fr-FR"/>
        </a:p>
      </dgm:t>
    </dgm:pt>
    <dgm:pt modelId="{71981997-BC94-4188-B436-C870A45BE61A}">
      <dgm:prSet phldrT="[Texte]"/>
      <dgm:spPr/>
      <dgm:t>
        <a:bodyPr/>
        <a:lstStyle/>
        <a:p>
          <a:r>
            <a:rPr lang="fr-FR" dirty="0" smtClean="0"/>
            <a:t>Le pays d’origine</a:t>
          </a:r>
          <a:endParaRPr lang="fr-FR" dirty="0"/>
        </a:p>
      </dgm:t>
    </dgm:pt>
    <dgm:pt modelId="{223498D2-7209-4409-BE2A-C9348DB9D13B}" type="parTrans" cxnId="{BCEB747B-3A80-41D5-AF7C-63AC48A81FE9}">
      <dgm:prSet/>
      <dgm:spPr/>
      <dgm:t>
        <a:bodyPr/>
        <a:lstStyle/>
        <a:p>
          <a:endParaRPr lang="fr-FR"/>
        </a:p>
      </dgm:t>
    </dgm:pt>
    <dgm:pt modelId="{C7DDC5B8-7DB9-4B3F-AA1E-7B91021F5289}" type="sibTrans" cxnId="{BCEB747B-3A80-41D5-AF7C-63AC48A81FE9}">
      <dgm:prSet/>
      <dgm:spPr/>
      <dgm:t>
        <a:bodyPr/>
        <a:lstStyle/>
        <a:p>
          <a:endParaRPr lang="fr-FR"/>
        </a:p>
      </dgm:t>
    </dgm:pt>
    <dgm:pt modelId="{1A7FD6AD-1131-4437-8F31-88B56969315F}">
      <dgm:prSet phldrT="[Texte]"/>
      <dgm:spPr/>
      <dgm:t>
        <a:bodyPr/>
        <a:lstStyle/>
        <a:p>
          <a:r>
            <a:rPr lang="fr-FR" dirty="0" smtClean="0"/>
            <a:t>La religion	</a:t>
          </a:r>
          <a:endParaRPr lang="fr-FR" dirty="0"/>
        </a:p>
      </dgm:t>
    </dgm:pt>
    <dgm:pt modelId="{792A5B58-DCE0-437C-9216-E02A1D9486AF}" type="parTrans" cxnId="{1527EB4A-1280-46C2-8689-ACCA2E625E30}">
      <dgm:prSet/>
      <dgm:spPr/>
      <dgm:t>
        <a:bodyPr/>
        <a:lstStyle/>
        <a:p>
          <a:endParaRPr lang="fr-FR"/>
        </a:p>
      </dgm:t>
    </dgm:pt>
    <dgm:pt modelId="{61AA81D6-7574-4CA6-B2BB-78F9C16747D8}" type="sibTrans" cxnId="{1527EB4A-1280-46C2-8689-ACCA2E625E30}">
      <dgm:prSet/>
      <dgm:spPr/>
      <dgm:t>
        <a:bodyPr/>
        <a:lstStyle/>
        <a:p>
          <a:endParaRPr lang="fr-FR"/>
        </a:p>
      </dgm:t>
    </dgm:pt>
    <dgm:pt modelId="{E4EB4A8E-7774-4371-91A4-B0859CA0DC8D}">
      <dgm:prSet phldrT="[Texte]"/>
      <dgm:spPr/>
      <dgm:t>
        <a:bodyPr/>
        <a:lstStyle/>
        <a:p>
          <a:r>
            <a:rPr lang="fr-FR" dirty="0" smtClean="0"/>
            <a:t>Le statut social</a:t>
          </a:r>
          <a:endParaRPr lang="fr-FR" dirty="0"/>
        </a:p>
      </dgm:t>
    </dgm:pt>
    <dgm:pt modelId="{1A8400AC-528E-47BE-9D78-082C16831CE6}" type="parTrans" cxnId="{4471804B-ED35-45F8-B5D2-C042C3FAE12D}">
      <dgm:prSet/>
      <dgm:spPr/>
      <dgm:t>
        <a:bodyPr/>
        <a:lstStyle/>
        <a:p>
          <a:endParaRPr lang="fr-FR"/>
        </a:p>
      </dgm:t>
    </dgm:pt>
    <dgm:pt modelId="{3F8A1B7A-92C8-4696-8C0A-187FE93874E0}" type="sibTrans" cxnId="{4471804B-ED35-45F8-B5D2-C042C3FAE12D}">
      <dgm:prSet/>
      <dgm:spPr/>
      <dgm:t>
        <a:bodyPr/>
        <a:lstStyle/>
        <a:p>
          <a:endParaRPr lang="fr-FR"/>
        </a:p>
      </dgm:t>
    </dgm:pt>
    <dgm:pt modelId="{F26A5AB5-6426-4000-8281-C717AF549C14}">
      <dgm:prSet phldrT="[Texte]"/>
      <dgm:spPr/>
      <dgm:t>
        <a:bodyPr/>
        <a:lstStyle/>
        <a:p>
          <a:r>
            <a:rPr lang="fr-FR" dirty="0" smtClean="0"/>
            <a:t>La profession</a:t>
          </a:r>
          <a:endParaRPr lang="fr-FR" dirty="0"/>
        </a:p>
      </dgm:t>
    </dgm:pt>
    <dgm:pt modelId="{56AF7D8A-D027-4703-974A-AD9C5A3AE1BB}" type="parTrans" cxnId="{61830CDE-4180-4401-81E7-9B9A303B6302}">
      <dgm:prSet/>
      <dgm:spPr/>
      <dgm:t>
        <a:bodyPr/>
        <a:lstStyle/>
        <a:p>
          <a:endParaRPr lang="fr-FR"/>
        </a:p>
      </dgm:t>
    </dgm:pt>
    <dgm:pt modelId="{96371C81-E60B-451E-AFA6-6B6B9223A359}" type="sibTrans" cxnId="{61830CDE-4180-4401-81E7-9B9A303B6302}">
      <dgm:prSet/>
      <dgm:spPr/>
      <dgm:t>
        <a:bodyPr/>
        <a:lstStyle/>
        <a:p>
          <a:endParaRPr lang="fr-FR"/>
        </a:p>
      </dgm:t>
    </dgm:pt>
    <dgm:pt modelId="{2E6DA7F2-A92B-4FAA-901A-45C57F25A6CD}" type="pres">
      <dgm:prSet presAssocID="{FFE89A47-B68C-4C75-8349-99B753C6C76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6AB44ECA-BC71-4D1B-89D6-5C81D4F1F43E}" type="pres">
      <dgm:prSet presAssocID="{8DC2984B-D5CF-4840-836A-FFEE0647AB98}" presName="hierRoot1" presStyleCnt="0"/>
      <dgm:spPr/>
    </dgm:pt>
    <dgm:pt modelId="{380583CB-3390-4BDE-A565-B5EA906D1DE3}" type="pres">
      <dgm:prSet presAssocID="{8DC2984B-D5CF-4840-836A-FFEE0647AB98}" presName="composite" presStyleCnt="0"/>
      <dgm:spPr/>
    </dgm:pt>
    <dgm:pt modelId="{4429989D-B44F-400D-9B08-3B1E45284A7F}" type="pres">
      <dgm:prSet presAssocID="{8DC2984B-D5CF-4840-836A-FFEE0647AB98}" presName="background" presStyleLbl="node0" presStyleIdx="0" presStyleCnt="1"/>
      <dgm:spPr/>
    </dgm:pt>
    <dgm:pt modelId="{3728FC0E-1FBB-4C61-B42D-996069069781}" type="pres">
      <dgm:prSet presAssocID="{8DC2984B-D5CF-4840-836A-FFEE0647AB98}" presName="text" presStyleLbl="fgAcc0" presStyleIdx="0" presStyleCnt="1" custLinFactNeighborX="-50355" custLinFactNeighborY="-128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1A54463-A065-4C2D-AA0E-26339FCC2E5D}" type="pres">
      <dgm:prSet presAssocID="{8DC2984B-D5CF-4840-836A-FFEE0647AB98}" presName="hierChild2" presStyleCnt="0"/>
      <dgm:spPr/>
    </dgm:pt>
    <dgm:pt modelId="{3E5B3396-29C9-41F1-AE26-B889397A4760}" type="pres">
      <dgm:prSet presAssocID="{14EA9201-78AB-4F5C-9214-E6111D706D89}" presName="Name10" presStyleLbl="parChTrans1D2" presStyleIdx="0" presStyleCnt="2"/>
      <dgm:spPr/>
      <dgm:t>
        <a:bodyPr/>
        <a:lstStyle/>
        <a:p>
          <a:endParaRPr lang="fr-FR"/>
        </a:p>
      </dgm:t>
    </dgm:pt>
    <dgm:pt modelId="{C0EB2D29-7848-4464-A2E9-C9E9CF40D701}" type="pres">
      <dgm:prSet presAssocID="{A3B217C9-8592-4752-9D61-E91170E4520A}" presName="hierRoot2" presStyleCnt="0"/>
      <dgm:spPr/>
    </dgm:pt>
    <dgm:pt modelId="{CBBF1EA1-F78A-4C73-96A2-2DD1939656BD}" type="pres">
      <dgm:prSet presAssocID="{A3B217C9-8592-4752-9D61-E91170E4520A}" presName="composite2" presStyleCnt="0"/>
      <dgm:spPr/>
    </dgm:pt>
    <dgm:pt modelId="{D6C84BEE-B50A-44D0-BE95-AF4280780147}" type="pres">
      <dgm:prSet presAssocID="{A3B217C9-8592-4752-9D61-E91170E4520A}" presName="background2" presStyleLbl="node2" presStyleIdx="0" presStyleCnt="2"/>
      <dgm:spPr/>
    </dgm:pt>
    <dgm:pt modelId="{DF8D2AAF-C429-499F-A78A-E892BC83BD4A}" type="pres">
      <dgm:prSet presAssocID="{A3B217C9-8592-4752-9D61-E91170E4520A}" presName="text2" presStyleLbl="fgAcc2" presStyleIdx="0" presStyleCnt="2" custLinFactNeighborX="-52644" custLinFactNeighborY="-180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7B363D8-A887-4FD2-9516-BBB06587BD11}" type="pres">
      <dgm:prSet presAssocID="{A3B217C9-8592-4752-9D61-E91170E4520A}" presName="hierChild3" presStyleCnt="0"/>
      <dgm:spPr/>
    </dgm:pt>
    <dgm:pt modelId="{FBE668EC-9B09-4907-9955-82B3C79A91AB}" type="pres">
      <dgm:prSet presAssocID="{223498D2-7209-4409-BE2A-C9348DB9D13B}" presName="Name17" presStyleLbl="parChTrans1D3" presStyleIdx="0" presStyleCnt="3"/>
      <dgm:spPr/>
      <dgm:t>
        <a:bodyPr/>
        <a:lstStyle/>
        <a:p>
          <a:endParaRPr lang="fr-FR"/>
        </a:p>
      </dgm:t>
    </dgm:pt>
    <dgm:pt modelId="{C06D10FA-3681-4E49-AFF9-26F3ABA2C7D8}" type="pres">
      <dgm:prSet presAssocID="{71981997-BC94-4188-B436-C870A45BE61A}" presName="hierRoot3" presStyleCnt="0"/>
      <dgm:spPr/>
    </dgm:pt>
    <dgm:pt modelId="{2E856BCC-19D1-4722-BC0E-6AB64328CFFC}" type="pres">
      <dgm:prSet presAssocID="{71981997-BC94-4188-B436-C870A45BE61A}" presName="composite3" presStyleCnt="0"/>
      <dgm:spPr/>
    </dgm:pt>
    <dgm:pt modelId="{1FC16AAE-806E-42B1-B56D-6620A209BEC9}" type="pres">
      <dgm:prSet presAssocID="{71981997-BC94-4188-B436-C870A45BE61A}" presName="background3" presStyleLbl="node3" presStyleIdx="0" presStyleCnt="3"/>
      <dgm:spPr/>
    </dgm:pt>
    <dgm:pt modelId="{AC9586E2-CDF9-4FBE-8EA5-21552EBBCA08}" type="pres">
      <dgm:prSet presAssocID="{71981997-BC94-4188-B436-C870A45BE61A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8BE3C89-56F2-4687-A8AD-DC3FD4D0EBE3}" type="pres">
      <dgm:prSet presAssocID="{71981997-BC94-4188-B436-C870A45BE61A}" presName="hierChild4" presStyleCnt="0"/>
      <dgm:spPr/>
    </dgm:pt>
    <dgm:pt modelId="{73F1D911-7828-4D6E-BAF6-9AB51365381E}" type="pres">
      <dgm:prSet presAssocID="{792A5B58-DCE0-437C-9216-E02A1D9486AF}" presName="Name17" presStyleLbl="parChTrans1D3" presStyleIdx="1" presStyleCnt="3"/>
      <dgm:spPr/>
      <dgm:t>
        <a:bodyPr/>
        <a:lstStyle/>
        <a:p>
          <a:endParaRPr lang="fr-FR"/>
        </a:p>
      </dgm:t>
    </dgm:pt>
    <dgm:pt modelId="{45A617EC-7537-4E7F-B2DC-8509A7DCB6B2}" type="pres">
      <dgm:prSet presAssocID="{1A7FD6AD-1131-4437-8F31-88B56969315F}" presName="hierRoot3" presStyleCnt="0"/>
      <dgm:spPr/>
    </dgm:pt>
    <dgm:pt modelId="{01DEF7B6-E39D-4122-94A3-47534F623DD1}" type="pres">
      <dgm:prSet presAssocID="{1A7FD6AD-1131-4437-8F31-88B56969315F}" presName="composite3" presStyleCnt="0"/>
      <dgm:spPr/>
    </dgm:pt>
    <dgm:pt modelId="{6AADA453-556A-4E3A-87D5-727959E3F28E}" type="pres">
      <dgm:prSet presAssocID="{1A7FD6AD-1131-4437-8F31-88B56969315F}" presName="background3" presStyleLbl="node3" presStyleIdx="1" presStyleCnt="3"/>
      <dgm:spPr/>
    </dgm:pt>
    <dgm:pt modelId="{150CB5C4-3F83-4A5C-943D-26A5A2CE35C9}" type="pres">
      <dgm:prSet presAssocID="{1A7FD6AD-1131-4437-8F31-88B56969315F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DA1D737-0F8D-4197-A1CE-4E85350FE265}" type="pres">
      <dgm:prSet presAssocID="{1A7FD6AD-1131-4437-8F31-88B56969315F}" presName="hierChild4" presStyleCnt="0"/>
      <dgm:spPr/>
    </dgm:pt>
    <dgm:pt modelId="{D8E44F2E-7863-4BFB-9C94-283E53976757}" type="pres">
      <dgm:prSet presAssocID="{1A8400AC-528E-47BE-9D78-082C16831CE6}" presName="Name10" presStyleLbl="parChTrans1D2" presStyleIdx="1" presStyleCnt="2"/>
      <dgm:spPr/>
      <dgm:t>
        <a:bodyPr/>
        <a:lstStyle/>
        <a:p>
          <a:endParaRPr lang="fr-FR"/>
        </a:p>
      </dgm:t>
    </dgm:pt>
    <dgm:pt modelId="{2F65239E-BCDA-43F6-BE9A-199288C05C9D}" type="pres">
      <dgm:prSet presAssocID="{E4EB4A8E-7774-4371-91A4-B0859CA0DC8D}" presName="hierRoot2" presStyleCnt="0"/>
      <dgm:spPr/>
    </dgm:pt>
    <dgm:pt modelId="{DEFE710B-8780-4F21-A502-450F7E641389}" type="pres">
      <dgm:prSet presAssocID="{E4EB4A8E-7774-4371-91A4-B0859CA0DC8D}" presName="composite2" presStyleCnt="0"/>
      <dgm:spPr/>
    </dgm:pt>
    <dgm:pt modelId="{BF727A7E-D067-4DE3-9973-8B39089B9518}" type="pres">
      <dgm:prSet presAssocID="{E4EB4A8E-7774-4371-91A4-B0859CA0DC8D}" presName="background2" presStyleLbl="node2" presStyleIdx="1" presStyleCnt="2"/>
      <dgm:spPr/>
    </dgm:pt>
    <dgm:pt modelId="{62EC19C2-CF81-42EF-BCDD-B45E3140D285}" type="pres">
      <dgm:prSet presAssocID="{E4EB4A8E-7774-4371-91A4-B0859CA0DC8D}" presName="text2" presStyleLbl="fgAcc2" presStyleIdx="1" presStyleCnt="2" custLinFactNeighborX="-63516" custLinFactNeighborY="450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53CB8BC-1D40-4D7F-A274-92C8F5C89972}" type="pres">
      <dgm:prSet presAssocID="{E4EB4A8E-7774-4371-91A4-B0859CA0DC8D}" presName="hierChild3" presStyleCnt="0"/>
      <dgm:spPr/>
    </dgm:pt>
    <dgm:pt modelId="{B0A486B6-D76C-4B1F-9088-B5B593D3C7A7}" type="pres">
      <dgm:prSet presAssocID="{56AF7D8A-D027-4703-974A-AD9C5A3AE1BB}" presName="Name17" presStyleLbl="parChTrans1D3" presStyleIdx="2" presStyleCnt="3"/>
      <dgm:spPr/>
      <dgm:t>
        <a:bodyPr/>
        <a:lstStyle/>
        <a:p>
          <a:endParaRPr lang="fr-FR"/>
        </a:p>
      </dgm:t>
    </dgm:pt>
    <dgm:pt modelId="{4C1AB7F0-5339-4C7D-B223-BDAC7B493770}" type="pres">
      <dgm:prSet presAssocID="{F26A5AB5-6426-4000-8281-C717AF549C14}" presName="hierRoot3" presStyleCnt="0"/>
      <dgm:spPr/>
    </dgm:pt>
    <dgm:pt modelId="{3AA631C3-7E7A-4B66-AB86-EF407435B8EF}" type="pres">
      <dgm:prSet presAssocID="{F26A5AB5-6426-4000-8281-C717AF549C14}" presName="composite3" presStyleCnt="0"/>
      <dgm:spPr/>
    </dgm:pt>
    <dgm:pt modelId="{493D93AC-9894-48B9-90A8-780D14943FE2}" type="pres">
      <dgm:prSet presAssocID="{F26A5AB5-6426-4000-8281-C717AF549C14}" presName="background3" presStyleLbl="node3" presStyleIdx="2" presStyleCnt="3"/>
      <dgm:spPr/>
    </dgm:pt>
    <dgm:pt modelId="{8FE540CD-3E31-45FA-92BB-E2750DF84B41}" type="pres">
      <dgm:prSet presAssocID="{F26A5AB5-6426-4000-8281-C717AF549C14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6D973C8-B81D-4107-A8C0-E9C0C2C4F6EB}" type="pres">
      <dgm:prSet presAssocID="{F26A5AB5-6426-4000-8281-C717AF549C14}" presName="hierChild4" presStyleCnt="0"/>
      <dgm:spPr/>
    </dgm:pt>
  </dgm:ptLst>
  <dgm:cxnLst>
    <dgm:cxn modelId="{C5F413A7-F429-4EEC-BA22-FC6C3E76B4DA}" type="presOf" srcId="{14EA9201-78AB-4F5C-9214-E6111D706D89}" destId="{3E5B3396-29C9-41F1-AE26-B889397A4760}" srcOrd="0" destOrd="0" presId="urn:microsoft.com/office/officeart/2005/8/layout/hierarchy1"/>
    <dgm:cxn modelId="{3CE86A94-0C5D-451E-89ED-50B9244FF364}" type="presOf" srcId="{8DC2984B-D5CF-4840-836A-FFEE0647AB98}" destId="{3728FC0E-1FBB-4C61-B42D-996069069781}" srcOrd="0" destOrd="0" presId="urn:microsoft.com/office/officeart/2005/8/layout/hierarchy1"/>
    <dgm:cxn modelId="{E5192262-67AD-4504-9E4D-D184289B8C8F}" srcId="{FFE89A47-B68C-4C75-8349-99B753C6C76F}" destId="{8DC2984B-D5CF-4840-836A-FFEE0647AB98}" srcOrd="0" destOrd="0" parTransId="{B6A7CBDF-D380-4444-9E59-AF184CEF1806}" sibTransId="{8A940ED5-CFDD-4EF8-A16D-F8F40A3383A5}"/>
    <dgm:cxn modelId="{F1DEEBB4-CE8F-4D2C-B3A4-B62894B1B2D8}" type="presOf" srcId="{792A5B58-DCE0-437C-9216-E02A1D9486AF}" destId="{73F1D911-7828-4D6E-BAF6-9AB51365381E}" srcOrd="0" destOrd="0" presId="urn:microsoft.com/office/officeart/2005/8/layout/hierarchy1"/>
    <dgm:cxn modelId="{0B3F7076-1AA0-40EE-A2A4-11BEA10CDF23}" type="presOf" srcId="{1A8400AC-528E-47BE-9D78-082C16831CE6}" destId="{D8E44F2E-7863-4BFB-9C94-283E53976757}" srcOrd="0" destOrd="0" presId="urn:microsoft.com/office/officeart/2005/8/layout/hierarchy1"/>
    <dgm:cxn modelId="{0BDD6269-2A08-467F-88AC-68635BC99262}" type="presOf" srcId="{E4EB4A8E-7774-4371-91A4-B0859CA0DC8D}" destId="{62EC19C2-CF81-42EF-BCDD-B45E3140D285}" srcOrd="0" destOrd="0" presId="urn:microsoft.com/office/officeart/2005/8/layout/hierarchy1"/>
    <dgm:cxn modelId="{61830CDE-4180-4401-81E7-9B9A303B6302}" srcId="{E4EB4A8E-7774-4371-91A4-B0859CA0DC8D}" destId="{F26A5AB5-6426-4000-8281-C717AF549C14}" srcOrd="0" destOrd="0" parTransId="{56AF7D8A-D027-4703-974A-AD9C5A3AE1BB}" sibTransId="{96371C81-E60B-451E-AFA6-6B6B9223A359}"/>
    <dgm:cxn modelId="{1527EB4A-1280-46C2-8689-ACCA2E625E30}" srcId="{A3B217C9-8592-4752-9D61-E91170E4520A}" destId="{1A7FD6AD-1131-4437-8F31-88B56969315F}" srcOrd="1" destOrd="0" parTransId="{792A5B58-DCE0-437C-9216-E02A1D9486AF}" sibTransId="{61AA81D6-7574-4CA6-B2BB-78F9C16747D8}"/>
    <dgm:cxn modelId="{D7E74D9E-D106-4440-8F96-C1950CE51402}" type="presOf" srcId="{223498D2-7209-4409-BE2A-C9348DB9D13B}" destId="{FBE668EC-9B09-4907-9955-82B3C79A91AB}" srcOrd="0" destOrd="0" presId="urn:microsoft.com/office/officeart/2005/8/layout/hierarchy1"/>
    <dgm:cxn modelId="{59239086-C9FE-43C8-B3C5-5CCE46B92063}" type="presOf" srcId="{F26A5AB5-6426-4000-8281-C717AF549C14}" destId="{8FE540CD-3E31-45FA-92BB-E2750DF84B41}" srcOrd="0" destOrd="0" presId="urn:microsoft.com/office/officeart/2005/8/layout/hierarchy1"/>
    <dgm:cxn modelId="{6670E87C-0D44-4DD7-A0F5-A33DE432ED9D}" type="presOf" srcId="{56AF7D8A-D027-4703-974A-AD9C5A3AE1BB}" destId="{B0A486B6-D76C-4B1F-9088-B5B593D3C7A7}" srcOrd="0" destOrd="0" presId="urn:microsoft.com/office/officeart/2005/8/layout/hierarchy1"/>
    <dgm:cxn modelId="{E3C8C054-C02E-4689-9774-D519DBBD4AF9}" srcId="{8DC2984B-D5CF-4840-836A-FFEE0647AB98}" destId="{A3B217C9-8592-4752-9D61-E91170E4520A}" srcOrd="0" destOrd="0" parTransId="{14EA9201-78AB-4F5C-9214-E6111D706D89}" sibTransId="{E7377BC7-162D-4CCF-9A22-59D746169DAE}"/>
    <dgm:cxn modelId="{BCEB747B-3A80-41D5-AF7C-63AC48A81FE9}" srcId="{A3B217C9-8592-4752-9D61-E91170E4520A}" destId="{71981997-BC94-4188-B436-C870A45BE61A}" srcOrd="0" destOrd="0" parTransId="{223498D2-7209-4409-BE2A-C9348DB9D13B}" sibTransId="{C7DDC5B8-7DB9-4B3F-AA1E-7B91021F5289}"/>
    <dgm:cxn modelId="{BC854D39-366C-4742-B616-F77BAAEC107C}" type="presOf" srcId="{1A7FD6AD-1131-4437-8F31-88B56969315F}" destId="{150CB5C4-3F83-4A5C-943D-26A5A2CE35C9}" srcOrd="0" destOrd="0" presId="urn:microsoft.com/office/officeart/2005/8/layout/hierarchy1"/>
    <dgm:cxn modelId="{ACDC570A-963A-4D22-A30F-B2E978E81E55}" type="presOf" srcId="{71981997-BC94-4188-B436-C870A45BE61A}" destId="{AC9586E2-CDF9-4FBE-8EA5-21552EBBCA08}" srcOrd="0" destOrd="0" presId="urn:microsoft.com/office/officeart/2005/8/layout/hierarchy1"/>
    <dgm:cxn modelId="{A9D90755-D737-4116-BE21-5298741C0A31}" type="presOf" srcId="{A3B217C9-8592-4752-9D61-E91170E4520A}" destId="{DF8D2AAF-C429-499F-A78A-E892BC83BD4A}" srcOrd="0" destOrd="0" presId="urn:microsoft.com/office/officeart/2005/8/layout/hierarchy1"/>
    <dgm:cxn modelId="{0E8C2EFF-205E-4A12-9BE1-254CF7B6D025}" type="presOf" srcId="{FFE89A47-B68C-4C75-8349-99B753C6C76F}" destId="{2E6DA7F2-A92B-4FAA-901A-45C57F25A6CD}" srcOrd="0" destOrd="0" presId="urn:microsoft.com/office/officeart/2005/8/layout/hierarchy1"/>
    <dgm:cxn modelId="{4471804B-ED35-45F8-B5D2-C042C3FAE12D}" srcId="{8DC2984B-D5CF-4840-836A-FFEE0647AB98}" destId="{E4EB4A8E-7774-4371-91A4-B0859CA0DC8D}" srcOrd="1" destOrd="0" parTransId="{1A8400AC-528E-47BE-9D78-082C16831CE6}" sibTransId="{3F8A1B7A-92C8-4696-8C0A-187FE93874E0}"/>
    <dgm:cxn modelId="{85331030-B88F-4BC1-B8CB-D9536D2BF703}" type="presParOf" srcId="{2E6DA7F2-A92B-4FAA-901A-45C57F25A6CD}" destId="{6AB44ECA-BC71-4D1B-89D6-5C81D4F1F43E}" srcOrd="0" destOrd="0" presId="urn:microsoft.com/office/officeart/2005/8/layout/hierarchy1"/>
    <dgm:cxn modelId="{81FF1E15-5B17-43EE-8E7B-619E20F1E834}" type="presParOf" srcId="{6AB44ECA-BC71-4D1B-89D6-5C81D4F1F43E}" destId="{380583CB-3390-4BDE-A565-B5EA906D1DE3}" srcOrd="0" destOrd="0" presId="urn:microsoft.com/office/officeart/2005/8/layout/hierarchy1"/>
    <dgm:cxn modelId="{59E63ACE-5D09-48A0-B6C4-26237C16C3EA}" type="presParOf" srcId="{380583CB-3390-4BDE-A565-B5EA906D1DE3}" destId="{4429989D-B44F-400D-9B08-3B1E45284A7F}" srcOrd="0" destOrd="0" presId="urn:microsoft.com/office/officeart/2005/8/layout/hierarchy1"/>
    <dgm:cxn modelId="{DF1A69AD-F504-4E1E-882E-10BBD64BB44A}" type="presParOf" srcId="{380583CB-3390-4BDE-A565-B5EA906D1DE3}" destId="{3728FC0E-1FBB-4C61-B42D-996069069781}" srcOrd="1" destOrd="0" presId="urn:microsoft.com/office/officeart/2005/8/layout/hierarchy1"/>
    <dgm:cxn modelId="{64B78280-66D3-428D-9587-03769BD4FC7A}" type="presParOf" srcId="{6AB44ECA-BC71-4D1B-89D6-5C81D4F1F43E}" destId="{51A54463-A065-4C2D-AA0E-26339FCC2E5D}" srcOrd="1" destOrd="0" presId="urn:microsoft.com/office/officeart/2005/8/layout/hierarchy1"/>
    <dgm:cxn modelId="{C272E8F0-FC33-4DB2-B0A0-D19EB75FD584}" type="presParOf" srcId="{51A54463-A065-4C2D-AA0E-26339FCC2E5D}" destId="{3E5B3396-29C9-41F1-AE26-B889397A4760}" srcOrd="0" destOrd="0" presId="urn:microsoft.com/office/officeart/2005/8/layout/hierarchy1"/>
    <dgm:cxn modelId="{7BBC4DAA-10A6-4ECE-A26D-3E9CE58CE706}" type="presParOf" srcId="{51A54463-A065-4C2D-AA0E-26339FCC2E5D}" destId="{C0EB2D29-7848-4464-A2E9-C9E9CF40D701}" srcOrd="1" destOrd="0" presId="urn:microsoft.com/office/officeart/2005/8/layout/hierarchy1"/>
    <dgm:cxn modelId="{B3534DA4-0348-4921-BA9B-17C1A463BB4A}" type="presParOf" srcId="{C0EB2D29-7848-4464-A2E9-C9E9CF40D701}" destId="{CBBF1EA1-F78A-4C73-96A2-2DD1939656BD}" srcOrd="0" destOrd="0" presId="urn:microsoft.com/office/officeart/2005/8/layout/hierarchy1"/>
    <dgm:cxn modelId="{CBCF846D-076D-48C3-983A-1E19AB8ECF60}" type="presParOf" srcId="{CBBF1EA1-F78A-4C73-96A2-2DD1939656BD}" destId="{D6C84BEE-B50A-44D0-BE95-AF4280780147}" srcOrd="0" destOrd="0" presId="urn:microsoft.com/office/officeart/2005/8/layout/hierarchy1"/>
    <dgm:cxn modelId="{90C05787-27E0-417C-9841-9B0B23F2A37F}" type="presParOf" srcId="{CBBF1EA1-F78A-4C73-96A2-2DD1939656BD}" destId="{DF8D2AAF-C429-499F-A78A-E892BC83BD4A}" srcOrd="1" destOrd="0" presId="urn:microsoft.com/office/officeart/2005/8/layout/hierarchy1"/>
    <dgm:cxn modelId="{910BDC60-917E-4E96-B514-01AB8C9643A5}" type="presParOf" srcId="{C0EB2D29-7848-4464-A2E9-C9E9CF40D701}" destId="{37B363D8-A887-4FD2-9516-BBB06587BD11}" srcOrd="1" destOrd="0" presId="urn:microsoft.com/office/officeart/2005/8/layout/hierarchy1"/>
    <dgm:cxn modelId="{953D3850-67ED-480D-8286-6EB70082CEA1}" type="presParOf" srcId="{37B363D8-A887-4FD2-9516-BBB06587BD11}" destId="{FBE668EC-9B09-4907-9955-82B3C79A91AB}" srcOrd="0" destOrd="0" presId="urn:microsoft.com/office/officeart/2005/8/layout/hierarchy1"/>
    <dgm:cxn modelId="{A0062329-FB47-4CC8-9719-25F0316E7633}" type="presParOf" srcId="{37B363D8-A887-4FD2-9516-BBB06587BD11}" destId="{C06D10FA-3681-4E49-AFF9-26F3ABA2C7D8}" srcOrd="1" destOrd="0" presId="urn:microsoft.com/office/officeart/2005/8/layout/hierarchy1"/>
    <dgm:cxn modelId="{96DB28DB-DD8D-40E2-8137-28859967ACD3}" type="presParOf" srcId="{C06D10FA-3681-4E49-AFF9-26F3ABA2C7D8}" destId="{2E856BCC-19D1-4722-BC0E-6AB64328CFFC}" srcOrd="0" destOrd="0" presId="urn:microsoft.com/office/officeart/2005/8/layout/hierarchy1"/>
    <dgm:cxn modelId="{8948AF1A-6BC8-4321-9B26-E29C964B022E}" type="presParOf" srcId="{2E856BCC-19D1-4722-BC0E-6AB64328CFFC}" destId="{1FC16AAE-806E-42B1-B56D-6620A209BEC9}" srcOrd="0" destOrd="0" presId="urn:microsoft.com/office/officeart/2005/8/layout/hierarchy1"/>
    <dgm:cxn modelId="{B997533D-C28E-42E3-A0E5-557E3F018E39}" type="presParOf" srcId="{2E856BCC-19D1-4722-BC0E-6AB64328CFFC}" destId="{AC9586E2-CDF9-4FBE-8EA5-21552EBBCA08}" srcOrd="1" destOrd="0" presId="urn:microsoft.com/office/officeart/2005/8/layout/hierarchy1"/>
    <dgm:cxn modelId="{F977FE4F-4B36-4AC7-8762-CAAF20D69162}" type="presParOf" srcId="{C06D10FA-3681-4E49-AFF9-26F3ABA2C7D8}" destId="{E8BE3C89-56F2-4687-A8AD-DC3FD4D0EBE3}" srcOrd="1" destOrd="0" presId="urn:microsoft.com/office/officeart/2005/8/layout/hierarchy1"/>
    <dgm:cxn modelId="{E823C96C-29F3-4B28-9339-1CE2E9608111}" type="presParOf" srcId="{37B363D8-A887-4FD2-9516-BBB06587BD11}" destId="{73F1D911-7828-4D6E-BAF6-9AB51365381E}" srcOrd="2" destOrd="0" presId="urn:microsoft.com/office/officeart/2005/8/layout/hierarchy1"/>
    <dgm:cxn modelId="{B136E772-496B-419F-8183-93D807679AEB}" type="presParOf" srcId="{37B363D8-A887-4FD2-9516-BBB06587BD11}" destId="{45A617EC-7537-4E7F-B2DC-8509A7DCB6B2}" srcOrd="3" destOrd="0" presId="urn:microsoft.com/office/officeart/2005/8/layout/hierarchy1"/>
    <dgm:cxn modelId="{CA92FACD-1C41-4A7E-A82B-145DB2E6A614}" type="presParOf" srcId="{45A617EC-7537-4E7F-B2DC-8509A7DCB6B2}" destId="{01DEF7B6-E39D-4122-94A3-47534F623DD1}" srcOrd="0" destOrd="0" presId="urn:microsoft.com/office/officeart/2005/8/layout/hierarchy1"/>
    <dgm:cxn modelId="{B8E2ED57-466A-4DC7-9470-155187E013DD}" type="presParOf" srcId="{01DEF7B6-E39D-4122-94A3-47534F623DD1}" destId="{6AADA453-556A-4E3A-87D5-727959E3F28E}" srcOrd="0" destOrd="0" presId="urn:microsoft.com/office/officeart/2005/8/layout/hierarchy1"/>
    <dgm:cxn modelId="{2C619B74-B9B3-4A19-AEB0-6955B45BABAE}" type="presParOf" srcId="{01DEF7B6-E39D-4122-94A3-47534F623DD1}" destId="{150CB5C4-3F83-4A5C-943D-26A5A2CE35C9}" srcOrd="1" destOrd="0" presId="urn:microsoft.com/office/officeart/2005/8/layout/hierarchy1"/>
    <dgm:cxn modelId="{0E72B839-3A24-40C0-9743-52A21D805800}" type="presParOf" srcId="{45A617EC-7537-4E7F-B2DC-8509A7DCB6B2}" destId="{6DA1D737-0F8D-4197-A1CE-4E85350FE265}" srcOrd="1" destOrd="0" presId="urn:microsoft.com/office/officeart/2005/8/layout/hierarchy1"/>
    <dgm:cxn modelId="{617538B1-B38B-411D-B917-964BB6510F47}" type="presParOf" srcId="{51A54463-A065-4C2D-AA0E-26339FCC2E5D}" destId="{D8E44F2E-7863-4BFB-9C94-283E53976757}" srcOrd="2" destOrd="0" presId="urn:microsoft.com/office/officeart/2005/8/layout/hierarchy1"/>
    <dgm:cxn modelId="{E2C9B759-822F-4AD6-909F-BDFD1201CAC8}" type="presParOf" srcId="{51A54463-A065-4C2D-AA0E-26339FCC2E5D}" destId="{2F65239E-BCDA-43F6-BE9A-199288C05C9D}" srcOrd="3" destOrd="0" presId="urn:microsoft.com/office/officeart/2005/8/layout/hierarchy1"/>
    <dgm:cxn modelId="{1836CA46-B877-4EAD-B98C-A1C167DC44AB}" type="presParOf" srcId="{2F65239E-BCDA-43F6-BE9A-199288C05C9D}" destId="{DEFE710B-8780-4F21-A502-450F7E641389}" srcOrd="0" destOrd="0" presId="urn:microsoft.com/office/officeart/2005/8/layout/hierarchy1"/>
    <dgm:cxn modelId="{EA11D518-F559-4934-84B7-72478E86D5B9}" type="presParOf" srcId="{DEFE710B-8780-4F21-A502-450F7E641389}" destId="{BF727A7E-D067-4DE3-9973-8B39089B9518}" srcOrd="0" destOrd="0" presId="urn:microsoft.com/office/officeart/2005/8/layout/hierarchy1"/>
    <dgm:cxn modelId="{D1F379E0-7EE6-4806-BCCE-310C5BF4F27E}" type="presParOf" srcId="{DEFE710B-8780-4F21-A502-450F7E641389}" destId="{62EC19C2-CF81-42EF-BCDD-B45E3140D285}" srcOrd="1" destOrd="0" presId="urn:microsoft.com/office/officeart/2005/8/layout/hierarchy1"/>
    <dgm:cxn modelId="{EA26932E-824E-47C6-8CAC-9318B8E866BE}" type="presParOf" srcId="{2F65239E-BCDA-43F6-BE9A-199288C05C9D}" destId="{453CB8BC-1D40-4D7F-A274-92C8F5C89972}" srcOrd="1" destOrd="0" presId="urn:microsoft.com/office/officeart/2005/8/layout/hierarchy1"/>
    <dgm:cxn modelId="{8BBE6465-8524-4304-82C1-F251CD5D1110}" type="presParOf" srcId="{453CB8BC-1D40-4D7F-A274-92C8F5C89972}" destId="{B0A486B6-D76C-4B1F-9088-B5B593D3C7A7}" srcOrd="0" destOrd="0" presId="urn:microsoft.com/office/officeart/2005/8/layout/hierarchy1"/>
    <dgm:cxn modelId="{EDB06088-728E-46ED-9D9C-E09E1185D76A}" type="presParOf" srcId="{453CB8BC-1D40-4D7F-A274-92C8F5C89972}" destId="{4C1AB7F0-5339-4C7D-B223-BDAC7B493770}" srcOrd="1" destOrd="0" presId="urn:microsoft.com/office/officeart/2005/8/layout/hierarchy1"/>
    <dgm:cxn modelId="{E67CDD02-4D5E-48B2-9F42-8511EDCB8C50}" type="presParOf" srcId="{4C1AB7F0-5339-4C7D-B223-BDAC7B493770}" destId="{3AA631C3-7E7A-4B66-AB86-EF407435B8EF}" srcOrd="0" destOrd="0" presId="urn:microsoft.com/office/officeart/2005/8/layout/hierarchy1"/>
    <dgm:cxn modelId="{A7EA87E3-5825-4701-A837-AF14103304EA}" type="presParOf" srcId="{3AA631C3-7E7A-4B66-AB86-EF407435B8EF}" destId="{493D93AC-9894-48B9-90A8-780D14943FE2}" srcOrd="0" destOrd="0" presId="urn:microsoft.com/office/officeart/2005/8/layout/hierarchy1"/>
    <dgm:cxn modelId="{786342CD-1E1B-427B-8E37-D37D480458F3}" type="presParOf" srcId="{3AA631C3-7E7A-4B66-AB86-EF407435B8EF}" destId="{8FE540CD-3E31-45FA-92BB-E2750DF84B41}" srcOrd="1" destOrd="0" presId="urn:microsoft.com/office/officeart/2005/8/layout/hierarchy1"/>
    <dgm:cxn modelId="{2B9D2C81-0DE9-4B06-9766-4D99FEE07042}" type="presParOf" srcId="{4C1AB7F0-5339-4C7D-B223-BDAC7B493770}" destId="{E6D973C8-B81D-4107-A8C0-E9C0C2C4F6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41BCDC-5E59-4705-A614-CEA47B55756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A52DEF7-15B4-4E2D-BB74-92EC799D5B82}">
      <dgm:prSet phldrT="[Texte]"/>
      <dgm:spPr/>
      <dgm:t>
        <a:bodyPr/>
        <a:lstStyle/>
        <a:p>
          <a:r>
            <a:rPr lang="fr-FR" dirty="0" smtClean="0"/>
            <a:t>L’éducation</a:t>
          </a:r>
          <a:endParaRPr lang="fr-FR" dirty="0"/>
        </a:p>
      </dgm:t>
    </dgm:pt>
    <dgm:pt modelId="{1470C031-AB2B-4E90-AF0D-9DB74B5934D1}" type="parTrans" cxnId="{030CF627-182F-4AC6-98F9-7374F5142B6B}">
      <dgm:prSet/>
      <dgm:spPr/>
      <dgm:t>
        <a:bodyPr/>
        <a:lstStyle/>
        <a:p>
          <a:endParaRPr lang="fr-FR"/>
        </a:p>
      </dgm:t>
    </dgm:pt>
    <dgm:pt modelId="{184F1437-1F86-417A-950F-4BF450005CE7}" type="sibTrans" cxnId="{030CF627-182F-4AC6-98F9-7374F5142B6B}">
      <dgm:prSet/>
      <dgm:spPr/>
      <dgm:t>
        <a:bodyPr/>
        <a:lstStyle/>
        <a:p>
          <a:endParaRPr lang="fr-FR"/>
        </a:p>
      </dgm:t>
    </dgm:pt>
    <dgm:pt modelId="{DF4DF120-7DE1-4322-A551-764FBB56395F}">
      <dgm:prSet phldrT="[Texte]"/>
      <dgm:spPr/>
      <dgm:t>
        <a:bodyPr/>
        <a:lstStyle/>
        <a:p>
          <a:r>
            <a:rPr lang="fr-FR" dirty="0" smtClean="0"/>
            <a:t>Les évènements</a:t>
          </a:r>
          <a:br>
            <a:rPr lang="fr-FR" dirty="0" smtClean="0"/>
          </a:br>
          <a:r>
            <a:rPr lang="fr-FR" dirty="0" smtClean="0"/>
            <a:t> de la vie</a:t>
          </a:r>
          <a:endParaRPr lang="fr-FR" dirty="0"/>
        </a:p>
      </dgm:t>
    </dgm:pt>
    <dgm:pt modelId="{1E7A279A-CB42-4DF6-9103-D543D25D7117}" type="parTrans" cxnId="{61CF661E-7E03-404C-AFE7-48D95C73C780}">
      <dgm:prSet/>
      <dgm:spPr/>
      <dgm:t>
        <a:bodyPr/>
        <a:lstStyle/>
        <a:p>
          <a:endParaRPr lang="fr-FR"/>
        </a:p>
      </dgm:t>
    </dgm:pt>
    <dgm:pt modelId="{6CF0226B-EA1B-4E10-BF2B-273AD6E7CE70}" type="sibTrans" cxnId="{61CF661E-7E03-404C-AFE7-48D95C73C780}">
      <dgm:prSet/>
      <dgm:spPr/>
      <dgm:t>
        <a:bodyPr/>
        <a:lstStyle/>
        <a:p>
          <a:endParaRPr lang="fr-FR"/>
        </a:p>
      </dgm:t>
    </dgm:pt>
    <dgm:pt modelId="{882CBB7B-6D1B-4FA4-A0F9-0AB94AE1655C}">
      <dgm:prSet phldrT="[Texte]"/>
      <dgm:spPr/>
      <dgm:t>
        <a:bodyPr/>
        <a:lstStyle/>
        <a:p>
          <a:r>
            <a:rPr lang="fr-FR" dirty="0" smtClean="0"/>
            <a:t>Ceux qui </a:t>
          </a:r>
        </a:p>
        <a:p>
          <a:r>
            <a:rPr lang="fr-FR" dirty="0" smtClean="0"/>
            <a:t>m’entourent</a:t>
          </a:r>
          <a:endParaRPr lang="fr-FR" dirty="0"/>
        </a:p>
      </dgm:t>
    </dgm:pt>
    <dgm:pt modelId="{D66C06E2-EDD2-441F-8340-B1389A56EB1D}" type="parTrans" cxnId="{B432DDC4-A1EC-471C-87FD-89A2827525C6}">
      <dgm:prSet/>
      <dgm:spPr/>
      <dgm:t>
        <a:bodyPr/>
        <a:lstStyle/>
        <a:p>
          <a:endParaRPr lang="fr-FR"/>
        </a:p>
      </dgm:t>
    </dgm:pt>
    <dgm:pt modelId="{7B6FD86D-7522-486E-98D1-A04CB71DD8A0}" type="sibTrans" cxnId="{B432DDC4-A1EC-471C-87FD-89A2827525C6}">
      <dgm:prSet/>
      <dgm:spPr/>
      <dgm:t>
        <a:bodyPr/>
        <a:lstStyle/>
        <a:p>
          <a:endParaRPr lang="fr-FR"/>
        </a:p>
      </dgm:t>
    </dgm:pt>
    <dgm:pt modelId="{19BE2EC5-0191-4F96-A309-81F4C6598A0F}" type="pres">
      <dgm:prSet presAssocID="{0F41BCDC-5E59-4705-A614-CEA47B55756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E1B0F23-B60F-4133-92FF-7D2223F943D9}" type="pres">
      <dgm:prSet presAssocID="{2A52DEF7-15B4-4E2D-BB74-92EC799D5B82}" presName="parentLin" presStyleCnt="0"/>
      <dgm:spPr/>
    </dgm:pt>
    <dgm:pt modelId="{93504BEC-CE2E-4FFB-9E25-8E0C90AEAD53}" type="pres">
      <dgm:prSet presAssocID="{2A52DEF7-15B4-4E2D-BB74-92EC799D5B82}" presName="parentLeftMargin" presStyleLbl="node1" presStyleIdx="0" presStyleCnt="3"/>
      <dgm:spPr/>
      <dgm:t>
        <a:bodyPr/>
        <a:lstStyle/>
        <a:p>
          <a:endParaRPr lang="fr-FR"/>
        </a:p>
      </dgm:t>
    </dgm:pt>
    <dgm:pt modelId="{8153EC9D-6B63-4F99-9FE6-D638F36A63E7}" type="pres">
      <dgm:prSet presAssocID="{2A52DEF7-15B4-4E2D-BB74-92EC799D5B8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95C0CAA-7907-4879-B336-0D4BD4D60E3A}" type="pres">
      <dgm:prSet presAssocID="{2A52DEF7-15B4-4E2D-BB74-92EC799D5B82}" presName="negativeSpace" presStyleCnt="0"/>
      <dgm:spPr/>
    </dgm:pt>
    <dgm:pt modelId="{27F15A31-189D-443B-936E-8F1A4A578857}" type="pres">
      <dgm:prSet presAssocID="{2A52DEF7-15B4-4E2D-BB74-92EC799D5B82}" presName="childText" presStyleLbl="conFgAcc1" presStyleIdx="0" presStyleCnt="3">
        <dgm:presLayoutVars>
          <dgm:bulletEnabled val="1"/>
        </dgm:presLayoutVars>
      </dgm:prSet>
      <dgm:spPr/>
    </dgm:pt>
    <dgm:pt modelId="{1E154BE5-51C1-4289-8565-19A5395BEE25}" type="pres">
      <dgm:prSet presAssocID="{184F1437-1F86-417A-950F-4BF450005CE7}" presName="spaceBetweenRectangles" presStyleCnt="0"/>
      <dgm:spPr/>
    </dgm:pt>
    <dgm:pt modelId="{96CC3AA5-DD64-4B97-A5A3-50F58819327A}" type="pres">
      <dgm:prSet presAssocID="{DF4DF120-7DE1-4322-A551-764FBB56395F}" presName="parentLin" presStyleCnt="0"/>
      <dgm:spPr/>
    </dgm:pt>
    <dgm:pt modelId="{319C1582-310B-4721-822A-01C1F2AC0FD5}" type="pres">
      <dgm:prSet presAssocID="{DF4DF120-7DE1-4322-A551-764FBB56395F}" presName="parentLeftMargin" presStyleLbl="node1" presStyleIdx="0" presStyleCnt="3"/>
      <dgm:spPr/>
      <dgm:t>
        <a:bodyPr/>
        <a:lstStyle/>
        <a:p>
          <a:endParaRPr lang="fr-FR"/>
        </a:p>
      </dgm:t>
    </dgm:pt>
    <dgm:pt modelId="{C79BA220-EE42-4E2C-A739-A3C4DDE09C12}" type="pres">
      <dgm:prSet presAssocID="{DF4DF120-7DE1-4322-A551-764FBB56395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56FD0EE-54A5-4C1A-B01A-81358281938C}" type="pres">
      <dgm:prSet presAssocID="{DF4DF120-7DE1-4322-A551-764FBB56395F}" presName="negativeSpace" presStyleCnt="0"/>
      <dgm:spPr/>
    </dgm:pt>
    <dgm:pt modelId="{6A4541B1-6C84-41F4-8F9F-D392DB08172A}" type="pres">
      <dgm:prSet presAssocID="{DF4DF120-7DE1-4322-A551-764FBB56395F}" presName="childText" presStyleLbl="conFgAcc1" presStyleIdx="1" presStyleCnt="3">
        <dgm:presLayoutVars>
          <dgm:bulletEnabled val="1"/>
        </dgm:presLayoutVars>
      </dgm:prSet>
      <dgm:spPr/>
    </dgm:pt>
    <dgm:pt modelId="{EB7A3EEE-4F9D-44DA-80A5-6288567D52F1}" type="pres">
      <dgm:prSet presAssocID="{6CF0226B-EA1B-4E10-BF2B-273AD6E7CE70}" presName="spaceBetweenRectangles" presStyleCnt="0"/>
      <dgm:spPr/>
    </dgm:pt>
    <dgm:pt modelId="{B7343F06-00A0-493C-8907-E60851D4818B}" type="pres">
      <dgm:prSet presAssocID="{882CBB7B-6D1B-4FA4-A0F9-0AB94AE1655C}" presName="parentLin" presStyleCnt="0"/>
      <dgm:spPr/>
    </dgm:pt>
    <dgm:pt modelId="{0C5E28DA-81AC-4D8D-A080-E99A7728D6EE}" type="pres">
      <dgm:prSet presAssocID="{882CBB7B-6D1B-4FA4-A0F9-0AB94AE1655C}" presName="parentLeftMargin" presStyleLbl="node1" presStyleIdx="1" presStyleCnt="3"/>
      <dgm:spPr/>
      <dgm:t>
        <a:bodyPr/>
        <a:lstStyle/>
        <a:p>
          <a:endParaRPr lang="fr-FR"/>
        </a:p>
      </dgm:t>
    </dgm:pt>
    <dgm:pt modelId="{FDB94EBA-4AF6-498D-945D-2AD11480A6E4}" type="pres">
      <dgm:prSet presAssocID="{882CBB7B-6D1B-4FA4-A0F9-0AB94AE1655C}" presName="parentText" presStyleLbl="node1" presStyleIdx="2" presStyleCnt="3" custScaleY="15304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A9E10C6-F789-47B0-8286-EF0AEE47299B}" type="pres">
      <dgm:prSet presAssocID="{882CBB7B-6D1B-4FA4-A0F9-0AB94AE1655C}" presName="negativeSpace" presStyleCnt="0"/>
      <dgm:spPr/>
    </dgm:pt>
    <dgm:pt modelId="{E9302C0E-A95B-4065-90FB-29ACF74078B1}" type="pres">
      <dgm:prSet presAssocID="{882CBB7B-6D1B-4FA4-A0F9-0AB94AE1655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30CF627-182F-4AC6-98F9-7374F5142B6B}" srcId="{0F41BCDC-5E59-4705-A614-CEA47B557561}" destId="{2A52DEF7-15B4-4E2D-BB74-92EC799D5B82}" srcOrd="0" destOrd="0" parTransId="{1470C031-AB2B-4E90-AF0D-9DB74B5934D1}" sibTransId="{184F1437-1F86-417A-950F-4BF450005CE7}"/>
    <dgm:cxn modelId="{60C8CE2B-9E62-4D1D-B5A5-5494DF51410D}" type="presOf" srcId="{0F41BCDC-5E59-4705-A614-CEA47B557561}" destId="{19BE2EC5-0191-4F96-A309-81F4C6598A0F}" srcOrd="0" destOrd="0" presId="urn:microsoft.com/office/officeart/2005/8/layout/list1"/>
    <dgm:cxn modelId="{61CF661E-7E03-404C-AFE7-48D95C73C780}" srcId="{0F41BCDC-5E59-4705-A614-CEA47B557561}" destId="{DF4DF120-7DE1-4322-A551-764FBB56395F}" srcOrd="1" destOrd="0" parTransId="{1E7A279A-CB42-4DF6-9103-D543D25D7117}" sibTransId="{6CF0226B-EA1B-4E10-BF2B-273AD6E7CE70}"/>
    <dgm:cxn modelId="{C80571B9-FEBD-467F-92A7-AF65B8DF1C93}" type="presOf" srcId="{DF4DF120-7DE1-4322-A551-764FBB56395F}" destId="{C79BA220-EE42-4E2C-A739-A3C4DDE09C12}" srcOrd="1" destOrd="0" presId="urn:microsoft.com/office/officeart/2005/8/layout/list1"/>
    <dgm:cxn modelId="{5A5094C2-7BE8-4EE6-8CC2-E69580A9975F}" type="presOf" srcId="{DF4DF120-7DE1-4322-A551-764FBB56395F}" destId="{319C1582-310B-4721-822A-01C1F2AC0FD5}" srcOrd="0" destOrd="0" presId="urn:microsoft.com/office/officeart/2005/8/layout/list1"/>
    <dgm:cxn modelId="{B432DDC4-A1EC-471C-87FD-89A2827525C6}" srcId="{0F41BCDC-5E59-4705-A614-CEA47B557561}" destId="{882CBB7B-6D1B-4FA4-A0F9-0AB94AE1655C}" srcOrd="2" destOrd="0" parTransId="{D66C06E2-EDD2-441F-8340-B1389A56EB1D}" sibTransId="{7B6FD86D-7522-486E-98D1-A04CB71DD8A0}"/>
    <dgm:cxn modelId="{45BC59AA-1656-47DE-83EA-52C21652038D}" type="presOf" srcId="{2A52DEF7-15B4-4E2D-BB74-92EC799D5B82}" destId="{93504BEC-CE2E-4FFB-9E25-8E0C90AEAD53}" srcOrd="0" destOrd="0" presId="urn:microsoft.com/office/officeart/2005/8/layout/list1"/>
    <dgm:cxn modelId="{E65D2C53-E034-4368-A19B-3B2CAE446514}" type="presOf" srcId="{882CBB7B-6D1B-4FA4-A0F9-0AB94AE1655C}" destId="{0C5E28DA-81AC-4D8D-A080-E99A7728D6EE}" srcOrd="0" destOrd="0" presId="urn:microsoft.com/office/officeart/2005/8/layout/list1"/>
    <dgm:cxn modelId="{432FA61C-C554-43A6-B8EF-AB99BE7ED6F4}" type="presOf" srcId="{882CBB7B-6D1B-4FA4-A0F9-0AB94AE1655C}" destId="{FDB94EBA-4AF6-498D-945D-2AD11480A6E4}" srcOrd="1" destOrd="0" presId="urn:microsoft.com/office/officeart/2005/8/layout/list1"/>
    <dgm:cxn modelId="{CA154950-8155-4334-B1F0-8A91AD112122}" type="presOf" srcId="{2A52DEF7-15B4-4E2D-BB74-92EC799D5B82}" destId="{8153EC9D-6B63-4F99-9FE6-D638F36A63E7}" srcOrd="1" destOrd="0" presId="urn:microsoft.com/office/officeart/2005/8/layout/list1"/>
    <dgm:cxn modelId="{3F896481-42BF-4E7A-8C36-D7B1F0D6AC11}" type="presParOf" srcId="{19BE2EC5-0191-4F96-A309-81F4C6598A0F}" destId="{EE1B0F23-B60F-4133-92FF-7D2223F943D9}" srcOrd="0" destOrd="0" presId="urn:microsoft.com/office/officeart/2005/8/layout/list1"/>
    <dgm:cxn modelId="{B8DFC531-0D84-45D2-9FFF-C925110CDDEB}" type="presParOf" srcId="{EE1B0F23-B60F-4133-92FF-7D2223F943D9}" destId="{93504BEC-CE2E-4FFB-9E25-8E0C90AEAD53}" srcOrd="0" destOrd="0" presId="urn:microsoft.com/office/officeart/2005/8/layout/list1"/>
    <dgm:cxn modelId="{11AF6798-B8A8-4B24-A449-32396EAA1609}" type="presParOf" srcId="{EE1B0F23-B60F-4133-92FF-7D2223F943D9}" destId="{8153EC9D-6B63-4F99-9FE6-D638F36A63E7}" srcOrd="1" destOrd="0" presId="urn:microsoft.com/office/officeart/2005/8/layout/list1"/>
    <dgm:cxn modelId="{9B291C26-9798-442F-B00D-318E337A8952}" type="presParOf" srcId="{19BE2EC5-0191-4F96-A309-81F4C6598A0F}" destId="{995C0CAA-7907-4879-B336-0D4BD4D60E3A}" srcOrd="1" destOrd="0" presId="urn:microsoft.com/office/officeart/2005/8/layout/list1"/>
    <dgm:cxn modelId="{7E08513C-D5F4-4A25-AD20-88A5481D78EA}" type="presParOf" srcId="{19BE2EC5-0191-4F96-A309-81F4C6598A0F}" destId="{27F15A31-189D-443B-936E-8F1A4A578857}" srcOrd="2" destOrd="0" presId="urn:microsoft.com/office/officeart/2005/8/layout/list1"/>
    <dgm:cxn modelId="{6C95E3E7-D1AB-4BE9-8C8A-752298DD961C}" type="presParOf" srcId="{19BE2EC5-0191-4F96-A309-81F4C6598A0F}" destId="{1E154BE5-51C1-4289-8565-19A5395BEE25}" srcOrd="3" destOrd="0" presId="urn:microsoft.com/office/officeart/2005/8/layout/list1"/>
    <dgm:cxn modelId="{E7DB7507-B1BE-4A43-8B83-D0864E3EEA08}" type="presParOf" srcId="{19BE2EC5-0191-4F96-A309-81F4C6598A0F}" destId="{96CC3AA5-DD64-4B97-A5A3-50F58819327A}" srcOrd="4" destOrd="0" presId="urn:microsoft.com/office/officeart/2005/8/layout/list1"/>
    <dgm:cxn modelId="{A3818812-0011-4B6D-B39F-BBAC3A330C35}" type="presParOf" srcId="{96CC3AA5-DD64-4B97-A5A3-50F58819327A}" destId="{319C1582-310B-4721-822A-01C1F2AC0FD5}" srcOrd="0" destOrd="0" presId="urn:microsoft.com/office/officeart/2005/8/layout/list1"/>
    <dgm:cxn modelId="{91B324E2-FFAF-42F1-9248-3AEE9222BC9C}" type="presParOf" srcId="{96CC3AA5-DD64-4B97-A5A3-50F58819327A}" destId="{C79BA220-EE42-4E2C-A739-A3C4DDE09C12}" srcOrd="1" destOrd="0" presId="urn:microsoft.com/office/officeart/2005/8/layout/list1"/>
    <dgm:cxn modelId="{61EA469A-3B0C-4A98-9666-92F9F65B6AE0}" type="presParOf" srcId="{19BE2EC5-0191-4F96-A309-81F4C6598A0F}" destId="{456FD0EE-54A5-4C1A-B01A-81358281938C}" srcOrd="5" destOrd="0" presId="urn:microsoft.com/office/officeart/2005/8/layout/list1"/>
    <dgm:cxn modelId="{F3A3CC9A-CF9C-4F46-A9A5-0E508B18075C}" type="presParOf" srcId="{19BE2EC5-0191-4F96-A309-81F4C6598A0F}" destId="{6A4541B1-6C84-41F4-8F9F-D392DB08172A}" srcOrd="6" destOrd="0" presId="urn:microsoft.com/office/officeart/2005/8/layout/list1"/>
    <dgm:cxn modelId="{E67FEE31-9752-4691-8724-5A53CA2E9FC0}" type="presParOf" srcId="{19BE2EC5-0191-4F96-A309-81F4C6598A0F}" destId="{EB7A3EEE-4F9D-44DA-80A5-6288567D52F1}" srcOrd="7" destOrd="0" presId="urn:microsoft.com/office/officeart/2005/8/layout/list1"/>
    <dgm:cxn modelId="{D00F6813-1164-45E1-8C47-DF9559533AB8}" type="presParOf" srcId="{19BE2EC5-0191-4F96-A309-81F4C6598A0F}" destId="{B7343F06-00A0-493C-8907-E60851D4818B}" srcOrd="8" destOrd="0" presId="urn:microsoft.com/office/officeart/2005/8/layout/list1"/>
    <dgm:cxn modelId="{F98DACE8-570D-42E2-AA42-EB56F1D44433}" type="presParOf" srcId="{B7343F06-00A0-493C-8907-E60851D4818B}" destId="{0C5E28DA-81AC-4D8D-A080-E99A7728D6EE}" srcOrd="0" destOrd="0" presId="urn:microsoft.com/office/officeart/2005/8/layout/list1"/>
    <dgm:cxn modelId="{DF1928E4-9047-41D7-8744-3C22D2137D76}" type="presParOf" srcId="{B7343F06-00A0-493C-8907-E60851D4818B}" destId="{FDB94EBA-4AF6-498D-945D-2AD11480A6E4}" srcOrd="1" destOrd="0" presId="urn:microsoft.com/office/officeart/2005/8/layout/list1"/>
    <dgm:cxn modelId="{27ADAC08-A517-45B9-A81B-5EA57E7F100B}" type="presParOf" srcId="{19BE2EC5-0191-4F96-A309-81F4C6598A0F}" destId="{AA9E10C6-F789-47B0-8286-EF0AEE47299B}" srcOrd="9" destOrd="0" presId="urn:microsoft.com/office/officeart/2005/8/layout/list1"/>
    <dgm:cxn modelId="{BA34E7D0-EF11-4D53-9B8D-DA1D4E0968FD}" type="presParOf" srcId="{19BE2EC5-0191-4F96-A309-81F4C6598A0F}" destId="{E9302C0E-A95B-4065-90FB-29ACF74078B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BCC0A-1582-495E-A9FC-2F2F352A80C0}" type="datetimeFigureOut">
              <a:rPr lang="fr-FR" smtClean="0"/>
              <a:t>09/12/2016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45FE3-8AD6-40A6-A311-6C78A6BDC6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72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7AC71-6416-F04E-AC40-BF80ADB4CFBB}" type="datetimeFigureOut">
              <a:rPr lang="fr-FR" smtClean="0"/>
              <a:t>09/12/2016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6D366-C56E-B741-936C-CA5A16FD2E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24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6D366-C56E-B741-936C-CA5A16FD2EA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610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6D366-C56E-B741-936C-CA5A16FD2EA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374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6D366-C56E-B741-936C-CA5A16FD2EA5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922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avec légende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s, Haut et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horsdutemps.centerblog.net/2753-egalite-equite?ii=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96712" y="4568636"/>
            <a:ext cx="3142488" cy="1896139"/>
          </a:xfrm>
        </p:spPr>
        <p:txBody>
          <a:bodyPr>
            <a:norm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Cité Scolaire MANGIN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SARREBOURG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Vendredi 9 décembre 2016</a:t>
            </a:r>
          </a:p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Journée  nationale</a:t>
            </a:r>
          </a:p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de la Laïcité</a:t>
            </a:r>
          </a:p>
          <a:p>
            <a:r>
              <a:rPr lang="fr-FR" i="1" dirty="0" smtClean="0">
                <a:solidFill>
                  <a:schemeClr val="tx1"/>
                </a:solidFill>
              </a:rPr>
              <a:t>Variations à partir du diaporama de  Jean-François CLÉMENT </a:t>
            </a:r>
            <a:endParaRPr lang="fr-FR" i="1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99458" y="4568636"/>
            <a:ext cx="5562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Les valeurs de la République, bases de l’Identité et de la Laïcité</a:t>
            </a:r>
            <a:endParaRPr lang="fr-FR" sz="3600" dirty="0"/>
          </a:p>
        </p:txBody>
      </p:sp>
      <p:pic>
        <p:nvPicPr>
          <p:cNvPr id="7" name="Image 6" descr="Capture d’écran 2016-05-20 à 09.53.3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8" y="1065122"/>
            <a:ext cx="4027678" cy="2970050"/>
          </a:xfrm>
          <a:prstGeom prst="rect">
            <a:avLst/>
          </a:prstGeom>
        </p:spPr>
      </p:pic>
      <p:pic>
        <p:nvPicPr>
          <p:cNvPr id="8" name="Image 7" descr="C:\Users\Michel\Desktop\Citoyenneté Active Lorraine.eps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239" y="323850"/>
            <a:ext cx="3448050" cy="1912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90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Valeurs de la République</a:t>
            </a:r>
            <a:br>
              <a:rPr lang="fr-FR" dirty="0"/>
            </a:br>
            <a:r>
              <a:rPr lang="fr-FR" b="1" dirty="0"/>
              <a:t>« </a:t>
            </a:r>
            <a:r>
              <a:rPr lang="fr-FR" b="1" u="sng" dirty="0">
                <a:solidFill>
                  <a:srgbClr val="FF0000"/>
                </a:solidFill>
              </a:rPr>
              <a:t>liberté</a:t>
            </a:r>
            <a:r>
              <a:rPr lang="fr-FR" b="1" dirty="0"/>
              <a:t> - </a:t>
            </a:r>
            <a:r>
              <a:rPr lang="fr-FR" sz="3200" b="1" dirty="0"/>
              <a:t>égalité – fraternité</a:t>
            </a:r>
            <a:r>
              <a:rPr lang="fr-FR" b="1" dirty="0"/>
              <a:t>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7002" y="1935758"/>
            <a:ext cx="5441189" cy="458363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Un enfant ou un adolescent non émancipé est « mineur »</a:t>
            </a:r>
            <a:r>
              <a:rPr lang="fr-FR" b="1" dirty="0" smtClean="0"/>
              <a:t>.</a:t>
            </a:r>
          </a:p>
          <a:p>
            <a:pPr lvl="3"/>
            <a:r>
              <a:rPr lang="fr-FR" sz="2000" b="1" dirty="0" smtClean="0"/>
              <a:t>Il est soumis </a:t>
            </a:r>
            <a:r>
              <a:rPr lang="fr-FR" sz="2000" dirty="0" smtClean="0"/>
              <a:t>aux lois de l’État</a:t>
            </a:r>
          </a:p>
          <a:p>
            <a:pPr lvl="3"/>
            <a:r>
              <a:rPr lang="fr-FR" sz="2000" b="1" dirty="0" smtClean="0"/>
              <a:t>Il est placé sous la responsabilité</a:t>
            </a:r>
            <a:r>
              <a:rPr lang="fr-FR" sz="2000" dirty="0" smtClean="0"/>
              <a:t> de ses parents (ou de son tuteur).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Il relève d’une juridiction adaptée</a:t>
            </a:r>
            <a:r>
              <a:rPr lang="fr-FR" dirty="0" smtClean="0">
                <a:solidFill>
                  <a:srgbClr val="FF0000"/>
                </a:solidFill>
              </a:rPr>
              <a:t> (tribunaux pour mineurs).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Les limites de la liberté du mineur :</a:t>
            </a:r>
          </a:p>
          <a:p>
            <a:pPr lvl="1"/>
            <a:r>
              <a:rPr lang="fr-FR" b="1" dirty="0" smtClean="0"/>
              <a:t>1</a:t>
            </a:r>
            <a:r>
              <a:rPr lang="fr-FR" dirty="0" smtClean="0"/>
              <a:t>) </a:t>
            </a:r>
            <a:r>
              <a:rPr lang="fr-FR" sz="2000" b="1" dirty="0" smtClean="0"/>
              <a:t>il ne peut pas toujours librement dire « non » </a:t>
            </a:r>
            <a:r>
              <a:rPr lang="fr-FR" sz="2000" dirty="0" smtClean="0"/>
              <a:t> (ce qui est un signe de la liberté) </a:t>
            </a:r>
            <a:r>
              <a:rPr lang="fr-FR" sz="2000" b="1" u="sng" dirty="0" smtClean="0"/>
              <a:t>sauf</a:t>
            </a:r>
            <a:r>
              <a:rPr lang="fr-FR" sz="2000" b="1" dirty="0" smtClean="0"/>
              <a:t> quand son intégrité est menacée</a:t>
            </a:r>
            <a:r>
              <a:rPr lang="fr-FR" sz="2000" dirty="0" smtClean="0"/>
              <a:t>.</a:t>
            </a:r>
          </a:p>
          <a:p>
            <a:pPr lvl="1"/>
            <a:r>
              <a:rPr lang="fr-FR" sz="2000" dirty="0" smtClean="0"/>
              <a:t>2) </a:t>
            </a:r>
            <a:r>
              <a:rPr lang="fr-FR" sz="2000" b="1" dirty="0" smtClean="0"/>
              <a:t>il est libre seulement s’il respecte la liberté des autres et les principes fondamentaux fixés par la République.</a:t>
            </a:r>
            <a:endParaRPr lang="fr-FR" sz="2000" b="1" dirty="0"/>
          </a:p>
        </p:txBody>
      </p:sp>
      <p:pic>
        <p:nvPicPr>
          <p:cNvPr id="1028" name="Picture 4" descr="Coloriage Ecolier a imprim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607" y="2694432"/>
            <a:ext cx="2942209" cy="306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8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sens du mot « </a:t>
            </a:r>
            <a:r>
              <a:rPr lang="fr-FR" b="1" u="sng" dirty="0" smtClean="0">
                <a:solidFill>
                  <a:srgbClr val="FF0000"/>
                </a:solidFill>
              </a:rPr>
              <a:t>liberté</a:t>
            </a:r>
            <a:r>
              <a:rPr lang="fr-FR" u="sng" dirty="0" smtClean="0"/>
              <a:t> </a:t>
            </a:r>
            <a:r>
              <a:rPr lang="fr-FR" dirty="0" smtClean="0"/>
              <a:t>» </a:t>
            </a:r>
            <a:br>
              <a:rPr lang="fr-FR" dirty="0" smtClean="0"/>
            </a:br>
            <a:r>
              <a:rPr lang="fr-FR" dirty="0" smtClean="0"/>
              <a:t>dans la devise de la République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706880"/>
            <a:ext cx="8069454" cy="4144963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La liberté ne consiste pas à faire ce que l’on veut</a:t>
            </a:r>
            <a:r>
              <a:rPr lang="fr-FR" b="1" dirty="0" smtClean="0"/>
              <a:t>.</a:t>
            </a:r>
          </a:p>
          <a:p>
            <a:pPr>
              <a:spcBef>
                <a:spcPts val="1200"/>
              </a:spcBef>
            </a:pPr>
            <a:r>
              <a:rPr lang="fr-FR" b="1" dirty="0" smtClean="0">
                <a:solidFill>
                  <a:srgbClr val="FF0000"/>
                </a:solidFill>
              </a:rPr>
              <a:t>«</a:t>
            </a:r>
            <a:r>
              <a:rPr lang="fr-FR" b="1" dirty="0" smtClean="0">
                <a:solidFill>
                  <a:schemeClr val="tx1"/>
                </a:solidFill>
              </a:rPr>
              <a:t> </a:t>
            </a:r>
            <a:r>
              <a:rPr lang="fr-FR" b="1" dirty="0" smtClean="0">
                <a:solidFill>
                  <a:srgbClr val="FF0000"/>
                </a:solidFill>
              </a:rPr>
              <a:t>La liberté consiste </a:t>
            </a:r>
            <a:r>
              <a:rPr lang="fr-FR" b="1" dirty="0">
                <a:solidFill>
                  <a:srgbClr val="FF0000"/>
                </a:solidFill>
              </a:rPr>
              <a:t>à pouvoir faire tout ce qui ne nuit pas à </a:t>
            </a:r>
            <a:r>
              <a:rPr lang="fr-FR" b="1" dirty="0" smtClean="0">
                <a:solidFill>
                  <a:srgbClr val="FF0000"/>
                </a:solidFill>
              </a:rPr>
              <a:t>autrui ».</a:t>
            </a:r>
            <a:r>
              <a:rPr lang="fr-FR" dirty="0">
                <a:solidFill>
                  <a:srgbClr val="FF0000"/>
                </a:solidFill>
              </a:rPr>
              <a:t> </a:t>
            </a:r>
            <a:r>
              <a:rPr lang="fr-FR" dirty="0"/>
              <a:t> </a:t>
            </a:r>
            <a:endParaRPr lang="fr-FR" dirty="0" smtClean="0"/>
          </a:p>
          <a:p>
            <a:pPr lvl="3">
              <a:spcBef>
                <a:spcPts val="1200"/>
              </a:spcBef>
            </a:pPr>
            <a:r>
              <a:rPr lang="fr-FR" sz="1600" b="1" dirty="0" smtClean="0"/>
              <a:t>Art. 4 </a:t>
            </a:r>
            <a:r>
              <a:rPr lang="fr-FR" sz="1600" b="1" dirty="0"/>
              <a:t>de la Déclaration des Droits de </a:t>
            </a:r>
            <a:r>
              <a:rPr lang="fr-FR" sz="1600" b="1" dirty="0" smtClean="0"/>
              <a:t>l'Homme :  </a:t>
            </a:r>
            <a:br>
              <a:rPr lang="fr-FR" sz="1600" b="1" dirty="0" smtClean="0"/>
            </a:br>
            <a:r>
              <a:rPr lang="fr-FR" sz="1600" dirty="0" smtClean="0"/>
              <a:t>« L'exercice </a:t>
            </a:r>
            <a:r>
              <a:rPr lang="fr-FR" sz="1600" dirty="0"/>
              <a:t>des droits naturels de chaque homme n'a de bornes que celles qui </a:t>
            </a:r>
            <a:r>
              <a:rPr lang="fr-FR" sz="1600" b="1" dirty="0"/>
              <a:t>assurent aux autres membres</a:t>
            </a:r>
            <a:r>
              <a:rPr lang="fr-FR" sz="1600" dirty="0"/>
              <a:t> de la société </a:t>
            </a:r>
            <a:r>
              <a:rPr lang="fr-FR" sz="1600" b="1" dirty="0"/>
              <a:t>la jouissance de ces mêmes droits</a:t>
            </a:r>
            <a:r>
              <a:rPr lang="fr-FR" sz="1600" dirty="0"/>
              <a:t>. Ces bornes ne peuvent être déterminées que par la </a:t>
            </a:r>
            <a:r>
              <a:rPr lang="fr-FR" sz="1600" dirty="0" smtClean="0"/>
              <a:t>Loi</a:t>
            </a:r>
            <a:r>
              <a:rPr lang="fr-FR" sz="1600" dirty="0"/>
              <a:t>. </a:t>
            </a:r>
            <a:r>
              <a:rPr lang="fr-FR" sz="1600" dirty="0" smtClean="0"/>
              <a:t>»</a:t>
            </a:r>
          </a:p>
          <a:p>
            <a:pPr lvl="3">
              <a:spcBef>
                <a:spcPts val="1200"/>
              </a:spcBef>
            </a:pPr>
            <a:r>
              <a:rPr lang="fr-FR" sz="1600" b="1" dirty="0" smtClean="0"/>
              <a:t>Art. 5 : </a:t>
            </a:r>
            <a:r>
              <a:rPr lang="fr-FR" sz="1600" dirty="0" smtClean="0">
                <a:solidFill>
                  <a:schemeClr val="tx1"/>
                </a:solidFill>
              </a:rPr>
              <a:t>«</a:t>
            </a:r>
            <a:r>
              <a:rPr lang="fr-FR" sz="1600" dirty="0">
                <a:solidFill>
                  <a:schemeClr val="tx1"/>
                </a:solidFill>
              </a:rPr>
              <a:t> </a:t>
            </a:r>
            <a:r>
              <a:rPr lang="fr-FR" sz="1600" b="1" dirty="0">
                <a:solidFill>
                  <a:srgbClr val="FF0000"/>
                </a:solidFill>
              </a:rPr>
              <a:t>La Loi n'a le droit de défendre que les actions nuisibles à la </a:t>
            </a:r>
            <a:r>
              <a:rPr lang="fr-FR" sz="1600" b="1" dirty="0" smtClean="0">
                <a:solidFill>
                  <a:srgbClr val="FF0000"/>
                </a:solidFill>
              </a:rPr>
              <a:t>société</a:t>
            </a:r>
            <a:r>
              <a:rPr lang="fr-FR" sz="1600" b="1" dirty="0">
                <a:solidFill>
                  <a:srgbClr val="FF0000"/>
                </a:solidFill>
              </a:rPr>
              <a:t>.</a:t>
            </a:r>
            <a:r>
              <a:rPr lang="fr-FR" sz="1600" b="1" dirty="0"/>
              <a:t> Tout ce qui n'est pas défendu par la Loi ne peut être empêché</a:t>
            </a:r>
            <a:r>
              <a:rPr lang="fr-FR" sz="1600" dirty="0"/>
              <a:t>, et nul ne peut être contraint à faire ce qu'elle n'ordonne pas. </a:t>
            </a:r>
            <a:r>
              <a:rPr lang="fr-FR" sz="1600" dirty="0" smtClean="0">
                <a:solidFill>
                  <a:schemeClr val="tx1"/>
                </a:solidFill>
              </a:rPr>
              <a:t>»</a:t>
            </a:r>
            <a:endParaRPr lang="fr-FR" sz="1600" dirty="0">
              <a:solidFill>
                <a:schemeClr val="tx1"/>
              </a:solidFill>
            </a:endParaRPr>
          </a:p>
        </p:txBody>
      </p:sp>
      <p:pic>
        <p:nvPicPr>
          <p:cNvPr id="2050" name="Picture 2" descr="Tous les enfants ont des droits, dont celui de ne pas faire la guerre ni la subir !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04" y="4939366"/>
            <a:ext cx="4798207" cy="159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52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Valeurs de la République</a:t>
            </a:r>
            <a:br>
              <a:rPr lang="fr-FR" dirty="0"/>
            </a:br>
            <a:r>
              <a:rPr lang="fr-FR" b="1" dirty="0" smtClean="0"/>
              <a:t>«</a:t>
            </a:r>
            <a:r>
              <a:rPr lang="fr-FR" b="1" dirty="0"/>
              <a:t> </a:t>
            </a:r>
            <a:r>
              <a:rPr lang="fr-FR" sz="2800" b="1" dirty="0"/>
              <a:t> </a:t>
            </a:r>
            <a:r>
              <a:rPr lang="fr-FR" sz="2800" b="1" dirty="0" smtClean="0"/>
              <a:t>liberté </a:t>
            </a:r>
            <a:r>
              <a:rPr lang="fr-FR" b="1" dirty="0"/>
              <a:t> - </a:t>
            </a:r>
            <a:r>
              <a:rPr lang="fr-FR" b="1" u="sng" dirty="0">
                <a:solidFill>
                  <a:srgbClr val="FF0000"/>
                </a:solidFill>
              </a:rPr>
              <a:t>égalité</a:t>
            </a:r>
            <a:r>
              <a:rPr lang="fr-FR" b="1" dirty="0"/>
              <a:t> </a:t>
            </a:r>
            <a:r>
              <a:rPr lang="fr-FR" sz="2800" b="1" dirty="0">
                <a:solidFill>
                  <a:schemeClr val="tx1"/>
                </a:solidFill>
              </a:rPr>
              <a:t>– </a:t>
            </a:r>
            <a:r>
              <a:rPr lang="fr-FR" sz="2800" b="1" dirty="0"/>
              <a:t>fraternité</a:t>
            </a:r>
            <a:r>
              <a:rPr lang="fr-FR" b="1" dirty="0"/>
              <a:t> </a:t>
            </a:r>
            <a:r>
              <a:rPr lang="fr-FR" b="1" dirty="0" smtClean="0"/>
              <a:t>»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981201"/>
            <a:ext cx="8106030" cy="1502663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L’égalité est seulement l’égalité juridique devant la Loi.</a:t>
            </a:r>
          </a:p>
          <a:p>
            <a:pPr lvl="1">
              <a:spcBef>
                <a:spcPts val="0"/>
              </a:spcBef>
            </a:pPr>
            <a:r>
              <a:rPr lang="fr-FR" dirty="0" smtClean="0"/>
              <a:t>Chacun est soumis aux </a:t>
            </a:r>
            <a:r>
              <a:rPr lang="fr-FR" b="1" dirty="0" smtClean="0">
                <a:solidFill>
                  <a:srgbClr val="FF0000"/>
                </a:solidFill>
              </a:rPr>
              <a:t>mêmes obligations</a:t>
            </a:r>
            <a:r>
              <a:rPr lang="fr-FR" b="1" dirty="0" smtClean="0"/>
              <a:t> </a:t>
            </a:r>
            <a:r>
              <a:rPr lang="fr-FR" dirty="0" smtClean="0"/>
              <a:t>que les autres.</a:t>
            </a:r>
          </a:p>
          <a:p>
            <a:pPr lvl="1">
              <a:spcBef>
                <a:spcPts val="0"/>
              </a:spcBef>
            </a:pPr>
            <a:r>
              <a:rPr lang="fr-FR" dirty="0" smtClean="0"/>
              <a:t>Chacun doit avoir les </a:t>
            </a:r>
            <a:r>
              <a:rPr lang="fr-FR" b="1" dirty="0" smtClean="0">
                <a:solidFill>
                  <a:srgbClr val="FF0000"/>
                </a:solidFill>
              </a:rPr>
              <a:t>mêmes chances </a:t>
            </a:r>
            <a:r>
              <a:rPr lang="fr-FR" dirty="0" smtClean="0"/>
              <a:t>que les autres. </a:t>
            </a:r>
          </a:p>
          <a:p>
            <a:pPr lvl="1">
              <a:spcBef>
                <a:spcPts val="0"/>
              </a:spcBef>
            </a:pPr>
            <a:r>
              <a:rPr lang="fr-FR" b="1" dirty="0" smtClean="0">
                <a:solidFill>
                  <a:srgbClr val="FF0000"/>
                </a:solidFill>
              </a:rPr>
              <a:t>Il n’y a pas de groupe humain, de sexe ou de religion supérieurs aux autres </a:t>
            </a:r>
            <a:r>
              <a:rPr lang="fr-FR" dirty="0" smtClean="0"/>
              <a:t>(refus du racisme).</a:t>
            </a:r>
          </a:p>
        </p:txBody>
      </p:sp>
      <p:pic>
        <p:nvPicPr>
          <p:cNvPr id="6" name="Image 5" descr="Egalité - Equité">
            <a:hlinkClick r:id="rId2" tgtFrame="&quot;_blank&quot;" tooltip="&quot;Agrandir l'image de horsdutemps.centerblog.net&quot;"/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" y="3618379"/>
            <a:ext cx="3776472" cy="28921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4276630" y="3771791"/>
            <a:ext cx="47823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Chacun doit être traité impartialement</a:t>
            </a:r>
            <a:r>
              <a:rPr lang="fr-FR" b="1" dirty="0"/>
              <a:t> </a:t>
            </a:r>
          </a:p>
          <a:p>
            <a:r>
              <a:rPr lang="fr-FR" dirty="0"/>
              <a:t>Quelle que soit son </a:t>
            </a:r>
            <a:r>
              <a:rPr lang="fr-FR" dirty="0" smtClean="0"/>
              <a:t>origine, </a:t>
            </a:r>
            <a:r>
              <a:rPr lang="fr-FR" dirty="0"/>
              <a:t>son </a:t>
            </a:r>
            <a:r>
              <a:rPr lang="fr-FR" dirty="0" smtClean="0"/>
              <a:t>statut, son sexe, son âge … sa taille…. </a:t>
            </a:r>
            <a:endParaRPr lang="fr-FR" dirty="0"/>
          </a:p>
          <a:p>
            <a:pPr indent="-1598612" algn="ctr"/>
            <a:endParaRPr lang="fr-FR" b="1" dirty="0" smtClean="0"/>
          </a:p>
          <a:p>
            <a:pPr indent="-1598612" algn="ctr"/>
            <a:r>
              <a:rPr lang="fr-FR" b="1" dirty="0" smtClean="0"/>
              <a:t>A </a:t>
            </a:r>
            <a:r>
              <a:rPr lang="fr-FR" b="1" dirty="0"/>
              <a:t>ne pas confondre </a:t>
            </a:r>
            <a:endParaRPr lang="fr-FR" b="1" dirty="0" smtClean="0"/>
          </a:p>
          <a:p>
            <a:pPr indent="-1598612" algn="ctr"/>
            <a:r>
              <a:rPr lang="fr-FR" b="1" dirty="0" smtClean="0"/>
              <a:t>«</a:t>
            </a:r>
            <a:r>
              <a:rPr lang="fr-FR" b="1" dirty="0"/>
              <a:t> égalité » </a:t>
            </a:r>
            <a:r>
              <a:rPr lang="fr-FR" b="1" dirty="0" smtClean="0"/>
              <a:t>- </a:t>
            </a:r>
            <a:r>
              <a:rPr lang="fr-FR" b="1" dirty="0"/>
              <a:t>« </a:t>
            </a:r>
            <a:r>
              <a:rPr lang="fr-FR" b="1" dirty="0" smtClean="0"/>
              <a:t>égalitarisme » - « équité ».</a:t>
            </a:r>
          </a:p>
          <a:p>
            <a:pPr indent="-1598612" algn="ctr"/>
            <a:endParaRPr lang="fr-FR" b="1" dirty="0" smtClean="0">
              <a:solidFill>
                <a:srgbClr val="FF0000"/>
              </a:solidFill>
            </a:endParaRPr>
          </a:p>
          <a:p>
            <a:pPr indent="-1598612" algn="ctr"/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dirty="0"/>
              <a:t>Il n’y a pas de modèle unique.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322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sens du mot </a:t>
            </a:r>
            <a:r>
              <a:rPr lang="fr-FR" b="1" dirty="0" smtClean="0"/>
              <a:t>« </a:t>
            </a:r>
            <a:r>
              <a:rPr lang="fr-FR" b="1" u="sng" dirty="0" smtClean="0">
                <a:solidFill>
                  <a:srgbClr val="FF0000"/>
                </a:solidFill>
              </a:rPr>
              <a:t>égalité</a:t>
            </a:r>
            <a:r>
              <a:rPr lang="fr-FR" b="1" dirty="0" smtClean="0"/>
              <a:t> »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dans </a:t>
            </a:r>
            <a:r>
              <a:rPr lang="fr-FR" dirty="0"/>
              <a:t>la devise de la République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8513" y="1600200"/>
            <a:ext cx="7556313" cy="3450335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« </a:t>
            </a:r>
            <a:r>
              <a:rPr lang="fr-FR" sz="2800" b="1" dirty="0">
                <a:solidFill>
                  <a:srgbClr val="FF0000"/>
                </a:solidFill>
              </a:rPr>
              <a:t>Les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b="1" dirty="0">
                <a:solidFill>
                  <a:srgbClr val="FF0000"/>
                </a:solidFill>
              </a:rPr>
              <a:t>hommes naissent et demeurent libres et </a:t>
            </a:r>
            <a:r>
              <a:rPr lang="fr-FR" sz="2800" b="1" dirty="0" smtClean="0">
                <a:solidFill>
                  <a:srgbClr val="FF0000"/>
                </a:solidFill>
              </a:rPr>
              <a:t>égaux en droit</a:t>
            </a:r>
            <a:r>
              <a:rPr lang="fr-FR" sz="2800" dirty="0" smtClean="0">
                <a:solidFill>
                  <a:srgbClr val="FF0000"/>
                </a:solidFill>
              </a:rPr>
              <a:t>. »</a:t>
            </a:r>
            <a:r>
              <a:rPr lang="fr-FR" sz="2800" dirty="0" smtClean="0"/>
              <a:t> </a:t>
            </a:r>
          </a:p>
          <a:p>
            <a:pPr lvl="3"/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5122" name="Picture 2" descr="Résultat de recherche d'images pour &quot;dessin une meme loi pour tou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03" y="487808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fficher l'image d'origi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380" y="2241199"/>
            <a:ext cx="3414639" cy="241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96879" y="2889504"/>
            <a:ext cx="38997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Cela signifie que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la loi doit être la même pour tous</a:t>
            </a:r>
            <a:r>
              <a:rPr lang="fr-FR" sz="2400" dirty="0"/>
              <a:t>, </a:t>
            </a:r>
            <a:br>
              <a:rPr lang="fr-FR" sz="2400" dirty="0"/>
            </a:br>
            <a:r>
              <a:rPr lang="fr-FR" sz="2400" dirty="0"/>
              <a:t>sans distinction de naissance ou de condition. </a:t>
            </a:r>
            <a:br>
              <a:rPr lang="fr-FR" sz="2400" dirty="0"/>
            </a:br>
            <a:r>
              <a:rPr lang="fr-FR" sz="2400" dirty="0"/>
              <a:t>L'égalité est un principe du droit :  le législateur assure les mêmes droits pour tous les citoyens.</a:t>
            </a:r>
          </a:p>
        </p:txBody>
      </p:sp>
    </p:spTree>
    <p:extLst>
      <p:ext uri="{BB962C8B-B14F-4D97-AF65-F5344CB8AC3E}">
        <p14:creationId xmlns:p14="http://schemas.microsoft.com/office/powerpoint/2010/main" val="182272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474" y="301214"/>
            <a:ext cx="7556313" cy="1116106"/>
          </a:xfrm>
        </p:spPr>
        <p:txBody>
          <a:bodyPr/>
          <a:lstStyle/>
          <a:p>
            <a:r>
              <a:rPr lang="fr-FR" dirty="0"/>
              <a:t>Valeurs de la République</a:t>
            </a:r>
            <a:br>
              <a:rPr lang="fr-FR" dirty="0"/>
            </a:br>
            <a:r>
              <a:rPr lang="fr-FR" b="1" dirty="0"/>
              <a:t>«  </a:t>
            </a:r>
            <a:r>
              <a:rPr lang="fr-FR" sz="3200" b="1" dirty="0"/>
              <a:t>liberté  - égalité -</a:t>
            </a:r>
            <a:r>
              <a:rPr lang="fr-FR" b="1" dirty="0" smtClean="0"/>
              <a:t> </a:t>
            </a:r>
            <a:r>
              <a:rPr lang="fr-FR" b="1" u="sng" dirty="0">
                <a:solidFill>
                  <a:srgbClr val="FF0000"/>
                </a:solidFill>
              </a:rPr>
              <a:t>fraternité</a:t>
            </a:r>
            <a:r>
              <a:rPr lang="fr-FR" b="1" dirty="0"/>
              <a:t> </a:t>
            </a:r>
            <a:r>
              <a:rPr lang="fr-FR" b="1" dirty="0" smtClean="0"/>
              <a:t>»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6033" y="1981200"/>
            <a:ext cx="6581756" cy="414496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Il y a des différences d’une personne </a:t>
            </a:r>
            <a:br>
              <a:rPr lang="fr-FR" sz="2400" dirty="0" smtClean="0"/>
            </a:br>
            <a:r>
              <a:rPr lang="fr-FR" sz="2400" dirty="0" smtClean="0"/>
              <a:t>à l’autre, </a:t>
            </a:r>
            <a:r>
              <a:rPr lang="fr-FR" sz="2400" dirty="0" smtClean="0">
                <a:solidFill>
                  <a:srgbClr val="FF0000"/>
                </a:solidFill>
              </a:rPr>
              <a:t>mais chacun appartient </a:t>
            </a:r>
            <a:br>
              <a:rPr lang="fr-FR" sz="2400" dirty="0" smtClean="0">
                <a:solidFill>
                  <a:srgbClr val="FF0000"/>
                </a:solidFill>
              </a:rPr>
            </a:br>
            <a:r>
              <a:rPr lang="fr-FR" sz="2400" dirty="0" smtClean="0">
                <a:solidFill>
                  <a:srgbClr val="FF0000"/>
                </a:solidFill>
              </a:rPr>
              <a:t>à la même espèce</a:t>
            </a:r>
            <a:r>
              <a:rPr lang="fr-FR" sz="2400" dirty="0" smtClean="0"/>
              <a:t>. </a:t>
            </a:r>
          </a:p>
          <a:p>
            <a:r>
              <a:rPr lang="fr-FR" dirty="0" smtClean="0"/>
              <a:t>Ce lien peut créer des actes de solidarité : </a:t>
            </a:r>
            <a:br>
              <a:rPr lang="fr-FR" dirty="0" smtClean="0"/>
            </a:br>
            <a:r>
              <a:rPr lang="fr-FR" dirty="0" smtClean="0"/>
              <a:t>« </a:t>
            </a:r>
            <a:r>
              <a:rPr lang="fr-FR" b="1" dirty="0" smtClean="0"/>
              <a:t>ne pas faire à autrui ce qu’on ne voudrait pas qu’il nous soit fait </a:t>
            </a:r>
            <a:r>
              <a:rPr lang="fr-FR" dirty="0" smtClean="0"/>
              <a:t>et </a:t>
            </a:r>
            <a:r>
              <a:rPr lang="fr-FR" b="1" dirty="0" smtClean="0"/>
              <a:t>faire aux autres le bien qu’on aimerait recevoir. »   </a:t>
            </a:r>
            <a:br>
              <a:rPr lang="fr-FR" b="1" dirty="0" smtClean="0"/>
            </a:br>
            <a:r>
              <a:rPr lang="fr-FR" dirty="0" smtClean="0"/>
              <a:t>Ce qui peut aller de la prise de risque jusqu’au sacrifice de soi.</a:t>
            </a:r>
          </a:p>
          <a:p>
            <a:pPr marL="0" indent="0" algn="ctr">
              <a:buNone/>
            </a:pPr>
            <a:r>
              <a:rPr lang="fr-FR" dirty="0" smtClean="0"/>
              <a:t>Notion parfois oubliée ?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279" y="4053681"/>
            <a:ext cx="1761055" cy="24214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015064" y="6318720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« la fraternité d’armes »</a:t>
            </a:r>
            <a:endParaRPr lang="fr-FR" dirty="0"/>
          </a:p>
        </p:txBody>
      </p:sp>
      <p:pic>
        <p:nvPicPr>
          <p:cNvPr id="6146" name="Picture 2" descr="Afficher l'image d'origi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84" y="1451629"/>
            <a:ext cx="2651887" cy="266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14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sens du mot </a:t>
            </a:r>
            <a:r>
              <a:rPr lang="fr-FR" dirty="0">
                <a:solidFill>
                  <a:srgbClr val="FF0000"/>
                </a:solidFill>
              </a:rPr>
              <a:t>« </a:t>
            </a:r>
            <a:r>
              <a:rPr lang="fr-FR" b="1" dirty="0" smtClean="0">
                <a:solidFill>
                  <a:srgbClr val="FF0000"/>
                </a:solidFill>
              </a:rPr>
              <a:t>fraternité</a:t>
            </a:r>
            <a:r>
              <a:rPr lang="fr-FR" dirty="0">
                <a:solidFill>
                  <a:srgbClr val="FF0000"/>
                </a:solidFill>
              </a:rPr>
              <a:t> »</a:t>
            </a:r>
            <a:r>
              <a:rPr lang="fr-FR" dirty="0"/>
              <a:t> dans la devise de la République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2053" y="1789176"/>
            <a:ext cx="4965787" cy="4144963"/>
          </a:xfrm>
        </p:spPr>
        <p:txBody>
          <a:bodyPr>
            <a:normAutofit/>
          </a:bodyPr>
          <a:lstStyle/>
          <a:p>
            <a:r>
              <a:rPr lang="fr-FR" b="1" dirty="0" smtClean="0"/>
              <a:t>Si « LIBERTÉ » et « ÉGALITÉ » sont pris dans un sens juridique, le terme de « </a:t>
            </a:r>
            <a:r>
              <a:rPr lang="fr-FR" b="1" dirty="0" smtClean="0">
                <a:solidFill>
                  <a:srgbClr val="FF0000"/>
                </a:solidFill>
              </a:rPr>
              <a:t>fraternité</a:t>
            </a:r>
            <a:r>
              <a:rPr lang="fr-FR" b="1" dirty="0" smtClean="0"/>
              <a:t> » a des implications morales</a:t>
            </a:r>
            <a:r>
              <a:rPr lang="fr-FR" dirty="0" smtClean="0"/>
              <a:t>. </a:t>
            </a:r>
          </a:p>
          <a:p>
            <a:r>
              <a:rPr lang="fr-FR" dirty="0" smtClean="0"/>
              <a:t>La « </a:t>
            </a:r>
            <a:r>
              <a:rPr lang="fr-FR" b="1" dirty="0" smtClean="0">
                <a:solidFill>
                  <a:srgbClr val="FF0000"/>
                </a:solidFill>
              </a:rPr>
              <a:t>fraternité</a:t>
            </a:r>
            <a:r>
              <a:rPr lang="fr-FR" dirty="0" smtClean="0"/>
              <a:t> » prend naissance en réaction à l’Ancien Régime. </a:t>
            </a:r>
            <a:r>
              <a:rPr lang="fr-FR" dirty="0" smtClean="0">
                <a:solidFill>
                  <a:srgbClr val="FF0000"/>
                </a:solidFill>
              </a:rPr>
              <a:t>C’est le Serment du Jeu de Paume </a:t>
            </a:r>
            <a:r>
              <a:rPr lang="fr-FR" dirty="0" smtClean="0"/>
              <a:t>: «</a:t>
            </a:r>
            <a:r>
              <a:rPr lang="fr-FR" dirty="0"/>
              <a:t> </a:t>
            </a:r>
            <a:r>
              <a:rPr lang="fr-FR" i="1" dirty="0"/>
              <a:t>Nous faisons serment solennel de ne jamais nous séparer, et de nous rassembler partout où les circonstances l’exigeront, jusqu’à ce que la Constitution du royaume soit </a:t>
            </a:r>
            <a:r>
              <a:rPr lang="fr-FR" i="1" dirty="0" smtClean="0"/>
              <a:t>établie </a:t>
            </a:r>
            <a:r>
              <a:rPr lang="fr-FR" dirty="0" smtClean="0"/>
              <a:t>».</a:t>
            </a:r>
          </a:p>
        </p:txBody>
      </p:sp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01" y="2830067"/>
            <a:ext cx="3223716" cy="20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70297" y="5103691"/>
            <a:ext cx="3358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Les 20 et 22 juin 1789 : 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le serment du Jeu de Paume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59455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autres valeurs de la République : </a:t>
            </a:r>
            <a:r>
              <a:rPr lang="fr-FR" dirty="0" smtClean="0">
                <a:solidFill>
                  <a:srgbClr val="FF0000"/>
                </a:solidFill>
              </a:rPr>
              <a:t>« </a:t>
            </a:r>
            <a:r>
              <a:rPr lang="fr-FR" b="1" dirty="0" smtClean="0">
                <a:solidFill>
                  <a:srgbClr val="FF0000"/>
                </a:solidFill>
              </a:rPr>
              <a:t>la justice »</a:t>
            </a:r>
            <a:r>
              <a:rPr lang="fr-FR" b="1" dirty="0" smtClean="0"/>
              <a:t> 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5" y="1981200"/>
            <a:ext cx="5463414" cy="4593336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En 1848 : la </a:t>
            </a:r>
            <a:r>
              <a:rPr lang="fr-FR" b="1" dirty="0" smtClean="0"/>
              <a:t>valeur de « justice » remplace la « charité » </a:t>
            </a:r>
            <a:br>
              <a:rPr lang="fr-FR" b="1" dirty="0" smtClean="0"/>
            </a:br>
            <a:r>
              <a:rPr lang="fr-FR" dirty="0" smtClean="0"/>
              <a:t>afin de ne pas choisir … « ses » pauvres. </a:t>
            </a:r>
          </a:p>
          <a:p>
            <a:r>
              <a:rPr lang="fr-FR" dirty="0" smtClean="0"/>
              <a:t>Il ne s’agit </a:t>
            </a:r>
            <a:r>
              <a:rPr lang="fr-FR" b="1" dirty="0" smtClean="0"/>
              <a:t>pas de donner à chacun la même chose</a:t>
            </a:r>
            <a:endParaRPr lang="fr-FR" dirty="0"/>
          </a:p>
          <a:p>
            <a:pPr lvl="3"/>
            <a:r>
              <a:rPr lang="fr-FR" sz="2000" b="1" dirty="0" smtClean="0">
                <a:solidFill>
                  <a:srgbClr val="FF0000"/>
                </a:solidFill>
              </a:rPr>
              <a:t>mais de distribuer</a:t>
            </a:r>
            <a:r>
              <a:rPr lang="fr-FR" sz="2000" dirty="0" smtClean="0"/>
              <a:t>, </a:t>
            </a:r>
            <a:br>
              <a:rPr lang="fr-FR" sz="2000" dirty="0" smtClean="0"/>
            </a:br>
            <a:r>
              <a:rPr lang="fr-FR" sz="2000" dirty="0" smtClean="0"/>
              <a:t>par exemple selon les mérites, </a:t>
            </a:r>
            <a:br>
              <a:rPr lang="fr-FR" sz="2000" dirty="0" smtClean="0"/>
            </a:br>
            <a:r>
              <a:rPr lang="fr-FR" sz="2000" b="1" dirty="0" smtClean="0"/>
              <a:t>les biens pour assurer le plus grand bien commun </a:t>
            </a:r>
            <a:r>
              <a:rPr lang="fr-FR" sz="2000" dirty="0" smtClean="0"/>
              <a:t>pour le plus grand nombre </a:t>
            </a:r>
          </a:p>
          <a:p>
            <a:pPr lvl="3"/>
            <a:r>
              <a:rPr lang="fr-FR" sz="2000" b="1" dirty="0" smtClean="0">
                <a:solidFill>
                  <a:srgbClr val="FF0000"/>
                </a:solidFill>
              </a:rPr>
              <a:t>et de supprimer des inégalités subies</a:t>
            </a:r>
            <a:r>
              <a:rPr lang="fr-FR" sz="2000" dirty="0" smtClean="0"/>
              <a:t>, telles celles de la naissance ou des origines sociales. </a:t>
            </a:r>
            <a:br>
              <a:rPr lang="fr-FR" sz="2000" dirty="0" smtClean="0"/>
            </a:br>
            <a:endParaRPr lang="fr-FR" sz="2000" dirty="0" smtClean="0"/>
          </a:p>
          <a:p>
            <a:pPr marL="1601788" lvl="7" indent="0">
              <a:buNone/>
            </a:pPr>
            <a:r>
              <a:rPr lang="fr-FR" dirty="0" smtClean="0"/>
              <a:t>Pauvres ou riches, des mêmes droits. En théorie !!!.</a:t>
            </a:r>
          </a:p>
        </p:txBody>
      </p:sp>
      <p:pic>
        <p:nvPicPr>
          <p:cNvPr id="7170" name="Picture 2" descr="Afficher l'image d'origin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593" y="2717293"/>
            <a:ext cx="3506737" cy="312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0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7930" y="379683"/>
            <a:ext cx="7556313" cy="1116106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C’est quoi, la « justice » ?</a:t>
            </a:r>
            <a:endParaRPr lang="fr-FR" b="1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98474" y="1185672"/>
            <a:ext cx="7556313" cy="4144963"/>
          </a:xfrm>
        </p:spPr>
        <p:txBody>
          <a:bodyPr/>
          <a:lstStyle/>
          <a:p>
            <a:r>
              <a:rPr lang="fr-FR" dirty="0" smtClean="0"/>
              <a:t>Le principe de « </a:t>
            </a:r>
            <a:r>
              <a:rPr lang="fr-FR" b="1" dirty="0" smtClean="0">
                <a:solidFill>
                  <a:srgbClr val="FF0000"/>
                </a:solidFill>
              </a:rPr>
              <a:t>justice</a:t>
            </a:r>
            <a:r>
              <a:rPr lang="fr-FR" dirty="0" smtClean="0"/>
              <a:t> » impose de </a:t>
            </a:r>
            <a:r>
              <a:rPr lang="fr-FR" b="1" dirty="0" smtClean="0"/>
              <a:t>prendre soin de chacun</a:t>
            </a:r>
            <a:r>
              <a:rPr lang="fr-FR" dirty="0" smtClean="0"/>
              <a:t>, en particulier les plus vulnérables, d’une façon </a:t>
            </a:r>
            <a:r>
              <a:rPr lang="fr-FR" dirty="0" smtClean="0">
                <a:solidFill>
                  <a:srgbClr val="FF0000"/>
                </a:solidFill>
              </a:rPr>
              <a:t>équitable, dans la vie de tous les jours, dans le droit à la santé, à l’éducation…</a:t>
            </a:r>
            <a:endParaRPr lang="fr-FR" dirty="0" smtClean="0"/>
          </a:p>
          <a:p>
            <a:r>
              <a:rPr lang="fr-FR" dirty="0" smtClean="0"/>
              <a:t>La </a:t>
            </a:r>
            <a:r>
              <a:rPr lang="fr-FR" b="1" dirty="0" smtClean="0">
                <a:solidFill>
                  <a:srgbClr val="FF0000"/>
                </a:solidFill>
              </a:rPr>
              <a:t>« justice »</a:t>
            </a:r>
            <a:r>
              <a:rPr lang="fr-FR" dirty="0" smtClean="0"/>
              <a:t>, c’est aussi </a:t>
            </a:r>
            <a:r>
              <a:rPr lang="fr-FR" b="1" dirty="0" smtClean="0"/>
              <a:t>lutter contre de trop grands écarts, </a:t>
            </a:r>
            <a:r>
              <a:rPr lang="fr-FR" dirty="0" smtClean="0"/>
              <a:t>par exemple</a:t>
            </a:r>
            <a:r>
              <a:rPr lang="fr-FR" b="1" dirty="0" smtClean="0"/>
              <a:t> </a:t>
            </a:r>
            <a:r>
              <a:rPr lang="fr-FR" dirty="0" smtClean="0"/>
              <a:t>ceux</a:t>
            </a:r>
            <a:r>
              <a:rPr lang="fr-FR" b="1" dirty="0" smtClean="0"/>
              <a:t> </a:t>
            </a:r>
            <a:r>
              <a:rPr lang="fr-FR" dirty="0" smtClean="0"/>
              <a:t>des salaires ou des différences de statuts pour éviter le mépris ou la violence de certains.</a:t>
            </a:r>
          </a:p>
          <a:p>
            <a:pPr marL="1828800" lvl="8" indent="0">
              <a:buNone/>
            </a:pPr>
            <a:r>
              <a:rPr lang="fr-FR" sz="2000" b="1" dirty="0" smtClean="0"/>
              <a:t>… il reste encore à faire ! …</a:t>
            </a:r>
            <a:endParaRPr lang="fr-FR" sz="2000" b="1" dirty="0"/>
          </a:p>
        </p:txBody>
      </p:sp>
      <p:pic>
        <p:nvPicPr>
          <p:cNvPr id="7" name="Espace réservé du contenu 3"/>
          <p:cNvPicPr>
            <a:picLocks noChangeAspect="1"/>
          </p:cNvPicPr>
          <p:nvPr/>
        </p:nvPicPr>
        <p:blipFill>
          <a:blip r:embed="rId2"/>
          <a:srcRect t="-38208" b="-38208"/>
          <a:stretch>
            <a:fillRect/>
          </a:stretch>
        </p:blipFill>
        <p:spPr>
          <a:xfrm>
            <a:off x="717930" y="3393444"/>
            <a:ext cx="7556313" cy="414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6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autres valeurs de la République : </a:t>
            </a:r>
            <a:br>
              <a:rPr lang="fr-FR" dirty="0" smtClean="0"/>
            </a:br>
            <a:r>
              <a:rPr lang="fr-FR" dirty="0" smtClean="0"/>
              <a:t>                     </a:t>
            </a:r>
            <a:r>
              <a:rPr lang="fr-FR" b="1" dirty="0" smtClean="0">
                <a:solidFill>
                  <a:srgbClr val="FF0000"/>
                </a:solidFill>
              </a:rPr>
              <a:t>l’État « providence »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98473" y="2557589"/>
            <a:ext cx="5628007" cy="4144963"/>
          </a:xfrm>
        </p:spPr>
        <p:txBody>
          <a:bodyPr>
            <a:normAutofit/>
          </a:bodyPr>
          <a:lstStyle/>
          <a:p>
            <a:r>
              <a:rPr lang="fr-FR" dirty="0" smtClean="0"/>
              <a:t>Après la défaite de 1870, la République cherche d’autres valeurs. </a:t>
            </a:r>
            <a:br>
              <a:rPr lang="fr-FR" dirty="0" smtClean="0"/>
            </a:br>
            <a:r>
              <a:rPr lang="fr-FR" dirty="0" smtClean="0"/>
              <a:t>On décide alors d’assurer des </a:t>
            </a:r>
            <a:r>
              <a:rPr lang="fr-FR" b="1" dirty="0" smtClean="0">
                <a:solidFill>
                  <a:srgbClr val="FF0000"/>
                </a:solidFill>
              </a:rPr>
              <a:t>retraites minimales à tous les citoyens</a:t>
            </a:r>
            <a:r>
              <a:rPr lang="fr-FR" dirty="0" smtClean="0"/>
              <a:t>.</a:t>
            </a:r>
          </a:p>
          <a:p>
            <a:r>
              <a:rPr lang="fr-FR" dirty="0" smtClean="0"/>
              <a:t>Après la Seconde Guerre mondiale, on crée une </a:t>
            </a:r>
            <a:r>
              <a:rPr lang="fr-FR" b="1" dirty="0" smtClean="0">
                <a:solidFill>
                  <a:srgbClr val="FF0000"/>
                </a:solidFill>
              </a:rPr>
              <a:t>sécurité sociale</a:t>
            </a:r>
            <a:r>
              <a:rPr lang="fr-FR" dirty="0" smtClean="0"/>
              <a:t> pour permettre à tous les citoyens de se soigner.</a:t>
            </a:r>
          </a:p>
          <a:p>
            <a:r>
              <a:rPr lang="fr-FR" dirty="0" smtClean="0"/>
              <a:t>Ainsi, </a:t>
            </a:r>
            <a:r>
              <a:rPr lang="fr-FR" b="1" dirty="0" smtClean="0">
                <a:solidFill>
                  <a:srgbClr val="FF0000"/>
                </a:solidFill>
              </a:rPr>
              <a:t>l’État n’est plus seulement un gendarme</a:t>
            </a:r>
            <a:r>
              <a:rPr lang="fr-FR" b="1" dirty="0" smtClean="0"/>
              <a:t> </a:t>
            </a:r>
            <a:r>
              <a:rPr lang="fr-FR" dirty="0" smtClean="0"/>
              <a:t>chargé de la police, de l’administration de la justice et de la diplomatie. </a:t>
            </a:r>
          </a:p>
        </p:txBody>
      </p:sp>
      <p:pic>
        <p:nvPicPr>
          <p:cNvPr id="8194" name="Picture 2" descr="Résultat de recherche d'images pour &quot;dessins Etat providenc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111" y="4731448"/>
            <a:ext cx="3114675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fficher l'image d'origi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32" y="2174291"/>
            <a:ext cx="2894203" cy="198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83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l’État « providence »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373855" y="1682250"/>
            <a:ext cx="7556313" cy="4144963"/>
          </a:xfrm>
        </p:spPr>
        <p:txBody>
          <a:bodyPr>
            <a:normAutofit/>
          </a:bodyPr>
          <a:lstStyle/>
          <a:p>
            <a:r>
              <a:rPr lang="fr-FR" dirty="0" smtClean="0"/>
              <a:t>Mais l’État-providence coûte cher. Et ce ne sont pas toujours ceux qui en ont le plus besoin qui en bénéficient.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59" y="2771268"/>
            <a:ext cx="3759849" cy="231375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408" y="3403620"/>
            <a:ext cx="4885677" cy="289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6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887" y="484094"/>
            <a:ext cx="8916113" cy="695482"/>
          </a:xfrm>
        </p:spPr>
        <p:txBody>
          <a:bodyPr/>
          <a:lstStyle/>
          <a:p>
            <a:r>
              <a:rPr lang="fr-FR" dirty="0"/>
              <a:t>Identité : je suis « MOI </a:t>
            </a:r>
            <a:r>
              <a:rPr lang="fr-FR" dirty="0" smtClean="0"/>
              <a:t>» mais qui suis-je ?</a:t>
            </a:r>
            <a:endParaRPr lang="fr-FR" dirty="0"/>
          </a:p>
        </p:txBody>
      </p:sp>
      <p:graphicFrame>
        <p:nvGraphicFramePr>
          <p:cNvPr id="14" name="Espace réservé du contenu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1854725"/>
              </p:ext>
            </p:extLst>
          </p:nvPr>
        </p:nvGraphicFramePr>
        <p:xfrm>
          <a:off x="-127795" y="1621972"/>
          <a:ext cx="6121781" cy="414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Diagramme 14"/>
          <p:cNvGraphicFramePr/>
          <p:nvPr>
            <p:extLst>
              <p:ext uri="{D42A27DB-BD31-4B8C-83A1-F6EECF244321}">
                <p14:modId xmlns:p14="http://schemas.microsoft.com/office/powerpoint/2010/main" val="286711255"/>
              </p:ext>
            </p:extLst>
          </p:nvPr>
        </p:nvGraphicFramePr>
        <p:xfrm>
          <a:off x="5993986" y="2192694"/>
          <a:ext cx="3019448" cy="3914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5701004" y="1768959"/>
            <a:ext cx="3191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Et aussi …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98808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5" grpId="0">
        <p:bldAsOne/>
      </p:bldGraphic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8064264" cy="1116106"/>
          </a:xfrm>
        </p:spPr>
        <p:txBody>
          <a:bodyPr/>
          <a:lstStyle/>
          <a:p>
            <a:r>
              <a:rPr lang="fr-FR" dirty="0" smtClean="0"/>
              <a:t>Les autres valeurs de la République : </a:t>
            </a:r>
            <a:br>
              <a:rPr lang="fr-FR" dirty="0" smtClean="0"/>
            </a:br>
            <a:r>
              <a:rPr lang="fr-FR" dirty="0" smtClean="0"/>
              <a:t>       </a:t>
            </a:r>
            <a:r>
              <a:rPr lang="fr-FR" b="1" dirty="0" smtClean="0">
                <a:solidFill>
                  <a:srgbClr val="FF0000"/>
                </a:solidFill>
              </a:rPr>
              <a:t>l’absence de discrimination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587752" y="1917192"/>
            <a:ext cx="6217920" cy="47475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C’est </a:t>
            </a:r>
            <a:r>
              <a:rPr lang="fr-FR" dirty="0" smtClean="0">
                <a:solidFill>
                  <a:srgbClr val="FF0000"/>
                </a:solidFill>
              </a:rPr>
              <a:t>le refus de différence </a:t>
            </a:r>
            <a:r>
              <a:rPr lang="fr-FR" dirty="0">
                <a:solidFill>
                  <a:srgbClr val="FF0000"/>
                </a:solidFill>
              </a:rPr>
              <a:t>de traitement entre </a:t>
            </a:r>
            <a:r>
              <a:rPr lang="fr-FR" dirty="0" smtClean="0">
                <a:solidFill>
                  <a:srgbClr val="FF0000"/>
                </a:solidFill>
              </a:rPr>
              <a:t>tous les hommes</a:t>
            </a:r>
            <a:r>
              <a:rPr lang="fr-FR" dirty="0" smtClean="0"/>
              <a:t>, et </a:t>
            </a:r>
            <a:r>
              <a:rPr lang="fr-FR" dirty="0" smtClean="0">
                <a:solidFill>
                  <a:srgbClr val="FF0000"/>
                </a:solidFill>
              </a:rPr>
              <a:t>entre les hommes et les femmes</a:t>
            </a:r>
            <a:r>
              <a:rPr lang="fr-FR" dirty="0" smtClean="0"/>
              <a:t>.</a:t>
            </a:r>
          </a:p>
          <a:p>
            <a:r>
              <a:rPr lang="fr-FR" dirty="0" smtClean="0"/>
              <a:t> </a:t>
            </a:r>
            <a:r>
              <a:rPr lang="fr-FR" b="1" dirty="0" smtClean="0">
                <a:solidFill>
                  <a:srgbClr val="FF0000"/>
                </a:solidFill>
              </a:rPr>
              <a:t>Est </a:t>
            </a:r>
            <a:r>
              <a:rPr lang="fr-FR" b="1" dirty="0" err="1" smtClean="0">
                <a:solidFill>
                  <a:srgbClr val="FF0000"/>
                </a:solidFill>
              </a:rPr>
              <a:t>ANTI-républicain</a:t>
            </a:r>
            <a:r>
              <a:rPr lang="fr-FR" b="1" dirty="0" smtClean="0">
                <a:solidFill>
                  <a:srgbClr val="FF0000"/>
                </a:solidFill>
              </a:rPr>
              <a:t> celui qui croit qu’il existe des « races » (blanc, noire, arabe, juive, etc.)</a:t>
            </a:r>
            <a:r>
              <a:rPr lang="fr-FR" b="1" dirty="0" smtClean="0"/>
              <a:t> </a:t>
            </a:r>
            <a:br>
              <a:rPr lang="fr-FR" b="1" dirty="0" smtClean="0"/>
            </a:br>
            <a:r>
              <a:rPr lang="fr-FR" dirty="0" smtClean="0"/>
              <a:t>C’est le cas du raciste ou de l’antisémite condamnés par les loi Pleven (1972) et </a:t>
            </a:r>
            <a:r>
              <a:rPr lang="fr-FR" dirty="0" err="1" smtClean="0"/>
              <a:t>Gayssot</a:t>
            </a:r>
            <a:r>
              <a:rPr lang="fr-FR" dirty="0" smtClean="0"/>
              <a:t> (1990).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La tolérance</a:t>
            </a:r>
            <a:r>
              <a:rPr lang="fr-FR" dirty="0" smtClean="0"/>
              <a:t> fut une valeur religieuse. </a:t>
            </a:r>
            <a:br>
              <a:rPr lang="fr-FR" dirty="0" smtClean="0"/>
            </a:br>
            <a:r>
              <a:rPr lang="fr-FR" dirty="0" smtClean="0"/>
              <a:t>On tolère celui dont on pense qu’il a tort. 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>
                <a:solidFill>
                  <a:srgbClr val="FF0000"/>
                </a:solidFill>
              </a:rPr>
              <a:t>Elle a été remplacée par le droit d’expression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62" y="2670048"/>
            <a:ext cx="2451632" cy="290731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4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8064264" cy="704626"/>
          </a:xfrm>
        </p:spPr>
        <p:txBody>
          <a:bodyPr/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L’absence </a:t>
            </a:r>
            <a:r>
              <a:rPr lang="fr-FR" sz="3200" b="1" dirty="0">
                <a:solidFill>
                  <a:srgbClr val="FF0000"/>
                </a:solidFill>
              </a:rPr>
              <a:t>de </a:t>
            </a:r>
            <a:r>
              <a:rPr lang="fr-FR" sz="3200" b="1" dirty="0" smtClean="0">
                <a:solidFill>
                  <a:srgbClr val="FF0000"/>
                </a:solidFill>
              </a:rPr>
              <a:t>discrimination (suite)</a:t>
            </a:r>
            <a:br>
              <a:rPr lang="fr-FR" sz="3200" b="1" dirty="0" smtClean="0">
                <a:solidFill>
                  <a:srgbClr val="FF0000"/>
                </a:solidFill>
              </a:rPr>
            </a:br>
            <a:endParaRPr lang="fr-FR" sz="32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18400" y="1188720"/>
            <a:ext cx="5637150" cy="5221224"/>
          </a:xfrm>
        </p:spPr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fr-FR" b="1" dirty="0" smtClean="0"/>
              <a:t>La Loi </a:t>
            </a:r>
            <a:r>
              <a:rPr lang="fr-FR" b="1" dirty="0" err="1" smtClean="0"/>
              <a:t>Gayssot</a:t>
            </a:r>
            <a:r>
              <a:rPr lang="fr-FR" b="1" dirty="0" smtClean="0"/>
              <a:t> du 13 juillet 1990 vise tout individu</a:t>
            </a:r>
            <a:r>
              <a:rPr lang="fr-FR" dirty="0" smtClean="0"/>
              <a:t>.</a:t>
            </a:r>
            <a:br>
              <a:rPr lang="fr-FR" dirty="0" smtClean="0"/>
            </a:br>
            <a:r>
              <a:rPr lang="fr-FR" dirty="0" smtClean="0"/>
              <a:t>«</a:t>
            </a:r>
            <a:r>
              <a:rPr lang="fr-FR" dirty="0"/>
              <a:t> Art. 1er. - </a:t>
            </a:r>
            <a:r>
              <a:rPr lang="fr-FR" b="1" dirty="0">
                <a:solidFill>
                  <a:srgbClr val="FF0000"/>
                </a:solidFill>
              </a:rPr>
              <a:t>Toute discrimination </a:t>
            </a:r>
            <a:r>
              <a:rPr lang="fr-FR" dirty="0">
                <a:solidFill>
                  <a:srgbClr val="FF0000"/>
                </a:solidFill>
              </a:rPr>
              <a:t>fondée sur l'appartenance ou la non-appartenance à une ethnie, une nation, une race ou une religion </a:t>
            </a:r>
            <a:r>
              <a:rPr lang="fr-FR" b="1" dirty="0">
                <a:solidFill>
                  <a:srgbClr val="FF0000"/>
                </a:solidFill>
              </a:rPr>
              <a:t>est </a:t>
            </a:r>
            <a:r>
              <a:rPr lang="fr-FR" b="1" dirty="0" smtClean="0">
                <a:solidFill>
                  <a:srgbClr val="FF0000"/>
                </a:solidFill>
              </a:rPr>
              <a:t>interdite</a:t>
            </a:r>
            <a:r>
              <a:rPr lang="fr-FR" dirty="0" smtClean="0"/>
              <a:t> ». </a:t>
            </a:r>
            <a:br>
              <a:rPr lang="fr-FR" dirty="0" smtClean="0"/>
            </a:br>
            <a:endParaRPr lang="fr-FR" dirty="0" smtClean="0"/>
          </a:p>
          <a:p>
            <a:pPr>
              <a:spcBef>
                <a:spcPts val="1200"/>
              </a:spcBef>
            </a:pPr>
            <a:endParaRPr lang="fr-FR" dirty="0" smtClean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endParaRPr lang="fr-FR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fr-FR" dirty="0" smtClean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r>
              <a:rPr lang="fr-FR" dirty="0" smtClean="0">
                <a:solidFill>
                  <a:srgbClr val="FF0000"/>
                </a:solidFill>
              </a:rPr>
              <a:t>Cette loi </a:t>
            </a:r>
            <a:r>
              <a:rPr lang="fr-FR" b="1" dirty="0" smtClean="0">
                <a:solidFill>
                  <a:srgbClr val="FF0000"/>
                </a:solidFill>
              </a:rPr>
              <a:t>réprime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également la </a:t>
            </a:r>
            <a:r>
              <a:rPr lang="fr-FR" b="1" dirty="0">
                <a:solidFill>
                  <a:srgbClr val="FF0000"/>
                </a:solidFill>
              </a:rPr>
              <a:t>négation des crimes de guerre </a:t>
            </a:r>
            <a:r>
              <a:rPr lang="fr-FR" b="1" dirty="0" smtClean="0">
                <a:solidFill>
                  <a:srgbClr val="FF0000"/>
                </a:solidFill>
              </a:rPr>
              <a:t>nazis</a:t>
            </a:r>
            <a:r>
              <a:rPr lang="fr-FR" dirty="0"/>
              <a:t> </a:t>
            </a:r>
            <a:r>
              <a:rPr lang="fr-FR" dirty="0" smtClean="0"/>
              <a:t>(un </a:t>
            </a:r>
            <a:r>
              <a:rPr lang="fr-FR" dirty="0"/>
              <a:t>an d'emprisonnement et </a:t>
            </a:r>
            <a:r>
              <a:rPr lang="fr-FR" dirty="0" smtClean="0"/>
              <a:t>45 </a:t>
            </a:r>
            <a:r>
              <a:rPr lang="fr-FR" dirty="0"/>
              <a:t>000 euros </a:t>
            </a:r>
            <a:r>
              <a:rPr lang="fr-FR" dirty="0" smtClean="0"/>
              <a:t>d'amende ou l’une des deux peines).</a:t>
            </a:r>
          </a:p>
          <a:p>
            <a:pPr marL="0" indent="0">
              <a:spcBef>
                <a:spcPts val="1200"/>
              </a:spcBef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968" y="1090274"/>
            <a:ext cx="2591576" cy="34423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968" y="4739640"/>
            <a:ext cx="2591576" cy="16703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567" y="3148107"/>
            <a:ext cx="2898649" cy="16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6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8064264" cy="604042"/>
          </a:xfrm>
        </p:spPr>
        <p:txBody>
          <a:bodyPr/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L’absence </a:t>
            </a:r>
            <a:r>
              <a:rPr lang="fr-FR" sz="2800" b="1" dirty="0">
                <a:solidFill>
                  <a:srgbClr val="FF0000"/>
                </a:solidFill>
              </a:rPr>
              <a:t>de </a:t>
            </a:r>
            <a:r>
              <a:rPr lang="fr-FR" sz="2800" b="1" dirty="0" smtClean="0">
                <a:solidFill>
                  <a:srgbClr val="FF0000"/>
                </a:solidFill>
              </a:rPr>
              <a:t>discrimination (à suivre …).</a:t>
            </a:r>
            <a:r>
              <a:rPr lang="fr-FR" sz="2800" dirty="0">
                <a:solidFill>
                  <a:srgbClr val="FF0000"/>
                </a:solidFill>
              </a:rPr>
              <a:t/>
            </a:r>
            <a:br>
              <a:rPr lang="fr-FR" sz="2800" dirty="0">
                <a:solidFill>
                  <a:srgbClr val="FF0000"/>
                </a:solidFill>
              </a:rPr>
            </a:b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06280" y="1407100"/>
            <a:ext cx="7556313" cy="4184215"/>
          </a:xfrm>
        </p:spPr>
        <p:txBody>
          <a:bodyPr>
            <a:normAutofit/>
          </a:bodyPr>
          <a:lstStyle/>
          <a:p>
            <a:r>
              <a:rPr lang="fr-FR" dirty="0" smtClean="0"/>
              <a:t>La loi du 6 juin 2000 impose à présent  </a:t>
            </a:r>
            <a:r>
              <a:rPr lang="fr-FR" b="1" dirty="0" smtClean="0">
                <a:solidFill>
                  <a:srgbClr val="FF0000"/>
                </a:solidFill>
              </a:rPr>
              <a:t>la parité </a:t>
            </a:r>
            <a:r>
              <a:rPr lang="fr-FR" b="1" dirty="0" smtClean="0">
                <a:solidFill>
                  <a:schemeClr val="tx1"/>
                </a:solidFill>
              </a:rPr>
              <a:t>: </a:t>
            </a:r>
            <a:r>
              <a:rPr lang="fr-FR" dirty="0" smtClean="0"/>
              <a:t>les femmes ont un égal accès à la représentation nationale ou locale.</a:t>
            </a:r>
          </a:p>
          <a:p>
            <a:r>
              <a:rPr lang="fr-FR" dirty="0" smtClean="0"/>
              <a:t>On </a:t>
            </a:r>
            <a:r>
              <a:rPr lang="fr-FR" b="1" dirty="0" smtClean="0"/>
              <a:t>ne peut pas discriminer </a:t>
            </a:r>
            <a:r>
              <a:rPr lang="fr-FR" b="1" dirty="0" smtClean="0">
                <a:solidFill>
                  <a:srgbClr val="FF0000"/>
                </a:solidFill>
              </a:rPr>
              <a:t>les femmes enceintes, 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les personnes âgées ou les </a:t>
            </a:r>
            <a:r>
              <a:rPr lang="fr-FR" b="1" dirty="0">
                <a:solidFill>
                  <a:srgbClr val="FF0000"/>
                </a:solidFill>
              </a:rPr>
              <a:t>handicapés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(l’article 225-1 du Code </a:t>
            </a:r>
            <a:r>
              <a:rPr lang="fr-FR" dirty="0" smtClean="0"/>
              <a:t>pénal).</a:t>
            </a:r>
          </a:p>
          <a:p>
            <a:r>
              <a:rPr lang="fr-FR" dirty="0" smtClean="0"/>
              <a:t>On ne peut pas discriminer quelqu’un en raison de son </a:t>
            </a:r>
            <a:r>
              <a:rPr lang="fr-FR" b="1" dirty="0" smtClean="0">
                <a:solidFill>
                  <a:srgbClr val="FF0000"/>
                </a:solidFill>
              </a:rPr>
              <a:t>orientation sexuelle</a:t>
            </a:r>
            <a:r>
              <a:rPr lang="fr-FR" dirty="0" smtClean="0"/>
              <a:t>, ce qui est l’objet de la lutte contre l’homophobie (loi pour l’égalité des chances).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576" y="4609269"/>
            <a:ext cx="5965784" cy="196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3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Les autres valeurs de la République : </a:t>
            </a:r>
            <a:br>
              <a:rPr lang="fr-FR" sz="2800" dirty="0" smtClean="0"/>
            </a:br>
            <a:r>
              <a:rPr lang="fr-FR" sz="2800" dirty="0" smtClean="0"/>
              <a:t>                le </a:t>
            </a:r>
            <a:r>
              <a:rPr lang="fr-FR" sz="2800" dirty="0" smtClean="0">
                <a:solidFill>
                  <a:srgbClr val="FF0000"/>
                </a:solidFill>
              </a:rPr>
              <a:t>« </a:t>
            </a:r>
            <a:r>
              <a:rPr lang="fr-FR" b="1" dirty="0" smtClean="0">
                <a:solidFill>
                  <a:srgbClr val="FF0000"/>
                </a:solidFill>
              </a:rPr>
              <a:t>Vivre ensemble</a:t>
            </a:r>
            <a:r>
              <a:rPr lang="fr-FR" dirty="0" smtClean="0">
                <a:solidFill>
                  <a:srgbClr val="FF0000"/>
                </a:solidFill>
              </a:rPr>
              <a:t> »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C</a:t>
            </a:r>
            <a:r>
              <a:rPr lang="fr-FR" dirty="0" smtClean="0">
                <a:solidFill>
                  <a:schemeClr val="tx1"/>
                </a:solidFill>
              </a:rPr>
              <a:t>ette valeur est apparue récemment comme substitut de la fraternité ou de la solidarité. 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607" y="2936432"/>
            <a:ext cx="4524442" cy="318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0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768634"/>
          </a:xfrm>
        </p:spPr>
        <p:txBody>
          <a:bodyPr/>
          <a:lstStyle/>
          <a:p>
            <a:r>
              <a:rPr lang="fr-FR" dirty="0" smtClean="0"/>
              <a:t>le </a:t>
            </a:r>
            <a:r>
              <a:rPr lang="fr-FR" dirty="0">
                <a:solidFill>
                  <a:srgbClr val="FF0000"/>
                </a:solidFill>
              </a:rPr>
              <a:t>« </a:t>
            </a:r>
            <a:r>
              <a:rPr lang="fr-FR" b="1" dirty="0">
                <a:solidFill>
                  <a:srgbClr val="FF0000"/>
                </a:solidFill>
              </a:rPr>
              <a:t>Vivre ensemble</a:t>
            </a:r>
            <a:r>
              <a:rPr lang="fr-FR" dirty="0">
                <a:solidFill>
                  <a:srgbClr val="FF0000"/>
                </a:solidFill>
              </a:rPr>
              <a:t> </a:t>
            </a:r>
            <a:r>
              <a:rPr lang="fr-FR" dirty="0" smtClean="0">
                <a:solidFill>
                  <a:srgbClr val="FF0000"/>
                </a:solidFill>
              </a:rPr>
              <a:t>» (suite)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98474" y="1386840"/>
            <a:ext cx="8096886" cy="4849368"/>
          </a:xfrm>
        </p:spPr>
        <p:txBody>
          <a:bodyPr>
            <a:normAutofit/>
          </a:bodyPr>
          <a:lstStyle/>
          <a:p>
            <a:r>
              <a:rPr lang="fr-FR" b="1" dirty="0" smtClean="0"/>
              <a:t>Comment « vivre ensemble » </a:t>
            </a:r>
            <a:r>
              <a:rPr lang="fr-FR" dirty="0" smtClean="0"/>
              <a:t>? Quelques exemples dans le cadre d’activités associatives de droit privé :</a:t>
            </a:r>
          </a:p>
          <a:p>
            <a:pPr lvl="1">
              <a:spcBef>
                <a:spcPts val="200"/>
              </a:spcBef>
            </a:pPr>
            <a:r>
              <a:rPr lang="fr-FR" sz="2000" dirty="0" smtClean="0"/>
              <a:t>En multipliant les </a:t>
            </a:r>
            <a:r>
              <a:rPr lang="fr-FR" sz="2000" b="1" dirty="0" smtClean="0"/>
              <a:t>rencontres</a:t>
            </a:r>
            <a:r>
              <a:rPr lang="fr-FR" sz="2000" dirty="0" smtClean="0"/>
              <a:t> entre enfants ou ados et adultes.</a:t>
            </a:r>
          </a:p>
          <a:p>
            <a:pPr lvl="1">
              <a:spcBef>
                <a:spcPts val="200"/>
              </a:spcBef>
            </a:pPr>
            <a:r>
              <a:rPr lang="fr-FR" sz="2000" dirty="0" smtClean="0"/>
              <a:t>En proposant à des jeunes anciens un </a:t>
            </a:r>
            <a:r>
              <a:rPr lang="fr-FR" sz="2000" b="1" dirty="0" smtClean="0"/>
              <a:t>tutorat</a:t>
            </a:r>
            <a:r>
              <a:rPr lang="fr-FR" sz="2000" dirty="0" smtClean="0"/>
              <a:t> pour les nouveaux.</a:t>
            </a:r>
          </a:p>
          <a:p>
            <a:pPr lvl="1">
              <a:spcBef>
                <a:spcPts val="200"/>
              </a:spcBef>
            </a:pPr>
            <a:r>
              <a:rPr lang="fr-FR" sz="2000" dirty="0" smtClean="0"/>
              <a:t>En formant des jeunes à devenir </a:t>
            </a:r>
            <a:r>
              <a:rPr lang="fr-FR" sz="2000" b="1" dirty="0" smtClean="0"/>
              <a:t>médiateurs</a:t>
            </a:r>
            <a:r>
              <a:rPr lang="fr-FR" sz="2000" dirty="0" smtClean="0"/>
              <a:t> sans faire immédiatement appel aux adultes.</a:t>
            </a:r>
          </a:p>
          <a:p>
            <a:pPr lvl="1">
              <a:spcBef>
                <a:spcPts val="200"/>
              </a:spcBef>
            </a:pPr>
            <a:r>
              <a:rPr lang="fr-FR" sz="2000" dirty="0" smtClean="0"/>
              <a:t>En encourageant des </a:t>
            </a:r>
            <a:r>
              <a:rPr lang="fr-FR" sz="2000" b="1" dirty="0" smtClean="0"/>
              <a:t>activités mixtes </a:t>
            </a:r>
            <a:r>
              <a:rPr lang="fr-FR" sz="2000" dirty="0" smtClean="0"/>
              <a:t>(loisirs ou sports).</a:t>
            </a:r>
          </a:p>
          <a:p>
            <a:pPr lvl="1">
              <a:spcBef>
                <a:spcPts val="200"/>
              </a:spcBef>
            </a:pPr>
            <a:r>
              <a:rPr lang="fr-FR" sz="2000" dirty="0" smtClean="0"/>
              <a:t>En créant des </a:t>
            </a:r>
            <a:r>
              <a:rPr lang="fr-FR" sz="2000" b="1" dirty="0" smtClean="0"/>
              <a:t>spectacles ou des jeux de rôles </a:t>
            </a:r>
            <a:r>
              <a:rPr lang="fr-FR" sz="2000" dirty="0" smtClean="0"/>
              <a:t>qui mettent en scène les différences.</a:t>
            </a:r>
          </a:p>
          <a:p>
            <a:pPr lvl="1">
              <a:spcBef>
                <a:spcPts val="200"/>
              </a:spcBef>
            </a:pPr>
            <a:r>
              <a:rPr lang="fr-FR" sz="2000" dirty="0" smtClean="0"/>
              <a:t>En provoquant des </a:t>
            </a:r>
            <a:r>
              <a:rPr lang="fr-FR" sz="2000" b="1" dirty="0" smtClean="0"/>
              <a:t>débats</a:t>
            </a:r>
            <a:r>
              <a:rPr lang="fr-FR" sz="2000" dirty="0" smtClean="0"/>
              <a:t> sur la place des exclus.</a:t>
            </a:r>
          </a:p>
          <a:p>
            <a:pPr lvl="1">
              <a:spcBef>
                <a:spcPts val="200"/>
              </a:spcBef>
            </a:pPr>
            <a:r>
              <a:rPr lang="fr-FR" sz="2000" dirty="0" smtClean="0"/>
              <a:t>En provoquant des </a:t>
            </a:r>
            <a:r>
              <a:rPr lang="fr-FR" sz="2000" b="1" dirty="0" smtClean="0"/>
              <a:t>rencontres</a:t>
            </a:r>
            <a:r>
              <a:rPr lang="fr-FR" sz="2000" dirty="0" smtClean="0"/>
              <a:t> avec d’autres groupes voisins.</a:t>
            </a:r>
          </a:p>
          <a:p>
            <a:pPr lvl="1">
              <a:spcBef>
                <a:spcPts val="200"/>
              </a:spcBef>
            </a:pPr>
            <a:r>
              <a:rPr lang="fr-FR" sz="2000" dirty="0" smtClean="0"/>
              <a:t>En organisant des séances de </a:t>
            </a:r>
            <a:r>
              <a:rPr lang="fr-FR" sz="2000" b="1" dirty="0" smtClean="0"/>
              <a:t>découverte de cultures autres</a:t>
            </a:r>
            <a:r>
              <a:rPr lang="fr-FR" sz="2000" dirty="0" smtClean="0"/>
              <a:t>.</a:t>
            </a:r>
          </a:p>
          <a:p>
            <a:pPr lvl="1">
              <a:spcBef>
                <a:spcPts val="200"/>
              </a:spcBef>
            </a:pPr>
            <a:r>
              <a:rPr lang="fr-FR" sz="2000" dirty="0" smtClean="0"/>
              <a:t>En proposant des fêtes permettant la </a:t>
            </a:r>
            <a:r>
              <a:rPr lang="fr-FR" sz="2000" b="1" dirty="0" smtClean="0"/>
              <a:t>découverte d’autrui</a:t>
            </a:r>
            <a:r>
              <a:rPr lang="fr-FR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093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</a:t>
            </a:r>
            <a:r>
              <a:rPr lang="fr-FR" dirty="0">
                <a:solidFill>
                  <a:srgbClr val="FF0000"/>
                </a:solidFill>
              </a:rPr>
              <a:t>« </a:t>
            </a:r>
            <a:r>
              <a:rPr lang="fr-FR" b="1" dirty="0">
                <a:solidFill>
                  <a:srgbClr val="FF0000"/>
                </a:solidFill>
              </a:rPr>
              <a:t>Vivre ensemble</a:t>
            </a:r>
            <a:r>
              <a:rPr lang="fr-FR" dirty="0">
                <a:solidFill>
                  <a:srgbClr val="FF0000"/>
                </a:solidFill>
              </a:rPr>
              <a:t> </a:t>
            </a:r>
            <a:r>
              <a:rPr lang="fr-FR" dirty="0" smtClean="0">
                <a:solidFill>
                  <a:srgbClr val="FF0000"/>
                </a:solidFill>
              </a:rPr>
              <a:t>» (suite)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Le « Vivre ensemble » s’apprend chaque jour.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79" y="2890672"/>
            <a:ext cx="4121394" cy="2161425"/>
          </a:xfrm>
          <a:prstGeom prst="rect">
            <a:avLst/>
          </a:prstGeom>
        </p:spPr>
      </p:pic>
      <p:pic>
        <p:nvPicPr>
          <p:cNvPr id="4100" name="Picture 4" descr="Afficher l'image d'origi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607" y="2471546"/>
            <a:ext cx="3453511" cy="387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879898" cy="1116106"/>
          </a:xfrm>
        </p:spPr>
        <p:txBody>
          <a:bodyPr/>
          <a:lstStyle/>
          <a:p>
            <a:r>
              <a:rPr lang="fr-FR" dirty="0" smtClean="0"/>
              <a:t>Une autre valeur de la République :</a:t>
            </a:r>
            <a:br>
              <a:rPr lang="fr-FR" dirty="0" smtClean="0"/>
            </a:br>
            <a:r>
              <a:rPr lang="fr-FR" dirty="0" smtClean="0"/>
              <a:t>                               </a:t>
            </a:r>
            <a:r>
              <a:rPr lang="fr-FR" b="1" dirty="0" smtClean="0">
                <a:solidFill>
                  <a:srgbClr val="FF0000"/>
                </a:solidFill>
              </a:rPr>
              <a:t>«  la laïcité ».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324738" y="1862328"/>
            <a:ext cx="4859910" cy="4218431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 terme « laïc » est religieux </a:t>
            </a:r>
            <a:r>
              <a:rPr lang="fr-FR" dirty="0" smtClean="0"/>
              <a:t>: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il désigne celui qui </a:t>
            </a:r>
            <a:r>
              <a:rPr lang="fr-FR" b="1" dirty="0" smtClean="0"/>
              <a:t>n’appartient pas au clergé </a:t>
            </a:r>
            <a:r>
              <a:rPr lang="fr-FR" dirty="0" smtClean="0"/>
              <a:t>(séculier ou régulier). </a:t>
            </a:r>
            <a:br>
              <a:rPr lang="fr-FR" dirty="0" smtClean="0"/>
            </a:br>
            <a:r>
              <a:rPr lang="fr-FR" dirty="0" smtClean="0"/>
              <a:t>Ce terme vient du latin </a:t>
            </a:r>
            <a:br>
              <a:rPr lang="fr-FR" dirty="0" smtClean="0"/>
            </a:br>
            <a:r>
              <a:rPr lang="fr-FR" dirty="0" smtClean="0"/>
              <a:t>« </a:t>
            </a:r>
            <a:r>
              <a:rPr lang="fr-FR" dirty="0" err="1" smtClean="0"/>
              <a:t>laicus</a:t>
            </a:r>
            <a:r>
              <a:rPr lang="fr-FR" dirty="0" smtClean="0"/>
              <a:t> » = qui appartient au peuple.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Le </a:t>
            </a:r>
            <a:r>
              <a:rPr lang="fr-FR" b="1" dirty="0" smtClean="0">
                <a:solidFill>
                  <a:srgbClr val="FF0000"/>
                </a:solidFill>
              </a:rPr>
              <a:t>terme « laïque » </a:t>
            </a:r>
            <a:r>
              <a:rPr lang="fr-FR" dirty="0" smtClean="0">
                <a:solidFill>
                  <a:srgbClr val="FF0000"/>
                </a:solidFill>
              </a:rPr>
              <a:t>est un adjectif politique </a:t>
            </a:r>
            <a:r>
              <a:rPr lang="fr-FR" dirty="0" smtClean="0"/>
              <a:t>(datant de 1549 !).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il désigne la </a:t>
            </a:r>
            <a:r>
              <a:rPr lang="fr-FR" b="1" dirty="0" smtClean="0"/>
              <a:t>société QUI SORT </a:t>
            </a:r>
            <a:br>
              <a:rPr lang="fr-FR" b="1" dirty="0" smtClean="0"/>
            </a:br>
            <a:r>
              <a:rPr lang="fr-FR" b="1" dirty="0" smtClean="0"/>
              <a:t>de l’influence du clergé</a:t>
            </a:r>
            <a:r>
              <a:rPr lang="fr-FR" dirty="0" smtClean="0"/>
              <a:t> (l’éducation, la justice…) </a:t>
            </a:r>
          </a:p>
        </p:txBody>
      </p:sp>
      <p:pic>
        <p:nvPicPr>
          <p:cNvPr id="9220" name="Picture 4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1862329"/>
            <a:ext cx="4067175" cy="448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37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4837" y="484094"/>
            <a:ext cx="7879898" cy="805210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La laïcité </a:t>
            </a:r>
            <a:r>
              <a:rPr lang="fr-FR" dirty="0" smtClean="0">
                <a:solidFill>
                  <a:srgbClr val="FF0000"/>
                </a:solidFill>
              </a:rPr>
              <a:t>: avant 1905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16179" y="1386840"/>
            <a:ext cx="6469254" cy="5050536"/>
          </a:xfrm>
        </p:spPr>
        <p:txBody>
          <a:bodyPr>
            <a:normAutofit/>
          </a:bodyPr>
          <a:lstStyle/>
          <a:p>
            <a:r>
              <a:rPr lang="fr-FR" dirty="0" smtClean="0"/>
              <a:t>Une Loi met fin en 1905 au Concordat de </a:t>
            </a:r>
            <a:r>
              <a:rPr lang="fr-FR" b="1" dirty="0" smtClean="0"/>
              <a:t>1801</a:t>
            </a:r>
            <a:r>
              <a:rPr lang="fr-FR" dirty="0" smtClean="0"/>
              <a:t> (qui demeure en Alsace-Moselle) et sépare toutes les églises de l’État. </a:t>
            </a:r>
          </a:p>
          <a:p>
            <a:r>
              <a:rPr lang="fr-FR" dirty="0" smtClean="0"/>
              <a:t>Auparavant, dans la Seconde République, l’État fait alliance avec les catholiques (loi Falloux de </a:t>
            </a:r>
            <a:r>
              <a:rPr lang="fr-FR" b="1" dirty="0" smtClean="0"/>
              <a:t>1850</a:t>
            </a:r>
            <a:r>
              <a:rPr lang="fr-FR" dirty="0" smtClean="0"/>
              <a:t>) que combattent les Républicains. Un fort anticléricalisme s’en suit sous la IIIe République.</a:t>
            </a:r>
          </a:p>
          <a:p>
            <a:r>
              <a:rPr lang="fr-FR" dirty="0"/>
              <a:t>L’affaire Dreyfus en </a:t>
            </a:r>
            <a:r>
              <a:rPr lang="fr-FR" b="1" dirty="0"/>
              <a:t>1899</a:t>
            </a:r>
            <a:r>
              <a:rPr lang="fr-FR" dirty="0"/>
              <a:t> renforce cet anticléricalisme. Dreyfus, capitaine d’origine juive, est accusé de trahison pour avoir communiqué des documents secrets à l’Empire Allemand. </a:t>
            </a:r>
            <a:r>
              <a:rPr lang="fr-FR" dirty="0">
                <a:solidFill>
                  <a:schemeClr val="tx1"/>
                </a:solidFill>
              </a:rPr>
              <a:t>C’est essentiellement</a:t>
            </a:r>
            <a:r>
              <a:rPr lang="fr-FR" dirty="0">
                <a:solidFill>
                  <a:srgbClr val="FF0000"/>
                </a:solidFill>
              </a:rPr>
              <a:t> son origine juive</a:t>
            </a:r>
            <a:r>
              <a:rPr lang="fr-FR" dirty="0"/>
              <a:t> qui est mise en avant. Ce qui conduit à </a:t>
            </a:r>
            <a:r>
              <a:rPr lang="fr-FR" dirty="0" smtClean="0"/>
              <a:t>l’</a:t>
            </a:r>
            <a:r>
              <a:rPr lang="fr-FR" dirty="0" smtClean="0">
                <a:solidFill>
                  <a:srgbClr val="FF0000"/>
                </a:solidFill>
              </a:rPr>
              <a:t>antisémitisme.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 smtClean="0"/>
          </a:p>
        </p:txBody>
      </p:sp>
      <p:pic>
        <p:nvPicPr>
          <p:cNvPr id="4098" name="Picture 2" descr="Émile Zola, J'accuse…!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705" y="3362864"/>
            <a:ext cx="2164785" cy="287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12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4837" y="484094"/>
            <a:ext cx="7879898" cy="805210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La laïcité :</a:t>
            </a:r>
            <a:r>
              <a:rPr lang="fr-FR" b="1" dirty="0" smtClean="0"/>
              <a:t> </a:t>
            </a:r>
            <a:r>
              <a:rPr lang="fr-FR" dirty="0" smtClean="0"/>
              <a:t>vers </a:t>
            </a:r>
            <a:r>
              <a:rPr lang="fr-FR" dirty="0" smtClean="0">
                <a:solidFill>
                  <a:srgbClr val="FF0000"/>
                </a:solidFill>
              </a:rPr>
              <a:t>la </a:t>
            </a:r>
            <a:r>
              <a:rPr lang="fr-FR" dirty="0">
                <a:solidFill>
                  <a:srgbClr val="FF0000"/>
                </a:solidFill>
              </a:rPr>
              <a:t>loi de </a:t>
            </a:r>
            <a:r>
              <a:rPr lang="fr-FR" b="1" dirty="0" smtClean="0">
                <a:solidFill>
                  <a:srgbClr val="FF0000"/>
                </a:solidFill>
              </a:rPr>
              <a:t>1905</a:t>
            </a:r>
            <a:endParaRPr lang="fr-FR" b="1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98475" y="1289304"/>
            <a:ext cx="3918078" cy="5038344"/>
          </a:xfrm>
        </p:spPr>
        <p:txBody>
          <a:bodyPr>
            <a:normAutofit/>
          </a:bodyPr>
          <a:lstStyle/>
          <a:p>
            <a:r>
              <a:rPr lang="fr-FR" dirty="0" smtClean="0"/>
              <a:t>En 1902, Émile Combes, Premier ministre, ferme 3 000 écoles catholiques, </a:t>
            </a:r>
            <a:br>
              <a:rPr lang="fr-FR" dirty="0" smtClean="0"/>
            </a:br>
            <a:r>
              <a:rPr lang="fr-FR" dirty="0" smtClean="0"/>
              <a:t>interdit en 1903 les congrégations féminines </a:t>
            </a:r>
            <a:br>
              <a:rPr lang="fr-FR" dirty="0" smtClean="0"/>
            </a:br>
            <a:r>
              <a:rPr lang="fr-FR" dirty="0" smtClean="0"/>
              <a:t>et en 1904 les congrégations masculines. </a:t>
            </a:r>
            <a:br>
              <a:rPr lang="fr-FR" dirty="0" smtClean="0"/>
            </a:br>
            <a:r>
              <a:rPr lang="fr-FR" dirty="0" smtClean="0"/>
              <a:t>Les religieux sont expulsés des couvents. </a:t>
            </a:r>
          </a:p>
          <a:p>
            <a:r>
              <a:rPr lang="fr-FR" dirty="0" smtClean="0"/>
              <a:t>Les relations diplomatiques avec le Vatican </a:t>
            </a:r>
            <a:br>
              <a:rPr lang="fr-FR" dirty="0" smtClean="0"/>
            </a:br>
            <a:r>
              <a:rPr lang="fr-FR" dirty="0" smtClean="0"/>
              <a:t>sont suspendues en 1904. </a:t>
            </a:r>
            <a:br>
              <a:rPr lang="fr-FR" dirty="0" smtClean="0"/>
            </a:br>
            <a:r>
              <a:rPr lang="fr-FR" dirty="0" smtClean="0"/>
              <a:t>Il n’y a plus, de fait, </a:t>
            </a:r>
            <a:br>
              <a:rPr lang="fr-FR" dirty="0" smtClean="0"/>
            </a:br>
            <a:r>
              <a:rPr lang="fr-FR" dirty="0" smtClean="0"/>
              <a:t>de Concordat. </a:t>
            </a:r>
          </a:p>
          <a:p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584" y="1768349"/>
            <a:ext cx="3617241" cy="42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6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4837" y="484094"/>
            <a:ext cx="7879898" cy="1116106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La </a:t>
            </a:r>
            <a:r>
              <a:rPr lang="fr-FR" b="1" dirty="0">
                <a:solidFill>
                  <a:srgbClr val="FF0000"/>
                </a:solidFill>
              </a:rPr>
              <a:t>laïcité :</a:t>
            </a:r>
            <a:r>
              <a:rPr lang="fr-FR" b="1" dirty="0"/>
              <a:t> 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dirty="0" smtClean="0"/>
              <a:t>              </a:t>
            </a:r>
            <a:r>
              <a:rPr lang="fr-FR" dirty="0" smtClean="0">
                <a:solidFill>
                  <a:srgbClr val="FF0000"/>
                </a:solidFill>
              </a:rPr>
              <a:t>la </a:t>
            </a:r>
            <a:r>
              <a:rPr lang="fr-FR" dirty="0">
                <a:solidFill>
                  <a:srgbClr val="FF0000"/>
                </a:solidFill>
              </a:rPr>
              <a:t>loi </a:t>
            </a:r>
            <a:r>
              <a:rPr lang="fr-FR" dirty="0" smtClean="0">
                <a:solidFill>
                  <a:srgbClr val="FF0000"/>
                </a:solidFill>
              </a:rPr>
              <a:t>du 9 décembre 1905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358678" y="1981200"/>
            <a:ext cx="4798537" cy="4684776"/>
          </a:xfrm>
        </p:spPr>
        <p:txBody>
          <a:bodyPr>
            <a:normAutofit/>
          </a:bodyPr>
          <a:lstStyle/>
          <a:p>
            <a:r>
              <a:rPr lang="fr-FR" sz="1800" dirty="0" smtClean="0"/>
              <a:t>Une 1</a:t>
            </a:r>
            <a:r>
              <a:rPr lang="fr-FR" sz="1800" baseline="30000" dirty="0" smtClean="0"/>
              <a:t>ère</a:t>
            </a:r>
            <a:r>
              <a:rPr lang="fr-FR" sz="1800" dirty="0" smtClean="0"/>
              <a:t> </a:t>
            </a:r>
            <a:r>
              <a:rPr lang="fr-FR" sz="1800" b="1" dirty="0" smtClean="0"/>
              <a:t>loi votée </a:t>
            </a:r>
            <a:r>
              <a:rPr lang="fr-FR" sz="1800" b="1" dirty="0"/>
              <a:t>le 3 juillet 1905 </a:t>
            </a:r>
            <a:r>
              <a:rPr lang="fr-FR" sz="1800" b="1" dirty="0" smtClean="0"/>
              <a:t>met </a:t>
            </a:r>
            <a:r>
              <a:rPr lang="fr-FR" sz="1800" b="1" dirty="0"/>
              <a:t>fin à la notion de « culte reconnu » </a:t>
            </a:r>
            <a:r>
              <a:rPr lang="fr-FR" sz="1800" dirty="0"/>
              <a:t>et fait des Églises des associations de droit privé. </a:t>
            </a:r>
            <a:endParaRPr lang="fr-FR" sz="1800" dirty="0" smtClean="0"/>
          </a:p>
          <a:p>
            <a:r>
              <a:rPr lang="fr-FR" sz="1800" dirty="0" smtClean="0"/>
              <a:t>Article </a:t>
            </a:r>
            <a:r>
              <a:rPr lang="fr-FR" sz="1800" dirty="0"/>
              <a:t>1er : « La République assure la liberté de conscience. Elle </a:t>
            </a:r>
            <a:r>
              <a:rPr lang="fr-FR" sz="1800" b="1" dirty="0"/>
              <a:t>garantit le libre exercice des cultes </a:t>
            </a:r>
            <a:r>
              <a:rPr lang="fr-FR" sz="1800" dirty="0"/>
              <a:t>[...] »</a:t>
            </a:r>
          </a:p>
          <a:p>
            <a:r>
              <a:rPr lang="fr-FR" sz="1800" dirty="0"/>
              <a:t>Article 2 : « La République </a:t>
            </a:r>
            <a:r>
              <a:rPr lang="fr-FR" sz="1800" b="1" dirty="0"/>
              <a:t>ne reconnaît, ne </a:t>
            </a:r>
            <a:r>
              <a:rPr lang="fr-FR" sz="1800" b="1" dirty="0" smtClean="0"/>
              <a:t>salarie, </a:t>
            </a:r>
            <a:r>
              <a:rPr lang="fr-FR" sz="1800" b="1" dirty="0"/>
              <a:t>ni ne subventionne aucun culte</a:t>
            </a:r>
            <a:r>
              <a:rPr lang="fr-FR" sz="1800" dirty="0"/>
              <a:t>. [...] </a:t>
            </a:r>
            <a:r>
              <a:rPr lang="fr-FR" sz="1800" dirty="0" smtClean="0"/>
              <a:t>».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fr-FR" sz="1600" dirty="0" smtClean="0"/>
              <a:t>L’Alsace – Moselle conservent  un statut particulier dit «droit local» hérité de l’occupation allemande</a:t>
            </a:r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8" name="Picture 2" descr="que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216" y="1731105"/>
            <a:ext cx="2732478" cy="23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Afficher l'image d'origi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216" y="4399218"/>
            <a:ext cx="3748786" cy="207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5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475" y="484093"/>
            <a:ext cx="5975478" cy="1697425"/>
          </a:xfrm>
        </p:spPr>
        <p:txBody>
          <a:bodyPr/>
          <a:lstStyle/>
          <a:p>
            <a:r>
              <a:rPr lang="fr-FR" dirty="0" smtClean="0"/>
              <a:t>L’identité se peut pas </a:t>
            </a:r>
            <a:br>
              <a:rPr lang="fr-FR" dirty="0" smtClean="0"/>
            </a:br>
            <a:r>
              <a:rPr lang="fr-FR" dirty="0" smtClean="0"/>
              <a:t>se résumer à un document administratif.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769" y="4558200"/>
            <a:ext cx="3059231" cy="1988150"/>
          </a:xfrm>
          <a:prstGeom prst="rect">
            <a:avLst/>
          </a:prstGeom>
        </p:spPr>
      </p:pic>
      <p:pic>
        <p:nvPicPr>
          <p:cNvPr id="7" name="Image 6" descr="Capture d’écran 2016-05-20 à 10.54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9" y="3012297"/>
            <a:ext cx="5600674" cy="3534053"/>
          </a:xfrm>
          <a:prstGeom prst="rect">
            <a:avLst/>
          </a:prstGeom>
        </p:spPr>
      </p:pic>
      <p:pic>
        <p:nvPicPr>
          <p:cNvPr id="8" name="Image 7" descr="Capture d’écran 2016-05-20 à 11.42.4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64" y="37360"/>
            <a:ext cx="1666968" cy="237384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012" y="2601706"/>
            <a:ext cx="2900040" cy="193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5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4837" y="484094"/>
            <a:ext cx="7879898" cy="1116106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La laïcité.</a:t>
            </a:r>
            <a:r>
              <a:rPr lang="fr-FR" b="1" dirty="0" smtClean="0"/>
              <a:t> </a:t>
            </a:r>
            <a:r>
              <a:rPr lang="fr-FR" sz="4000" dirty="0" smtClean="0"/>
              <a:t/>
            </a:r>
            <a:br>
              <a:rPr lang="fr-FR" sz="4000" dirty="0" smtClean="0"/>
            </a:br>
            <a:r>
              <a:rPr lang="fr-FR" dirty="0"/>
              <a:t> </a:t>
            </a:r>
            <a:r>
              <a:rPr lang="fr-FR" dirty="0" smtClean="0"/>
              <a:t>        </a:t>
            </a:r>
            <a:r>
              <a:rPr lang="fr-FR" sz="2800" dirty="0" smtClean="0">
                <a:solidFill>
                  <a:schemeClr val="tx1"/>
                </a:solidFill>
              </a:rPr>
              <a:t>Les suites de la loi du 9 décembre 1905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06629" y="1734312"/>
            <a:ext cx="5043779" cy="3514343"/>
          </a:xfrm>
        </p:spPr>
        <p:txBody>
          <a:bodyPr>
            <a:normAutofit/>
          </a:bodyPr>
          <a:lstStyle/>
          <a:p>
            <a:r>
              <a:rPr lang="fr-FR" dirty="0" smtClean="0"/>
              <a:t>Dans les années qui suivent, l‘État garde à sa charge l’entretien des lieux de cultes (églises et cathédrales, temples, synagogues) construits avant 1905, </a:t>
            </a:r>
          </a:p>
          <a:p>
            <a:pPr>
              <a:spcBef>
                <a:spcPts val="600"/>
              </a:spcBef>
            </a:pPr>
            <a:r>
              <a:rPr lang="fr-FR" dirty="0" smtClean="0"/>
              <a:t>et laissent aux différentes religions l’entretien des lieux de culte construits après 1905.</a:t>
            </a:r>
          </a:p>
          <a:p>
            <a:endParaRPr lang="fr-FR" dirty="0" smtClean="0"/>
          </a:p>
        </p:txBody>
      </p:sp>
      <p:pic>
        <p:nvPicPr>
          <p:cNvPr id="2050" name="Picture 2" descr="Résultat de recherche d'images pour &quot;nd de pari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734312"/>
            <a:ext cx="180975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36" y="4436968"/>
            <a:ext cx="2630551" cy="197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Afficher l'image d'origine"/>
          <p:cNvSpPr>
            <a:spLocks noChangeAspect="1" noChangeArrowheads="1"/>
          </p:cNvSpPr>
          <p:nvPr/>
        </p:nvSpPr>
        <p:spPr bwMode="auto">
          <a:xfrm>
            <a:off x="63500" y="-136525"/>
            <a:ext cx="7038975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8" name="Picture 10" descr="Afficher l'image d'origi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29" y="4436968"/>
            <a:ext cx="3157924" cy="177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85800" y="4453417"/>
            <a:ext cx="142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Temple protestant METZ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473952" y="5887197"/>
            <a:ext cx="159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Mosquée de Sarrebourg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550408" y="1670021"/>
            <a:ext cx="146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Notre-Dame PARIS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967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4837" y="484094"/>
            <a:ext cx="7879898" cy="1116106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La laïcité.</a:t>
            </a:r>
            <a:r>
              <a:rPr lang="fr-FR" sz="4400" dirty="0" smtClean="0"/>
              <a:t>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     </a:t>
            </a:r>
            <a:r>
              <a:rPr lang="fr-FR" sz="2800" dirty="0" smtClean="0">
                <a:solidFill>
                  <a:schemeClr val="tx1"/>
                </a:solidFill>
              </a:rPr>
              <a:t>Les suites de la loi du 9 décembre 1905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24333" y="2036064"/>
            <a:ext cx="4165955" cy="4319015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Les processions publiques sont possibles si elles sont autorisées par les préfets. 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sz="2400" dirty="0" smtClean="0"/>
              <a:t>Des aumôneries sont autorisées dans les casernes, les lycées, les prisons, les hôpitaux.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366" y="1734312"/>
            <a:ext cx="2957169" cy="2112264"/>
          </a:xfrm>
          <a:prstGeom prst="rect">
            <a:avLst/>
          </a:prstGeom>
        </p:spPr>
      </p:pic>
      <p:pic>
        <p:nvPicPr>
          <p:cNvPr id="7" name="Image 6" descr="Capture d’écran 2015-10-03 à 23.49.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84" y="3980688"/>
            <a:ext cx="3891685" cy="252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6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879898" cy="842915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La laïcité </a:t>
            </a:r>
            <a:r>
              <a:rPr lang="fr-FR" b="1" dirty="0" err="1" smtClean="0">
                <a:solidFill>
                  <a:srgbClr val="FF0000"/>
                </a:solidFill>
              </a:rPr>
              <a:t>aujourdhui</a:t>
            </a:r>
            <a:r>
              <a:rPr lang="fr-FR" b="1" dirty="0">
                <a:solidFill>
                  <a:srgbClr val="FF0000"/>
                </a:solidFill>
              </a:rPr>
              <a:t>.</a:t>
            </a:r>
            <a:endParaRPr lang="fr-FR" b="1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386258" y="1231392"/>
            <a:ext cx="4631310" cy="4470978"/>
          </a:xfrm>
        </p:spPr>
        <p:txBody>
          <a:bodyPr>
            <a:normAutofit/>
          </a:bodyPr>
          <a:lstStyle/>
          <a:p>
            <a:r>
              <a:rPr lang="fr-FR" b="1" dirty="0" smtClean="0"/>
              <a:t>La montée de l’islam </a:t>
            </a:r>
            <a:r>
              <a:rPr lang="fr-FR" b="1" u="sng" dirty="0" smtClean="0"/>
              <a:t>radical </a:t>
            </a:r>
            <a:r>
              <a:rPr lang="fr-FR" b="1" dirty="0" smtClean="0"/>
              <a:t>conduit à ce que la laïcité redevienne un enjeu politique pour certains</a:t>
            </a:r>
            <a:r>
              <a:rPr lang="fr-FR" dirty="0" smtClean="0"/>
              <a:t> qui rappellent …</a:t>
            </a:r>
            <a:br>
              <a:rPr lang="fr-FR" dirty="0" smtClean="0"/>
            </a:br>
            <a:r>
              <a:rPr lang="fr-FR" dirty="0" smtClean="0"/>
              <a:t>les racines chrétiennes de la France, citent CLOVIS, le 1</a:t>
            </a:r>
            <a:r>
              <a:rPr lang="fr-FR" baseline="30000" dirty="0" smtClean="0"/>
              <a:t>er</a:t>
            </a:r>
            <a:r>
              <a:rPr lang="fr-FR" dirty="0" smtClean="0"/>
              <a:t> roi à se faire baptiser… ou les origines gauloises …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372" y="2227727"/>
            <a:ext cx="3533775" cy="172378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423" y="4500628"/>
            <a:ext cx="4210724" cy="17190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62" y="4114800"/>
            <a:ext cx="3758753" cy="210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2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879898" cy="741202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La laïcité </a:t>
            </a:r>
            <a:r>
              <a:rPr lang="fr-FR" b="1" dirty="0" err="1" smtClean="0">
                <a:solidFill>
                  <a:srgbClr val="FF0000"/>
                </a:solidFill>
              </a:rPr>
              <a:t>aujourdhui</a:t>
            </a:r>
            <a:r>
              <a:rPr lang="fr-FR" b="1" dirty="0">
                <a:solidFill>
                  <a:srgbClr val="FF0000"/>
                </a:solidFill>
              </a:rPr>
              <a:t>.</a:t>
            </a:r>
            <a:endParaRPr lang="fr-FR" b="1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98475" y="1331976"/>
            <a:ext cx="5112905" cy="4757928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S’opposent alors deux approches :</a:t>
            </a:r>
          </a:p>
          <a:p>
            <a:pPr lvl="1">
              <a:spcBef>
                <a:spcPts val="1800"/>
              </a:spcBef>
            </a:pPr>
            <a:r>
              <a:rPr lang="fr-FR" sz="2100" b="1" dirty="0" smtClean="0">
                <a:solidFill>
                  <a:srgbClr val="FF0000"/>
                </a:solidFill>
              </a:rPr>
              <a:t>Une laïcité ouverte </a:t>
            </a:r>
            <a:r>
              <a:rPr lang="fr-FR" sz="2100" dirty="0" smtClean="0"/>
              <a:t>: on peut porter le voile (Creil, 1989) dans certaines conditions, il peut y avoir des menus sans porc, il faut lutter contre l’islamophobie …</a:t>
            </a:r>
          </a:p>
          <a:p>
            <a:pPr lvl="1">
              <a:spcBef>
                <a:spcPts val="1800"/>
              </a:spcBef>
            </a:pPr>
            <a:r>
              <a:rPr lang="fr-FR" sz="2100" b="1" dirty="0" smtClean="0">
                <a:solidFill>
                  <a:srgbClr val="FF0000"/>
                </a:solidFill>
              </a:rPr>
              <a:t>Une laïcité plus raide </a:t>
            </a:r>
            <a:r>
              <a:rPr lang="fr-FR" sz="2100" dirty="0" smtClean="0"/>
              <a:t>: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fr-FR" sz="2100" dirty="0" smtClean="0"/>
              <a:t>Les religions se manifestent dans l’espace privé.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fr-FR" sz="2100" dirty="0" smtClean="0"/>
              <a:t>Pas de signes ostentatoires religieux dans l’espace public (pas de burqa dans la rue, </a:t>
            </a:r>
            <a:r>
              <a:rPr lang="fr-FR" sz="2100" dirty="0"/>
              <a:t>le voile interdit à l’école en </a:t>
            </a:r>
            <a:r>
              <a:rPr lang="fr-FR" sz="2100" dirty="0" smtClean="0"/>
              <a:t>2004).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fr-FR" sz="2100" dirty="0" smtClean="0"/>
              <a:t>Le droit à la caricature est reconnu.</a:t>
            </a:r>
          </a:p>
          <a:p>
            <a:pPr marL="228600" lvl="1" indent="0">
              <a:buNone/>
            </a:pPr>
            <a:endParaRPr lang="fr-FR" sz="2100" dirty="0" smtClean="0"/>
          </a:p>
          <a:p>
            <a:pPr marL="228600" lvl="1" indent="0">
              <a:buNone/>
            </a:pPr>
            <a:endParaRPr lang="fr-FR" sz="2100" dirty="0" smtClean="0"/>
          </a:p>
          <a:p>
            <a:pPr marL="228600" lvl="1" indent="0">
              <a:buNone/>
            </a:pPr>
            <a:r>
              <a:rPr lang="fr-FR" sz="2100" dirty="0" smtClean="0">
                <a:solidFill>
                  <a:srgbClr val="FF0000"/>
                </a:solidFill>
              </a:rPr>
              <a:t>Mais la laïcité n’est ni une nouvelle religion ni une « arme » contre telle ou telle religion. </a:t>
            </a:r>
          </a:p>
        </p:txBody>
      </p:sp>
      <p:pic>
        <p:nvPicPr>
          <p:cNvPr id="4" name="Picture 2" descr="Afficher l'image d'origin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380" y="484094"/>
            <a:ext cx="3343309" cy="325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Afficher l'image d'origi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864" y="3922776"/>
            <a:ext cx="3042340" cy="243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91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879898" cy="1116106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La laïcité </a:t>
            </a: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           dans l’Éducation publique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34466" y="1664208"/>
            <a:ext cx="5591430" cy="4956048"/>
          </a:xfrm>
        </p:spPr>
        <p:txBody>
          <a:bodyPr>
            <a:normAutofit fontScale="70000" lnSpcReduction="20000"/>
          </a:bodyPr>
          <a:lstStyle/>
          <a:p>
            <a:r>
              <a:rPr lang="fr-FR" sz="2600" dirty="0" smtClean="0"/>
              <a:t>2013 -</a:t>
            </a:r>
            <a:r>
              <a:rPr lang="fr-FR" sz="3200" dirty="0" smtClean="0"/>
              <a:t> </a:t>
            </a:r>
            <a:r>
              <a:rPr lang="fr-FR" sz="2600" dirty="0" smtClean="0"/>
              <a:t>Vincent </a:t>
            </a:r>
            <a:r>
              <a:rPr lang="fr-FR" sz="2600" dirty="0" err="1" smtClean="0"/>
              <a:t>Peillon</a:t>
            </a:r>
            <a:r>
              <a:rPr lang="fr-FR" sz="2600" dirty="0" smtClean="0"/>
              <a:t>, ministre de l’E.N. publie une </a:t>
            </a:r>
            <a:r>
              <a:rPr lang="fr-FR" sz="2600" b="1" dirty="0" smtClean="0">
                <a:solidFill>
                  <a:srgbClr val="FF0000"/>
                </a:solidFill>
              </a:rPr>
              <a:t>charte de la laïcité dans les écoles publiques</a:t>
            </a:r>
            <a:r>
              <a:rPr lang="fr-FR" sz="2600" dirty="0" smtClean="0"/>
              <a:t>. 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600" dirty="0" smtClean="0"/>
              <a:t/>
            </a:r>
            <a:br>
              <a:rPr lang="fr-FR" sz="2600" dirty="0" smtClean="0"/>
            </a:br>
            <a:r>
              <a:rPr lang="fr-FR" sz="2600" dirty="0" smtClean="0"/>
              <a:t>Chacun est libre de croire ou de ne pas croire,</a:t>
            </a:r>
            <a:br>
              <a:rPr lang="fr-FR" sz="2600" dirty="0" smtClean="0"/>
            </a:br>
            <a:r>
              <a:rPr lang="fr-FR" sz="2600" dirty="0" smtClean="0"/>
              <a:t>de l’exprimer dans le respect des convictions d’autrui et dans les limites de l’ordre public. </a:t>
            </a:r>
            <a:br>
              <a:rPr lang="fr-FR" sz="2600" dirty="0" smtClean="0"/>
            </a:br>
            <a:endParaRPr lang="fr-FR" sz="2600" dirty="0" smtClean="0"/>
          </a:p>
          <a:p>
            <a:pPr>
              <a:spcBef>
                <a:spcPts val="600"/>
              </a:spcBef>
            </a:pPr>
            <a:r>
              <a:rPr lang="fr-FR" sz="2600" dirty="0" smtClean="0"/>
              <a:t>L’École protège les élèves contre tout </a:t>
            </a:r>
            <a:r>
              <a:rPr lang="fr-FR" sz="2600" b="1" dirty="0" smtClean="0">
                <a:solidFill>
                  <a:srgbClr val="FF0000"/>
                </a:solidFill>
              </a:rPr>
              <a:t>prosélytisme.</a:t>
            </a:r>
            <a:r>
              <a:rPr lang="fr-FR" sz="2600" dirty="0" smtClean="0"/>
              <a:t/>
            </a:r>
            <a:br>
              <a:rPr lang="fr-FR" sz="2600" dirty="0" smtClean="0"/>
            </a:br>
            <a:endParaRPr lang="fr-FR" sz="2600" dirty="0" smtClean="0"/>
          </a:p>
          <a:p>
            <a:pPr>
              <a:spcBef>
                <a:spcPts val="600"/>
              </a:spcBef>
            </a:pPr>
            <a:r>
              <a:rPr lang="fr-FR" sz="2400" b="1" dirty="0" smtClean="0">
                <a:solidFill>
                  <a:srgbClr val="FF0000"/>
                </a:solidFill>
              </a:rPr>
              <a:t>Comprendre l’autre et le respecter 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rgbClr val="FF0000"/>
                </a:solidFill>
              </a:rPr>
              <a:t>dans ses différences.</a:t>
            </a:r>
          </a:p>
          <a:p>
            <a:pPr marL="228600" lvl="1" indent="0">
              <a:spcBef>
                <a:spcPts val="1200"/>
              </a:spcBef>
              <a:buNone/>
            </a:pPr>
            <a:r>
              <a:rPr lang="fr-FR" dirty="0"/>
              <a:t>- </a:t>
            </a:r>
            <a:r>
              <a:rPr lang="fr-FR" sz="2600" dirty="0"/>
              <a:t>pour permettre </a:t>
            </a:r>
            <a:r>
              <a:rPr lang="fr-FR" sz="2600" dirty="0" smtClean="0"/>
              <a:t>à chacun d’exercer sa </a:t>
            </a:r>
            <a:r>
              <a:rPr lang="fr-FR" sz="2600" dirty="0"/>
              <a:t>liberté. </a:t>
            </a:r>
            <a:br>
              <a:rPr lang="fr-FR" sz="2600" dirty="0"/>
            </a:br>
            <a:r>
              <a:rPr lang="fr-FR" sz="2600" dirty="0"/>
              <a:t>- pour garantir une culture commune ,</a:t>
            </a:r>
            <a:br>
              <a:rPr lang="fr-FR" sz="2600" dirty="0"/>
            </a:br>
            <a:r>
              <a:rPr lang="fr-FR" sz="2600" dirty="0"/>
              <a:t>- pour interdire toute discrimination et toute violence. </a:t>
            </a:r>
            <a:br>
              <a:rPr lang="fr-FR" sz="2600" dirty="0"/>
            </a:br>
            <a:endParaRPr lang="fr-FR" sz="2600" b="1" dirty="0" smtClean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fr-FR" sz="2600" dirty="0" smtClean="0"/>
              <a:t>Les </a:t>
            </a:r>
            <a:r>
              <a:rPr lang="fr-FR" sz="2600" b="1" dirty="0" smtClean="0"/>
              <a:t>personnels</a:t>
            </a:r>
            <a:r>
              <a:rPr lang="fr-FR" sz="2600" dirty="0" smtClean="0"/>
              <a:t> ont un devoir </a:t>
            </a:r>
            <a:br>
              <a:rPr lang="fr-FR" sz="2600" dirty="0" smtClean="0"/>
            </a:br>
            <a:r>
              <a:rPr lang="fr-FR" sz="2600" dirty="0" smtClean="0"/>
              <a:t>                                          de </a:t>
            </a:r>
            <a:r>
              <a:rPr lang="fr-FR" sz="2600" b="1" dirty="0" smtClean="0"/>
              <a:t>stricte neutralité</a:t>
            </a:r>
            <a:r>
              <a:rPr lang="fr-FR" sz="2600" dirty="0" smtClean="0"/>
              <a:t>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272" y="2456687"/>
            <a:ext cx="3559488" cy="298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9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879898" cy="1116106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La laïcité </a:t>
            </a: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             dans l’Éducation Nationale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98475" y="1688592"/>
            <a:ext cx="5756022" cy="45933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 smtClean="0"/>
              <a:t>C’est ainsi que :</a:t>
            </a:r>
          </a:p>
          <a:p>
            <a:r>
              <a:rPr lang="fr-FR" sz="1800" dirty="0" smtClean="0"/>
              <a:t>Aucun sujet ne peut être exclu du questionnement. </a:t>
            </a:r>
            <a:br>
              <a:rPr lang="fr-FR" sz="1800" dirty="0" smtClean="0"/>
            </a:br>
            <a:r>
              <a:rPr lang="fr-FR" sz="1800" dirty="0" smtClean="0"/>
              <a:t>Chaque élève doit découvrir la diversité des visions du monde.</a:t>
            </a:r>
          </a:p>
          <a:p>
            <a:r>
              <a:rPr lang="fr-FR" sz="1800" dirty="0" smtClean="0"/>
              <a:t>Aucun élève ne peut invoquer une conviction religieuse pour contester à un enseignant de traiter une question du programme. Une croyance (une conviction personnelle) n’est pas une connaissance vérifiée (universelle).</a:t>
            </a:r>
          </a:p>
          <a:p>
            <a:r>
              <a:rPr lang="fr-FR" sz="1800" dirty="0" smtClean="0"/>
              <a:t>Aucune contestation des règlements de l’École Publique n’est possible pour des motifs religieux.</a:t>
            </a:r>
          </a:p>
          <a:p>
            <a:r>
              <a:rPr lang="fr-FR" sz="1800" dirty="0" smtClean="0"/>
              <a:t>Le port de signes ou de tenues religieuses </a:t>
            </a:r>
            <a:br>
              <a:rPr lang="fr-FR" sz="1800" dirty="0" smtClean="0"/>
            </a:br>
            <a:r>
              <a:rPr lang="fr-FR" sz="1800" dirty="0" smtClean="0"/>
              <a:t>(dont le voile) est strictement interdit.</a:t>
            </a:r>
          </a:p>
        </p:txBody>
      </p:sp>
      <p:pic>
        <p:nvPicPr>
          <p:cNvPr id="10244" name="Picture 4" descr="Afficher l'image d'origin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497" y="3294580"/>
            <a:ext cx="2416429" cy="218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8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879898" cy="1116106"/>
          </a:xfrm>
        </p:spPr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Comprendre l’autre et le respecter </a:t>
            </a:r>
            <a:r>
              <a:rPr lang="fr-FR" b="1" dirty="0" smtClean="0">
                <a:solidFill>
                  <a:srgbClr val="FF0000"/>
                </a:solidFill>
              </a:rPr>
              <a:t>dans </a:t>
            </a:r>
            <a:r>
              <a:rPr lang="fr-FR" b="1" dirty="0">
                <a:solidFill>
                  <a:srgbClr val="FF0000"/>
                </a:solidFill>
              </a:rPr>
              <a:t>ses différences.</a:t>
            </a:r>
            <a:br>
              <a:rPr lang="fr-FR" b="1" dirty="0">
                <a:solidFill>
                  <a:srgbClr val="FF0000"/>
                </a:solidFill>
              </a:rPr>
            </a:b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98474" y="1981201"/>
            <a:ext cx="7556313" cy="1749552"/>
          </a:xfrm>
        </p:spPr>
        <p:txBody>
          <a:bodyPr>
            <a:normAutofit/>
          </a:bodyPr>
          <a:lstStyle/>
          <a:p>
            <a:r>
              <a:rPr lang="fr-FR" dirty="0" smtClean="0"/>
              <a:t>La </a:t>
            </a:r>
            <a:r>
              <a:rPr lang="fr-FR" b="1" dirty="0" smtClean="0">
                <a:solidFill>
                  <a:srgbClr val="FF0000"/>
                </a:solidFill>
              </a:rPr>
              <a:t>devise de la République </a:t>
            </a:r>
            <a:r>
              <a:rPr lang="fr-FR" dirty="0" smtClean="0"/>
              <a:t>et ses trois valeurs est un </a:t>
            </a:r>
            <a:r>
              <a:rPr lang="fr-FR" b="1" dirty="0" smtClean="0"/>
              <a:t>choix à la fois déterminé et aussi arbitraire</a:t>
            </a:r>
            <a:r>
              <a:rPr lang="fr-FR" dirty="0" smtClean="0"/>
              <a:t> que les couleurs du drapeau ou la mélodie de l’hymne national. </a:t>
            </a:r>
            <a:br>
              <a:rPr lang="fr-FR" dirty="0" smtClean="0"/>
            </a:br>
            <a:r>
              <a:rPr lang="fr-FR" dirty="0" smtClean="0"/>
              <a:t>D’autres valeurs peuvent devenir aussi importantes.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152" y="3514344"/>
            <a:ext cx="5571744" cy="278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5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879898" cy="1116106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384048" y="1271016"/>
            <a:ext cx="4782313" cy="4855147"/>
          </a:xfrm>
        </p:spPr>
        <p:txBody>
          <a:bodyPr>
            <a:normAutofit fontScale="92500"/>
          </a:bodyPr>
          <a:lstStyle/>
          <a:p>
            <a:r>
              <a:rPr lang="fr-FR" sz="2600" b="1" dirty="0" smtClean="0">
                <a:solidFill>
                  <a:srgbClr val="FF0000"/>
                </a:solidFill>
              </a:rPr>
              <a:t>Liberté – Égalité – Fraternité</a:t>
            </a:r>
            <a:br>
              <a:rPr lang="fr-FR" sz="2600" b="1" dirty="0" smtClean="0">
                <a:solidFill>
                  <a:srgbClr val="FF0000"/>
                </a:solidFill>
              </a:rPr>
            </a:br>
            <a:r>
              <a:rPr lang="fr-FR" dirty="0" smtClean="0"/>
              <a:t>sont donc des valeurs fondamentales de la République. </a:t>
            </a:r>
            <a:br>
              <a:rPr lang="fr-FR" dirty="0" smtClean="0"/>
            </a:br>
            <a:r>
              <a:rPr lang="fr-FR" dirty="0" smtClean="0"/>
              <a:t>Elles ne sont </a:t>
            </a:r>
            <a:r>
              <a:rPr lang="fr-FR" b="1" dirty="0" smtClean="0"/>
              <a:t>pas stabilisées </a:t>
            </a:r>
            <a:r>
              <a:rPr lang="fr-FR" dirty="0" smtClean="0"/>
              <a:t>pour autant </a:t>
            </a:r>
            <a:r>
              <a:rPr lang="fr-FR" b="1" dirty="0" smtClean="0"/>
              <a:t>ni exclusives d’autres valeurs</a:t>
            </a:r>
            <a:r>
              <a:rPr lang="fr-FR" dirty="0" smtClean="0"/>
              <a:t>.</a:t>
            </a:r>
          </a:p>
          <a:p>
            <a:r>
              <a:rPr lang="fr-FR" dirty="0" smtClean="0"/>
              <a:t>Leur </a:t>
            </a:r>
            <a:r>
              <a:rPr lang="fr-FR" b="1" dirty="0" smtClean="0"/>
              <a:t>hiérarchie est mouvante</a:t>
            </a:r>
            <a:r>
              <a:rPr lang="fr-FR" dirty="0" smtClean="0"/>
              <a:t>.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Mais le « </a:t>
            </a:r>
            <a:r>
              <a:rPr lang="fr-FR" sz="3000" b="1" dirty="0" smtClean="0">
                <a:solidFill>
                  <a:srgbClr val="FF0000"/>
                </a:solidFill>
              </a:rPr>
              <a:t>Vivre Ensemble</a:t>
            </a:r>
            <a:r>
              <a:rPr lang="fr-FR" b="1" dirty="0" smtClean="0">
                <a:solidFill>
                  <a:srgbClr val="FF0000"/>
                </a:solidFill>
              </a:rPr>
              <a:t> » s ’appuie sur cette devise républicaine inscrite dans notre Constitution qui s’impose à chacun, quelles que soient ses croyances, ses opinions politiques, sa nationalité.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573416" y="1832889"/>
            <a:ext cx="3456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Et l’École de la République, comme chacun d’entre nous, doit y veiller chaque jour.</a:t>
            </a:r>
            <a:endParaRPr lang="fr-FR" dirty="0"/>
          </a:p>
        </p:txBody>
      </p:sp>
      <p:pic>
        <p:nvPicPr>
          <p:cNvPr id="12290" name="Picture 2" descr="Afficher l'image d'origin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416" y="2838515"/>
            <a:ext cx="2804956" cy="378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97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783618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Valeurs de la République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Laïcité 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et Vivre Ensemble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3923" y="2484120"/>
            <a:ext cx="3927222" cy="3852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Un grand merci pour votre attention.</a:t>
            </a:r>
          </a:p>
          <a:p>
            <a:pPr marL="0" indent="0">
              <a:buNone/>
            </a:pPr>
            <a:r>
              <a:rPr lang="fr-FR" dirty="0" smtClean="0"/>
              <a:t>Et bravo pour le travail que vous avez engagé … </a:t>
            </a:r>
            <a:br>
              <a:rPr lang="fr-FR" dirty="0" smtClean="0"/>
            </a:br>
            <a:r>
              <a:rPr lang="fr-FR" dirty="0" smtClean="0"/>
              <a:t>pour </a:t>
            </a:r>
            <a:r>
              <a:rPr lang="fr-FR" sz="2800" b="1" dirty="0" smtClean="0"/>
              <a:t>vivre ensemble</a:t>
            </a:r>
            <a:r>
              <a:rPr lang="fr-FR" dirty="0" smtClean="0"/>
              <a:t>, 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dans le respect de chacun.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 algn="r">
              <a:buNone/>
            </a:pPr>
            <a:r>
              <a:rPr lang="fr-FR" sz="3200" b="1" dirty="0" smtClean="0">
                <a:solidFill>
                  <a:srgbClr val="FF0000"/>
                </a:solidFill>
              </a:rPr>
              <a:t>Bonne route !</a:t>
            </a:r>
            <a:endParaRPr lang="fr-FR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C:\Users\Michel\Desktop\Citoyenneté Active Lorraine.eps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383" y="2643981"/>
            <a:ext cx="3448050" cy="19126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5897880" y="4626864"/>
            <a:ext cx="2743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Chantal JARROUSSE</a:t>
            </a:r>
          </a:p>
          <a:p>
            <a:r>
              <a:rPr lang="fr-FR" dirty="0" smtClean="0"/>
              <a:t>et</a:t>
            </a:r>
          </a:p>
          <a:p>
            <a:r>
              <a:rPr lang="fr-FR" dirty="0" smtClean="0"/>
              <a:t>François HANOT</a:t>
            </a:r>
          </a:p>
          <a:p>
            <a:endParaRPr lang="fr-FR" sz="1400" dirty="0" smtClean="0"/>
          </a:p>
          <a:p>
            <a:r>
              <a:rPr lang="fr-FR" sz="1400" dirty="0" smtClean="0"/>
              <a:t>Merci à Jean-François Clément</a:t>
            </a:r>
          </a:p>
          <a:p>
            <a:r>
              <a:rPr lang="fr-FR" sz="1400" dirty="0" smtClean="0"/>
              <a:t>pour son aide à la confection de ce diaporama.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17614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5778" y="255494"/>
            <a:ext cx="7556313" cy="628109"/>
          </a:xfrm>
        </p:spPr>
        <p:txBody>
          <a:bodyPr/>
          <a:lstStyle/>
          <a:p>
            <a:r>
              <a:rPr lang="fr-FR" dirty="0" smtClean="0"/>
              <a:t>Identit</a:t>
            </a:r>
            <a:r>
              <a:rPr lang="fr-FR" u="sng" dirty="0" smtClean="0"/>
              <a:t>é</a:t>
            </a:r>
            <a:r>
              <a:rPr lang="fr-FR" dirty="0" smtClean="0"/>
              <a:t> ou identit</a:t>
            </a:r>
            <a:r>
              <a:rPr lang="fr-FR" u="sng" dirty="0" smtClean="0"/>
              <a:t>é</a:t>
            </a:r>
            <a:r>
              <a:rPr lang="fr-FR" sz="5400" u="sng" dirty="0" smtClean="0"/>
              <a:t>s</a:t>
            </a:r>
            <a:r>
              <a:rPr lang="fr-FR" sz="5400" dirty="0" smtClean="0"/>
              <a:t> </a:t>
            </a:r>
            <a:r>
              <a:rPr lang="fr-FR" dirty="0" smtClean="0"/>
              <a:t>?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5322" y="1377696"/>
            <a:ext cx="7556313" cy="414496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FR" b="1" dirty="0" smtClean="0">
                <a:solidFill>
                  <a:srgbClr val="FF0000"/>
                </a:solidFill>
              </a:rPr>
              <a:t>Chacun </a:t>
            </a:r>
            <a:r>
              <a:rPr lang="fr-FR" b="1" dirty="0">
                <a:solidFill>
                  <a:srgbClr val="FF0000"/>
                </a:solidFill>
              </a:rPr>
              <a:t>a </a:t>
            </a:r>
            <a:r>
              <a:rPr lang="fr-FR" b="1" dirty="0" smtClean="0">
                <a:solidFill>
                  <a:srgbClr val="FF0000"/>
                </a:solidFill>
              </a:rPr>
              <a:t>UNE identité. Parfois cette identité change selon l’endroit où l’on se trouve (à la maison, au collège, dans la rue … ). </a:t>
            </a:r>
            <a:endParaRPr lang="fr-FR" b="1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r>
              <a:rPr lang="fr-FR" b="1" dirty="0">
                <a:solidFill>
                  <a:srgbClr val="FF0000"/>
                </a:solidFill>
              </a:rPr>
              <a:t>Cette identité peut être individuelle </a:t>
            </a:r>
            <a:r>
              <a:rPr lang="fr-FR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(un élève)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ou collective </a:t>
            </a:r>
            <a:r>
              <a:rPr lang="fr-FR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(une classe, par exemple). </a:t>
            </a:r>
            <a:endParaRPr lang="fr-FR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575" y="3251245"/>
            <a:ext cx="5140796" cy="34854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95778" y="3521463"/>
            <a:ext cx="28303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L’artiste serbe </a:t>
            </a:r>
            <a:r>
              <a:rPr lang="fr-FR" dirty="0" err="1" smtClean="0"/>
              <a:t>Krkobabic</a:t>
            </a:r>
            <a:r>
              <a:rPr lang="fr-FR" dirty="0" smtClean="0"/>
              <a:t> crée plusieurs visages d’un même portrait de lui-même.</a:t>
            </a:r>
          </a:p>
          <a:p>
            <a:endParaRPr lang="fr-FR" dirty="0" smtClean="0"/>
          </a:p>
          <a:p>
            <a:r>
              <a:rPr lang="fr-FR" dirty="0" smtClean="0"/>
              <a:t>Ce peut être aussi les regards différents que les autres peuvent avoir de moi ?</a:t>
            </a:r>
          </a:p>
        </p:txBody>
      </p:sp>
    </p:spTree>
    <p:extLst>
      <p:ext uri="{BB962C8B-B14F-4D97-AF65-F5344CB8AC3E}">
        <p14:creationId xmlns:p14="http://schemas.microsoft.com/office/powerpoint/2010/main" val="95366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732058"/>
          </a:xfrm>
        </p:spPr>
        <p:txBody>
          <a:bodyPr/>
          <a:lstStyle/>
          <a:p>
            <a:r>
              <a:rPr lang="fr-FR" dirty="0" smtClean="0"/>
              <a:t>Identité et République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286256"/>
            <a:ext cx="7927069" cy="5013960"/>
          </a:xfrm>
        </p:spPr>
        <p:txBody>
          <a:bodyPr>
            <a:normAutofit fontScale="92500" lnSpcReduction="20000"/>
          </a:bodyPr>
          <a:lstStyle/>
          <a:p>
            <a:r>
              <a:rPr lang="fr-FR" sz="2600" b="1" dirty="0" smtClean="0">
                <a:solidFill>
                  <a:srgbClr val="FF0000"/>
                </a:solidFill>
              </a:rPr>
              <a:t>J’ai certes une IDENTITÉ qui m’est propre</a:t>
            </a:r>
            <a:r>
              <a:rPr lang="fr-FR" sz="2600" dirty="0" smtClean="0"/>
              <a:t>.</a:t>
            </a:r>
          </a:p>
          <a:p>
            <a:pPr marL="457200" lvl="2" indent="0">
              <a:buNone/>
            </a:pPr>
            <a:r>
              <a:rPr lang="fr-FR" sz="2400" b="1" dirty="0" smtClean="0">
                <a:solidFill>
                  <a:srgbClr val="FF0000"/>
                </a:solidFill>
              </a:rPr>
              <a:t>Mais MON identité se confronte à la présence 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rgbClr val="FF0000"/>
                </a:solidFill>
              </a:rPr>
              <a:t>des AUTRES…  ou s’enrichit des autres.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dirty="0" smtClean="0"/>
              <a:t>«</a:t>
            </a:r>
            <a:r>
              <a:rPr lang="fr-FR" b="1" dirty="0" smtClean="0"/>
              <a:t> Si tu diffères de moi, loin de me léser, tu m’enrichis</a:t>
            </a:r>
            <a:r>
              <a:rPr lang="fr-FR" dirty="0" smtClean="0"/>
              <a:t> ». </a:t>
            </a:r>
          </a:p>
          <a:p>
            <a:pPr marL="457200" lvl="2" indent="0">
              <a:buNone/>
            </a:pPr>
            <a:r>
              <a:rPr lang="fr-FR" dirty="0" smtClean="0"/>
              <a:t>                                                                                 Saint Exupéry</a:t>
            </a:r>
          </a:p>
          <a:p>
            <a:pPr lvl="6"/>
            <a:endParaRPr lang="fr-FR" b="1" dirty="0" smtClean="0"/>
          </a:p>
          <a:p>
            <a:pPr marL="914400" lvl="4" indent="0">
              <a:spcBef>
                <a:spcPts val="1200"/>
              </a:spcBef>
              <a:buNone/>
            </a:pPr>
            <a:r>
              <a:rPr lang="fr-FR" sz="2400" b="1" dirty="0" smtClean="0"/>
              <a:t>Tous différents !</a:t>
            </a:r>
          </a:p>
          <a:p>
            <a:pPr marL="914400" lvl="4" indent="0">
              <a:spcBef>
                <a:spcPts val="1200"/>
              </a:spcBef>
              <a:buNone/>
            </a:pPr>
            <a:r>
              <a:rPr lang="fr-FR" sz="2400" b="1" dirty="0" smtClean="0"/>
              <a:t>Il est donc nécessaire de définir </a:t>
            </a:r>
          </a:p>
          <a:p>
            <a:pPr marL="914400" lvl="4" indent="0">
              <a:spcBef>
                <a:spcPts val="1200"/>
              </a:spcBef>
              <a:buNone/>
            </a:pPr>
            <a:r>
              <a:rPr lang="fr-FR" sz="2400" b="1" dirty="0" smtClean="0">
                <a:solidFill>
                  <a:srgbClr val="FF0000"/>
                </a:solidFill>
              </a:rPr>
              <a:t>des règles du « Vivre Ensemble » </a:t>
            </a:r>
          </a:p>
          <a:p>
            <a:pPr marL="914400" lvl="4" indent="0">
              <a:spcBef>
                <a:spcPts val="1200"/>
              </a:spcBef>
              <a:buNone/>
            </a:pPr>
            <a:r>
              <a:rPr lang="fr-FR" sz="2400" b="1" dirty="0" smtClean="0"/>
              <a:t>qui vont préciser</a:t>
            </a:r>
          </a:p>
          <a:p>
            <a:pPr marL="914400" lvl="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500" b="1" dirty="0" smtClean="0">
                <a:solidFill>
                  <a:srgbClr val="FF0000"/>
                </a:solidFill>
              </a:rPr>
              <a:t/>
            </a:r>
            <a:br>
              <a:rPr lang="fr-FR" sz="500" b="1" dirty="0" smtClean="0">
                <a:solidFill>
                  <a:srgbClr val="FF0000"/>
                </a:solidFill>
              </a:rPr>
            </a:br>
            <a:r>
              <a:rPr lang="fr-FR" sz="2800" b="1" dirty="0" smtClean="0">
                <a:solidFill>
                  <a:srgbClr val="FF0000"/>
                </a:solidFill>
              </a:rPr>
              <a:t>« les devoirs et les droits » </a:t>
            </a:r>
          </a:p>
          <a:p>
            <a:pPr marL="914400" lvl="4" indent="0">
              <a:spcBef>
                <a:spcPts val="1200"/>
              </a:spcBef>
              <a:buNone/>
            </a:pPr>
            <a:r>
              <a:rPr lang="fr-FR" sz="2400" b="1" dirty="0" smtClean="0"/>
              <a:t>à partager par toutes et tous.  </a:t>
            </a:r>
            <a:r>
              <a:rPr lang="fr-FR" sz="2400" b="1" dirty="0" smtClean="0">
                <a:solidFill>
                  <a:srgbClr val="FF0000"/>
                </a:solidFill>
              </a:rPr>
              <a:t/>
            </a:r>
            <a:br>
              <a:rPr lang="fr-FR" sz="2400" b="1" dirty="0" smtClean="0">
                <a:solidFill>
                  <a:srgbClr val="FF0000"/>
                </a:solidFill>
              </a:rPr>
            </a:b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527" y="850122"/>
            <a:ext cx="1621460" cy="392304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499650" y="5139195"/>
            <a:ext cx="2494337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Exemple de la famille</a:t>
            </a:r>
            <a:br>
              <a:rPr lang="fr-FR" dirty="0" smtClean="0"/>
            </a:br>
            <a:r>
              <a:rPr lang="fr-FR" dirty="0" smtClean="0"/>
              <a:t>ou de la </a:t>
            </a:r>
            <a:r>
              <a:rPr lang="fr-FR" dirty="0" err="1" smtClean="0"/>
              <a:t>co-habitation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325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0770" y="298166"/>
            <a:ext cx="7556313" cy="1116106"/>
          </a:xfrm>
        </p:spPr>
        <p:txBody>
          <a:bodyPr/>
          <a:lstStyle/>
          <a:p>
            <a:r>
              <a:rPr lang="fr-FR" dirty="0" smtClean="0"/>
              <a:t>Comment vivre Ensemble ? </a:t>
            </a:r>
            <a:br>
              <a:rPr lang="fr-FR" dirty="0" smtClean="0"/>
            </a:br>
            <a:r>
              <a:rPr lang="fr-FR" dirty="0" smtClean="0"/>
              <a:t>      </a:t>
            </a:r>
            <a:r>
              <a:rPr lang="fr-FR" b="1" dirty="0" smtClean="0"/>
              <a:t>La solution de la République</a:t>
            </a:r>
            <a:endParaRPr lang="fr-FR" b="1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98474" y="1600200"/>
            <a:ext cx="755631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L</a:t>
            </a:r>
            <a:r>
              <a:rPr lang="fr-FR" dirty="0" smtClean="0"/>
              <a:t>’Assemblée Nationale proclame en 1789</a:t>
            </a:r>
          </a:p>
          <a:p>
            <a:pPr marL="914400" lvl="4" indent="0">
              <a:spcBef>
                <a:spcPts val="0"/>
              </a:spcBef>
              <a:buNone/>
            </a:pPr>
            <a:r>
              <a:rPr lang="fr-FR" sz="2800" b="1" dirty="0">
                <a:solidFill>
                  <a:srgbClr val="FF0000"/>
                </a:solidFill>
              </a:rPr>
              <a:t>l</a:t>
            </a:r>
            <a:r>
              <a:rPr lang="fr-FR" sz="2800" b="1" dirty="0" smtClean="0">
                <a:solidFill>
                  <a:srgbClr val="FF0000"/>
                </a:solidFill>
              </a:rPr>
              <a:t>es droits de l’homme </a:t>
            </a:r>
            <a:br>
              <a:rPr lang="fr-FR" sz="2800" b="1" dirty="0" smtClean="0">
                <a:solidFill>
                  <a:srgbClr val="FF0000"/>
                </a:solidFill>
              </a:rPr>
            </a:br>
            <a:r>
              <a:rPr lang="fr-FR" sz="2800" b="1" dirty="0" smtClean="0">
                <a:solidFill>
                  <a:srgbClr val="FF0000"/>
                </a:solidFill>
              </a:rPr>
              <a:t>et du citoyen..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b="1" dirty="0"/>
              <a:t>La 1</a:t>
            </a:r>
            <a:r>
              <a:rPr lang="fr-FR" b="1" baseline="30000" dirty="0"/>
              <a:t>re</a:t>
            </a:r>
            <a:r>
              <a:rPr lang="fr-FR" b="1" dirty="0"/>
              <a:t> République</a:t>
            </a:r>
            <a:r>
              <a:rPr lang="fr-FR" dirty="0"/>
              <a:t> est proclamée </a:t>
            </a:r>
            <a:br>
              <a:rPr lang="fr-FR" dirty="0"/>
            </a:br>
            <a:r>
              <a:rPr lang="fr-FR" dirty="0"/>
              <a:t>le 1</a:t>
            </a:r>
            <a:r>
              <a:rPr lang="fr-FR" baseline="30000" dirty="0"/>
              <a:t>er </a:t>
            </a:r>
            <a:r>
              <a:rPr lang="fr-FR" dirty="0"/>
              <a:t>septembre 1792</a:t>
            </a:r>
            <a:endParaRPr lang="fr-FR" b="1" u="sng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fr-FR" b="1" u="sng" dirty="0" smtClean="0"/>
              <a:t>C’est plus tard </a:t>
            </a:r>
            <a:r>
              <a:rPr lang="fr-FR" b="1" dirty="0" smtClean="0"/>
              <a:t>qu’ils seront associés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b="1" dirty="0" smtClean="0"/>
              <a:t>aux trois valeurs centrales</a:t>
            </a:r>
            <a:r>
              <a:rPr lang="fr-FR" dirty="0" smtClean="0"/>
              <a:t> :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rgbClr val="FF0000"/>
                </a:solidFill>
              </a:rPr>
              <a:t>Liberté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rgbClr val="FF0000"/>
                </a:solidFill>
              </a:rPr>
              <a:t>Égalité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rgbClr val="FF0000"/>
                </a:solidFill>
              </a:rPr>
              <a:t>Fraternité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8" name="Espace réservé du contenu 4"/>
          <p:cNvPicPr>
            <a:picLocks noChangeAspect="1"/>
          </p:cNvPicPr>
          <p:nvPr/>
        </p:nvPicPr>
        <p:blipFill>
          <a:blip r:embed="rId2"/>
          <a:srcRect l="-66065" r="-66065"/>
          <a:stretch>
            <a:fillRect/>
          </a:stretch>
        </p:blipFill>
        <p:spPr>
          <a:xfrm>
            <a:off x="3331966" y="1889760"/>
            <a:ext cx="8040722" cy="48768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453" y="4235404"/>
            <a:ext cx="3550098" cy="244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3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valeurs de la République qui évoluent au fil des siècles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5537819"/>
              </p:ext>
            </p:extLst>
          </p:nvPr>
        </p:nvGraphicFramePr>
        <p:xfrm>
          <a:off x="498475" y="1981200"/>
          <a:ext cx="8124317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03"/>
                <a:gridCol w="4635094"/>
                <a:gridCol w="2560320"/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1789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rgbClr val="FF0000"/>
                          </a:solidFill>
                        </a:rPr>
                        <a:t>« Liberté et Égalité »</a:t>
                      </a:r>
                      <a:endParaRPr lang="fr-FR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Art 1 – Déclaration des Droits de l’Homme </a:t>
                      </a:r>
                      <a:br>
                        <a:rPr lang="fr-FR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et du Citoyen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1790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rgbClr val="FF0000"/>
                          </a:solidFill>
                        </a:rPr>
                        <a:t>« Le Peuple Français » et </a:t>
                      </a:r>
                    </a:p>
                    <a:p>
                      <a:r>
                        <a:rPr lang="fr-FR" sz="2000" b="1" dirty="0" smtClean="0">
                          <a:solidFill>
                            <a:srgbClr val="FF0000"/>
                          </a:solidFill>
                        </a:rPr>
                        <a:t>« Liberté – Égalité – Fraternité »</a:t>
                      </a:r>
                      <a:endParaRPr lang="fr-FR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Robespierre. </a:t>
                      </a:r>
                      <a:endParaRPr lang="fr-FR" b="1" dirty="0"/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1791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rgbClr val="FF0000"/>
                          </a:solidFill>
                        </a:rPr>
                        <a:t>« Liberté – Égalité »</a:t>
                      </a:r>
                      <a:endParaRPr lang="fr-FR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1</a:t>
                      </a:r>
                      <a:r>
                        <a:rPr lang="fr-FR" b="1" baseline="30000" dirty="0" smtClean="0"/>
                        <a:t>ère</a:t>
                      </a:r>
                      <a:r>
                        <a:rPr lang="fr-FR" b="1" baseline="0" dirty="0" smtClean="0"/>
                        <a:t> Constitution</a:t>
                      </a:r>
                      <a:endParaRPr lang="fr-FR" b="1" dirty="0"/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1793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rgbClr val="FF0000"/>
                          </a:solidFill>
                        </a:rPr>
                        <a:t>« Unité,</a:t>
                      </a:r>
                      <a:r>
                        <a:rPr lang="fr-FR" sz="2000" b="1" baseline="0" dirty="0" smtClean="0">
                          <a:solidFill>
                            <a:srgbClr val="FF0000"/>
                          </a:solidFill>
                        </a:rPr>
                        <a:t> indivisibilité de la République, liberté, égalité ou la mort »</a:t>
                      </a:r>
                      <a:endParaRPr lang="fr-FR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Louis XVI</a:t>
                      </a:r>
                      <a:r>
                        <a:rPr lang="fr-FR" b="1" baseline="0" dirty="0" smtClean="0"/>
                        <a:t> est guillotiné.</a:t>
                      </a:r>
                      <a:endParaRPr lang="fr-FR" b="1" dirty="0"/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1848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rgbClr val="FF0000"/>
                          </a:solidFill>
                        </a:rPr>
                        <a:t>« Liberté – Égalité – Fraternité »</a:t>
                      </a:r>
                      <a:endParaRPr lang="fr-FR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2</a:t>
                      </a:r>
                      <a:r>
                        <a:rPr lang="fr-FR" b="1" baseline="30000" dirty="0" smtClean="0"/>
                        <a:t>ème</a:t>
                      </a:r>
                      <a:r>
                        <a:rPr lang="fr-FR" b="1" dirty="0" smtClean="0"/>
                        <a:t> République</a:t>
                      </a:r>
                      <a:endParaRPr lang="fr-FR" b="1" dirty="0"/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1870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rgbClr val="FF0000"/>
                          </a:solidFill>
                        </a:rPr>
                        <a:t>« Liberté – Solidarité</a:t>
                      </a:r>
                      <a:r>
                        <a:rPr lang="fr-FR" sz="2000" b="1" baseline="0" dirty="0" smtClean="0">
                          <a:solidFill>
                            <a:srgbClr val="FF0000"/>
                          </a:solidFill>
                        </a:rPr>
                        <a:t> – Fraternité »</a:t>
                      </a:r>
                      <a:endParaRPr lang="fr-FR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3</a:t>
                      </a:r>
                      <a:r>
                        <a:rPr lang="fr-FR" b="1" baseline="30000" dirty="0" smtClean="0"/>
                        <a:t>ème</a:t>
                      </a:r>
                      <a:r>
                        <a:rPr lang="fr-FR" b="1" dirty="0" smtClean="0"/>
                        <a:t> République</a:t>
                      </a:r>
                      <a:endParaRPr lang="fr-FR" b="1" dirty="0"/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010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722914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« Liberté – Égalité – Fraternité »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     </a:t>
            </a:r>
            <a:r>
              <a:rPr lang="fr-FR" dirty="0" smtClean="0"/>
              <a:t>les « Valeurs de la République ».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98475" y="1971276"/>
            <a:ext cx="5335398" cy="4703844"/>
          </a:xfrm>
        </p:spPr>
        <p:txBody>
          <a:bodyPr>
            <a:normAutofit fontScale="925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Alors, Solidarité ou Fraternité ? 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dirty="0" smtClean="0"/>
              <a:t>La « fraternité » posait un problème à certains car elle suppose un « père » commun (la doctrine des religions monothéistes).</a:t>
            </a:r>
          </a:p>
          <a:p>
            <a:pPr>
              <a:spcBef>
                <a:spcPts val="1200"/>
              </a:spcBef>
            </a:pPr>
            <a:r>
              <a:rPr lang="fr-FR" dirty="0" smtClean="0"/>
              <a:t>La devise «</a:t>
            </a:r>
            <a:r>
              <a:rPr lang="fr-FR" b="1" dirty="0" smtClean="0">
                <a:solidFill>
                  <a:srgbClr val="FF0000"/>
                </a:solidFill>
              </a:rPr>
              <a:t> Liberté – Égalité – Fraternité</a:t>
            </a:r>
            <a:r>
              <a:rPr lang="fr-FR" dirty="0" smtClean="0"/>
              <a:t> » est inscrite </a:t>
            </a:r>
            <a:r>
              <a:rPr lang="fr-FR" dirty="0"/>
              <a:t>sur le fronton des édifices publics à l'occasion de la célébration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du </a:t>
            </a:r>
            <a:r>
              <a:rPr lang="fr-FR" b="1" dirty="0">
                <a:solidFill>
                  <a:srgbClr val="FF0000"/>
                </a:solidFill>
              </a:rPr>
              <a:t>14 juillet 1880</a:t>
            </a:r>
            <a:r>
              <a:rPr lang="fr-FR" dirty="0"/>
              <a:t>. </a:t>
            </a:r>
            <a:endParaRPr lang="fr-FR" dirty="0" smtClean="0"/>
          </a:p>
          <a:p>
            <a:pPr>
              <a:spcBef>
                <a:spcPts val="1200"/>
              </a:spcBef>
            </a:pPr>
            <a:r>
              <a:rPr lang="fr-FR" dirty="0" smtClean="0"/>
              <a:t>On retrouve cette devise dans </a:t>
            </a:r>
            <a:r>
              <a:rPr lang="fr-FR" dirty="0"/>
              <a:t>les </a:t>
            </a:r>
            <a:r>
              <a:rPr lang="fr-FR" b="1" dirty="0" smtClean="0">
                <a:solidFill>
                  <a:srgbClr val="FF0000"/>
                </a:solidFill>
              </a:rPr>
              <a:t>Constitutions </a:t>
            </a:r>
            <a:r>
              <a:rPr lang="fr-FR" b="1" dirty="0">
                <a:solidFill>
                  <a:srgbClr val="FF0000"/>
                </a:solidFill>
              </a:rPr>
              <a:t>de</a:t>
            </a:r>
            <a:r>
              <a:rPr lang="fr-FR" dirty="0"/>
              <a:t> </a:t>
            </a:r>
            <a:r>
              <a:rPr lang="fr-FR" b="1" dirty="0">
                <a:solidFill>
                  <a:srgbClr val="FF0000"/>
                </a:solidFill>
              </a:rPr>
              <a:t>1946 et </a:t>
            </a:r>
            <a:r>
              <a:rPr lang="fr-FR" b="1" dirty="0" smtClean="0">
                <a:solidFill>
                  <a:srgbClr val="FF0000"/>
                </a:solidFill>
              </a:rPr>
              <a:t>de 1958. 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>Elle fait </a:t>
            </a:r>
            <a:r>
              <a:rPr lang="fr-FR" b="1" dirty="0">
                <a:solidFill>
                  <a:schemeClr val="tx1"/>
                </a:solidFill>
              </a:rPr>
              <a:t>aujourd'hui partie intégrante de </a:t>
            </a:r>
            <a:r>
              <a:rPr lang="fr-FR" b="1" dirty="0" smtClean="0">
                <a:solidFill>
                  <a:schemeClr val="tx1"/>
                </a:solidFill>
              </a:rPr>
              <a:t>notre histoire.</a:t>
            </a:r>
            <a:r>
              <a:rPr lang="fr-FR" b="1" dirty="0" smtClean="0"/>
              <a:t> </a:t>
            </a:r>
            <a:r>
              <a:rPr lang="fr-FR" dirty="0" smtClean="0"/>
              <a:t>On la trouve aussi longtemps sur les monnaies et les timbres.</a:t>
            </a:r>
            <a:endParaRPr lang="fr-FR" dirty="0"/>
          </a:p>
        </p:txBody>
      </p:sp>
      <p:pic>
        <p:nvPicPr>
          <p:cNvPr id="13314" name="Picture 2" descr="Afficher l'image d'origin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67" y="2160460"/>
            <a:ext cx="3702591" cy="246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227064" y="4736592"/>
            <a:ext cx="2514600" cy="156966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cmpd="sng"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Que veulent dire ces trois mots ?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01748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474" y="262708"/>
            <a:ext cx="7556313" cy="1116106"/>
          </a:xfrm>
        </p:spPr>
        <p:txBody>
          <a:bodyPr/>
          <a:lstStyle/>
          <a:p>
            <a:r>
              <a:rPr lang="fr-FR" dirty="0" smtClean="0"/>
              <a:t>Valeurs de la République :</a:t>
            </a:r>
            <a:br>
              <a:rPr lang="fr-FR" dirty="0" smtClean="0"/>
            </a:br>
            <a:r>
              <a:rPr lang="fr-FR" b="1" dirty="0" smtClean="0"/>
              <a:t>« </a:t>
            </a:r>
            <a:r>
              <a:rPr lang="fr-FR" b="1" u="sng" dirty="0" smtClean="0">
                <a:solidFill>
                  <a:srgbClr val="FF0000"/>
                </a:solidFill>
              </a:rPr>
              <a:t>liberté</a:t>
            </a:r>
            <a:r>
              <a:rPr lang="fr-FR" b="1" dirty="0" smtClean="0"/>
              <a:t> - égalité – fraternité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5" y="1672174"/>
            <a:ext cx="5289678" cy="2840359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La </a:t>
            </a:r>
            <a:r>
              <a:rPr lang="fr-FR" b="1" dirty="0" smtClean="0">
                <a:solidFill>
                  <a:srgbClr val="FF0000"/>
                </a:solidFill>
              </a:rPr>
              <a:t>liberté </a:t>
            </a:r>
            <a:r>
              <a:rPr lang="fr-FR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fr-FR" b="1" dirty="0" smtClean="0"/>
              <a:t> définie </a:t>
            </a:r>
            <a:r>
              <a:rPr lang="fr-FR" b="1" u="sng" dirty="0" smtClean="0">
                <a:solidFill>
                  <a:srgbClr val="FF0000"/>
                </a:solidFill>
              </a:rPr>
              <a:t>négativement :</a:t>
            </a:r>
            <a:r>
              <a:rPr lang="fr-FR" b="1" dirty="0" smtClean="0"/>
              <a:t> </a:t>
            </a:r>
          </a:p>
          <a:p>
            <a:pPr marL="685800" lvl="3" indent="0">
              <a:spcBef>
                <a:spcPts val="0"/>
              </a:spcBef>
              <a:buNone/>
            </a:pPr>
            <a:endParaRPr lang="fr-FR" sz="700" dirty="0" smtClean="0"/>
          </a:p>
          <a:p>
            <a:pPr marL="685800" lvl="3" indent="0">
              <a:spcBef>
                <a:spcPts val="0"/>
              </a:spcBef>
              <a:buNone/>
            </a:pPr>
            <a:r>
              <a:rPr lang="fr-FR" dirty="0" smtClean="0"/>
              <a:t>état d’une </a:t>
            </a:r>
            <a:r>
              <a:rPr lang="fr-FR" b="1" dirty="0" smtClean="0"/>
              <a:t>personne ou d’un groupe qui ne subit pas de contraintes </a:t>
            </a:r>
            <a:r>
              <a:rPr lang="fr-FR" dirty="0" smtClean="0"/>
              <a:t>de la part d’une autre personne ou d’un groupe </a:t>
            </a:r>
            <a:br>
              <a:rPr lang="fr-FR" dirty="0" smtClean="0"/>
            </a:br>
            <a:r>
              <a:rPr lang="fr-FR" dirty="0" smtClean="0"/>
              <a:t>et qui peut se déplacer à son gré.</a:t>
            </a:r>
          </a:p>
          <a:p>
            <a:pPr>
              <a:spcBef>
                <a:spcPts val="1200"/>
              </a:spcBef>
            </a:pPr>
            <a:r>
              <a:rPr lang="fr-FR" dirty="0" smtClean="0">
                <a:solidFill>
                  <a:srgbClr val="FF0000"/>
                </a:solidFill>
              </a:rPr>
              <a:t>La </a:t>
            </a:r>
            <a:r>
              <a:rPr lang="fr-FR" b="1" dirty="0" smtClean="0">
                <a:solidFill>
                  <a:srgbClr val="FF0000"/>
                </a:solidFill>
              </a:rPr>
              <a:t>liberté </a:t>
            </a:r>
            <a:r>
              <a:rPr lang="fr-FR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fr-FR" dirty="0" smtClean="0"/>
              <a:t> </a:t>
            </a:r>
            <a:r>
              <a:rPr lang="fr-FR" b="1" dirty="0" smtClean="0"/>
              <a:t>définie </a:t>
            </a:r>
            <a:r>
              <a:rPr lang="fr-FR" b="1" u="sng" dirty="0" smtClean="0">
                <a:solidFill>
                  <a:srgbClr val="FF0000"/>
                </a:solidFill>
              </a:rPr>
              <a:t>positivement :</a:t>
            </a:r>
          </a:p>
          <a:p>
            <a:pPr marL="685800" lvl="3" indent="0">
              <a:buNone/>
            </a:pPr>
            <a:r>
              <a:rPr lang="fr-FR" dirty="0" smtClean="0"/>
              <a:t>agir selon sa volonté à partir du moment où on accepte de </a:t>
            </a:r>
            <a:r>
              <a:rPr lang="fr-FR" b="1" dirty="0" smtClean="0"/>
              <a:t>ne pas mettre en cause sa sécurité </a:t>
            </a:r>
            <a:r>
              <a:rPr lang="fr-FR" dirty="0" smtClean="0"/>
              <a:t>ou celle d’autrui </a:t>
            </a:r>
            <a:br>
              <a:rPr lang="fr-FR" dirty="0" smtClean="0"/>
            </a:br>
            <a:r>
              <a:rPr lang="fr-FR" dirty="0" smtClean="0"/>
              <a:t>et de </a:t>
            </a:r>
            <a:r>
              <a:rPr lang="fr-FR" b="1" dirty="0" smtClean="0"/>
              <a:t>ne pas porter atteinte aux droits des autres</a:t>
            </a:r>
            <a:r>
              <a:rPr lang="fr-FR" dirty="0" smtClean="0"/>
              <a:t>.</a:t>
            </a:r>
          </a:p>
          <a:p>
            <a:pPr>
              <a:spcBef>
                <a:spcPts val="1200"/>
              </a:spcBef>
            </a:pPr>
            <a:endParaRPr lang="fr-FR" b="1" u="sng" dirty="0" smtClean="0">
              <a:solidFill>
                <a:srgbClr val="FF0000"/>
              </a:solidFill>
            </a:endParaRPr>
          </a:p>
          <a:p>
            <a:pPr marL="685800" lvl="3" indent="0">
              <a:buNone/>
            </a:pPr>
            <a:endParaRPr lang="fr-FR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004" y="2139696"/>
            <a:ext cx="3268996" cy="193167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29767" y="4393661"/>
            <a:ext cx="853135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fr-FR" b="1" dirty="0"/>
              <a:t>La liberté </a:t>
            </a:r>
            <a:r>
              <a:rPr lang="fr-FR" b="1" dirty="0" smtClean="0"/>
              <a:t>acquiert de </a:t>
            </a:r>
            <a:r>
              <a:rPr lang="fr-FR" b="1" dirty="0"/>
              <a:t>nombreuses formes </a:t>
            </a:r>
            <a:r>
              <a:rPr lang="fr-FR" b="1" dirty="0" smtClean="0"/>
              <a:t>au fil des années et des luttes :</a:t>
            </a:r>
            <a:endParaRPr lang="fr-FR" b="1" dirty="0"/>
          </a:p>
          <a:p>
            <a:pPr marL="228600" lvl="2"/>
            <a:r>
              <a:rPr lang="fr-FR" b="1" dirty="0">
                <a:solidFill>
                  <a:srgbClr val="FF0000"/>
                </a:solidFill>
              </a:rPr>
              <a:t>politique</a:t>
            </a:r>
            <a:r>
              <a:rPr lang="fr-FR" dirty="0"/>
              <a:t> </a:t>
            </a:r>
            <a:r>
              <a:rPr lang="fr-FR" b="1" dirty="0" smtClean="0"/>
              <a:t>(1789)</a:t>
            </a:r>
            <a:r>
              <a:rPr lang="fr-FR" dirty="0" smtClean="0"/>
              <a:t> : </a:t>
            </a:r>
            <a:r>
              <a:rPr lang="fr-FR" dirty="0"/>
              <a:t>liberté d’opinion et d’expression, de </a:t>
            </a:r>
            <a:r>
              <a:rPr lang="fr-FR" b="1" dirty="0" smtClean="0">
                <a:solidFill>
                  <a:srgbClr val="FF0000"/>
                </a:solidFill>
              </a:rPr>
              <a:t>mouvement</a:t>
            </a:r>
            <a:r>
              <a:rPr lang="fr-FR" b="1" dirty="0" smtClean="0"/>
              <a:t> (1789), </a:t>
            </a:r>
            <a:r>
              <a:rPr lang="fr-FR" dirty="0" smtClean="0"/>
              <a:t>et de </a:t>
            </a:r>
            <a:r>
              <a:rPr lang="fr-FR" b="1" dirty="0" smtClean="0">
                <a:solidFill>
                  <a:srgbClr val="FF0000"/>
                </a:solidFill>
              </a:rPr>
              <a:t>conscience </a:t>
            </a:r>
            <a:r>
              <a:rPr lang="fr-FR" b="1" dirty="0" smtClean="0"/>
              <a:t>(1789),</a:t>
            </a:r>
            <a:endParaRPr lang="fr-FR" dirty="0"/>
          </a:p>
          <a:p>
            <a:pPr marL="228600" lvl="2"/>
            <a:r>
              <a:rPr lang="fr-FR" dirty="0"/>
              <a:t>de </a:t>
            </a:r>
            <a:r>
              <a:rPr lang="fr-FR" b="1" dirty="0">
                <a:solidFill>
                  <a:srgbClr val="FF0000"/>
                </a:solidFill>
              </a:rPr>
              <a:t>presse</a:t>
            </a:r>
            <a:r>
              <a:rPr lang="fr-FR" b="1" dirty="0"/>
              <a:t> (1881)</a:t>
            </a:r>
            <a:r>
              <a:rPr lang="fr-FR" dirty="0"/>
              <a:t>, de choix </a:t>
            </a:r>
            <a:r>
              <a:rPr lang="fr-FR" b="1" dirty="0" smtClean="0">
                <a:solidFill>
                  <a:srgbClr val="FF0000"/>
                </a:solidFill>
              </a:rPr>
              <a:t>syndicaux </a:t>
            </a:r>
            <a:r>
              <a:rPr lang="fr-FR" b="1" dirty="0" smtClean="0"/>
              <a:t>(1984),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dirty="0" smtClean="0"/>
              <a:t>d’</a:t>
            </a:r>
            <a:r>
              <a:rPr lang="fr-FR" b="1" dirty="0" smtClean="0">
                <a:solidFill>
                  <a:srgbClr val="FF0000"/>
                </a:solidFill>
              </a:rPr>
              <a:t>association</a:t>
            </a:r>
            <a:r>
              <a:rPr lang="fr-FR" b="1" dirty="0" smtClean="0"/>
              <a:t> </a:t>
            </a:r>
            <a:r>
              <a:rPr lang="fr-FR" b="1" dirty="0"/>
              <a:t>(1901</a:t>
            </a:r>
            <a:r>
              <a:rPr lang="fr-FR" b="1" dirty="0" smtClean="0"/>
              <a:t>)</a:t>
            </a:r>
            <a:r>
              <a:rPr lang="fr-FR" dirty="0" smtClean="0"/>
              <a:t>,, </a:t>
            </a:r>
            <a:endParaRPr lang="fr-FR" dirty="0"/>
          </a:p>
          <a:p>
            <a:pPr marL="228600" lvl="2"/>
            <a:r>
              <a:rPr lang="fr-FR" dirty="0"/>
              <a:t>de </a:t>
            </a:r>
            <a:r>
              <a:rPr lang="fr-FR" b="1" dirty="0">
                <a:solidFill>
                  <a:srgbClr val="FF0000"/>
                </a:solidFill>
              </a:rPr>
              <a:t>conscience</a:t>
            </a:r>
            <a:r>
              <a:rPr lang="fr-FR" dirty="0"/>
              <a:t> (choix ou refus d’une religion), de </a:t>
            </a:r>
            <a:r>
              <a:rPr lang="fr-FR" b="1" dirty="0">
                <a:solidFill>
                  <a:srgbClr val="FF0000"/>
                </a:solidFill>
              </a:rPr>
              <a:t>culte</a:t>
            </a:r>
            <a:r>
              <a:rPr lang="fr-FR" b="1" dirty="0"/>
              <a:t> (1905)</a:t>
            </a:r>
            <a:r>
              <a:rPr lang="fr-FR" dirty="0"/>
              <a:t>, etc. </a:t>
            </a:r>
          </a:p>
          <a:p>
            <a:pPr lvl="8"/>
            <a:r>
              <a:rPr lang="fr-FR" sz="2000" b="1" dirty="0" smtClean="0">
                <a:solidFill>
                  <a:srgbClr val="FF0000"/>
                </a:solidFill>
              </a:rPr>
              <a:t>Ces </a:t>
            </a:r>
            <a:r>
              <a:rPr lang="fr-FR" sz="2000" b="1" dirty="0">
                <a:solidFill>
                  <a:srgbClr val="FF0000"/>
                </a:solidFill>
              </a:rPr>
              <a:t>libertés publiques </a:t>
            </a:r>
            <a:r>
              <a:rPr lang="fr-FR" sz="2000" b="1" dirty="0" smtClean="0">
                <a:solidFill>
                  <a:srgbClr val="FF0000"/>
                </a:solidFill>
              </a:rPr>
              <a:t>sont garanties </a:t>
            </a:r>
          </a:p>
          <a:p>
            <a:pPr lvl="8"/>
            <a:r>
              <a:rPr lang="fr-FR" sz="2000" b="1" dirty="0" smtClean="0">
                <a:solidFill>
                  <a:srgbClr val="FF0000"/>
                </a:solidFill>
              </a:rPr>
              <a:t>par </a:t>
            </a:r>
            <a:r>
              <a:rPr lang="fr-FR" sz="2000" b="1" dirty="0">
                <a:solidFill>
                  <a:srgbClr val="FF0000"/>
                </a:solidFill>
              </a:rPr>
              <a:t>la Constitution et par les juges</a:t>
            </a:r>
            <a:r>
              <a:rPr lang="fr-FR" sz="2000" b="1" dirty="0" smtClean="0">
                <a:solidFill>
                  <a:srgbClr val="FF0000"/>
                </a:solidFill>
              </a:rPr>
              <a:t>.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8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Avantage.thmx</Template>
  <TotalTime>2821</TotalTime>
  <Words>1262</Words>
  <Application>Microsoft Office PowerPoint</Application>
  <PresentationFormat>Affichage à l'écran (4:3)</PresentationFormat>
  <Paragraphs>238</Paragraphs>
  <Slides>38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3" baseType="lpstr">
      <vt:lpstr>Arial</vt:lpstr>
      <vt:lpstr>Calibri</vt:lpstr>
      <vt:lpstr>Rockwell</vt:lpstr>
      <vt:lpstr>Wingdings</vt:lpstr>
      <vt:lpstr>Avantage</vt:lpstr>
      <vt:lpstr>Présentation PowerPoint</vt:lpstr>
      <vt:lpstr>Identité : je suis « MOI » mais qui suis-je ?</vt:lpstr>
      <vt:lpstr>L’identité se peut pas  se résumer à un document administratif. </vt:lpstr>
      <vt:lpstr>Identité ou identités ? </vt:lpstr>
      <vt:lpstr>Identité et République</vt:lpstr>
      <vt:lpstr>Comment vivre Ensemble ?        La solution de la République</vt:lpstr>
      <vt:lpstr>Des valeurs de la République qui évoluent au fil des siècles</vt:lpstr>
      <vt:lpstr>« Liberté – Égalité – Fraternité »      les « Valeurs de la République ».</vt:lpstr>
      <vt:lpstr>Valeurs de la République : « liberté - égalité – fraternité »</vt:lpstr>
      <vt:lpstr>Valeurs de la République « liberté - égalité – fraternité »</vt:lpstr>
      <vt:lpstr>Le sens du mot « liberté »  dans la devise de la République</vt:lpstr>
      <vt:lpstr>Valeurs de la République «  liberté  - égalité – fraternité » </vt:lpstr>
      <vt:lpstr>Le sens du mot « égalité »  dans la devise de la République</vt:lpstr>
      <vt:lpstr>Valeurs de la République «  liberté  - égalité - fraternité »</vt:lpstr>
      <vt:lpstr>Le sens du mot « fraternité » dans la devise de la République</vt:lpstr>
      <vt:lpstr>Les autres valeurs de la République : « la justice » </vt:lpstr>
      <vt:lpstr>C’est quoi, la « justice » ?</vt:lpstr>
      <vt:lpstr>Les autres valeurs de la République :                       l’État « providence »</vt:lpstr>
      <vt:lpstr>l’État « providence »</vt:lpstr>
      <vt:lpstr>Les autres valeurs de la République :         l’absence de discrimination</vt:lpstr>
      <vt:lpstr>L’absence de discrimination (suite) </vt:lpstr>
      <vt:lpstr>L’absence de discrimination (à suivre …). </vt:lpstr>
      <vt:lpstr>Les autres valeurs de la République :                  le « Vivre ensemble »</vt:lpstr>
      <vt:lpstr>le « Vivre ensemble » (suite)</vt:lpstr>
      <vt:lpstr>le « Vivre ensemble » (suite)</vt:lpstr>
      <vt:lpstr>Une autre valeur de la République :                                «  la laïcité ».</vt:lpstr>
      <vt:lpstr>La laïcité : avant 1905</vt:lpstr>
      <vt:lpstr>La laïcité : vers la loi de 1905</vt:lpstr>
      <vt:lpstr>La laïcité :                la loi du 9 décembre 1905</vt:lpstr>
      <vt:lpstr>La laïcité.           Les suites de la loi du 9 décembre 1905</vt:lpstr>
      <vt:lpstr>La laïcité.           Les suites de la loi du 9 décembre 1905</vt:lpstr>
      <vt:lpstr>La laïcité aujourdhui.</vt:lpstr>
      <vt:lpstr>La laïcité aujourdhui.</vt:lpstr>
      <vt:lpstr>La laïcité             dans l’Éducation publique</vt:lpstr>
      <vt:lpstr>La laïcité               dans l’Éducation Nationale</vt:lpstr>
      <vt:lpstr>Comprendre l’autre et le respecter dans ses différences. </vt:lpstr>
      <vt:lpstr>Conclusion</vt:lpstr>
      <vt:lpstr>Valeurs de la République Laïcité  et Vivre Ensemble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UFCV – BAFA et BAFD Citoyenneté active</dc:title>
  <dc:creator>athanor</dc:creator>
  <cp:lastModifiedBy>FRANCOIS HANOT</cp:lastModifiedBy>
  <cp:revision>212</cp:revision>
  <cp:lastPrinted>2016-12-05T14:49:56Z</cp:lastPrinted>
  <dcterms:created xsi:type="dcterms:W3CDTF">2016-05-20T07:45:41Z</dcterms:created>
  <dcterms:modified xsi:type="dcterms:W3CDTF">2016-12-09T07:22:53Z</dcterms:modified>
</cp:coreProperties>
</file>