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8"/>
  </p:notesMasterIdLst>
  <p:sldIdLst>
    <p:sldId id="256" r:id="rId2"/>
    <p:sldId id="257" r:id="rId3"/>
    <p:sldId id="294" r:id="rId4"/>
    <p:sldId id="258" r:id="rId5"/>
    <p:sldId id="338" r:id="rId6"/>
    <p:sldId id="260" r:id="rId7"/>
    <p:sldId id="358" r:id="rId8"/>
    <p:sldId id="264" r:id="rId9"/>
    <p:sldId id="262" r:id="rId10"/>
    <p:sldId id="341" r:id="rId11"/>
    <p:sldId id="261" r:id="rId12"/>
    <p:sldId id="376" r:id="rId13"/>
    <p:sldId id="377" r:id="rId14"/>
    <p:sldId id="373" r:id="rId15"/>
    <p:sldId id="354" r:id="rId16"/>
    <p:sldId id="263" r:id="rId17"/>
    <p:sldId id="259" r:id="rId18"/>
    <p:sldId id="282" r:id="rId19"/>
    <p:sldId id="283" r:id="rId20"/>
    <p:sldId id="342" r:id="rId21"/>
    <p:sldId id="266" r:id="rId22"/>
    <p:sldId id="268" r:id="rId23"/>
    <p:sldId id="267" r:id="rId24"/>
    <p:sldId id="272" r:id="rId25"/>
    <p:sldId id="271" r:id="rId26"/>
    <p:sldId id="269" r:id="rId27"/>
    <p:sldId id="275" r:id="rId28"/>
    <p:sldId id="274" r:id="rId29"/>
    <p:sldId id="355" r:id="rId30"/>
    <p:sldId id="276" r:id="rId31"/>
    <p:sldId id="277" r:id="rId32"/>
    <p:sldId id="305" r:id="rId33"/>
    <p:sldId id="306" r:id="rId34"/>
    <p:sldId id="278" r:id="rId35"/>
    <p:sldId id="270" r:id="rId36"/>
    <p:sldId id="295" r:id="rId37"/>
    <p:sldId id="356" r:id="rId38"/>
    <p:sldId id="357" r:id="rId39"/>
    <p:sldId id="312" r:id="rId40"/>
    <p:sldId id="313" r:id="rId41"/>
    <p:sldId id="273" r:id="rId42"/>
    <p:sldId id="293" r:id="rId43"/>
    <p:sldId id="349" r:id="rId44"/>
    <p:sldId id="279" r:id="rId45"/>
    <p:sldId id="332" r:id="rId46"/>
    <p:sldId id="316" r:id="rId47"/>
    <p:sldId id="317" r:id="rId48"/>
    <p:sldId id="318" r:id="rId49"/>
    <p:sldId id="319" r:id="rId50"/>
    <p:sldId id="320" r:id="rId51"/>
    <p:sldId id="321" r:id="rId52"/>
    <p:sldId id="322" r:id="rId53"/>
    <p:sldId id="323" r:id="rId54"/>
    <p:sldId id="324" r:id="rId55"/>
    <p:sldId id="325" r:id="rId56"/>
    <p:sldId id="326" r:id="rId57"/>
    <p:sldId id="327" r:id="rId58"/>
    <p:sldId id="328" r:id="rId59"/>
    <p:sldId id="329" r:id="rId60"/>
    <p:sldId id="330" r:id="rId61"/>
    <p:sldId id="331" r:id="rId62"/>
    <p:sldId id="364" r:id="rId63"/>
    <p:sldId id="265" r:id="rId64"/>
    <p:sldId id="281" r:id="rId65"/>
    <p:sldId id="334" r:id="rId66"/>
    <p:sldId id="284" r:id="rId67"/>
    <p:sldId id="285" r:id="rId68"/>
    <p:sldId id="311" r:id="rId69"/>
    <p:sldId id="288" r:id="rId70"/>
    <p:sldId id="286" r:id="rId71"/>
    <p:sldId id="287" r:id="rId72"/>
    <p:sldId id="363" r:id="rId73"/>
    <p:sldId id="367" r:id="rId74"/>
    <p:sldId id="370" r:id="rId75"/>
    <p:sldId id="368" r:id="rId76"/>
    <p:sldId id="369" r:id="rId77"/>
    <p:sldId id="371" r:id="rId78"/>
    <p:sldId id="372" r:id="rId79"/>
    <p:sldId id="374" r:id="rId80"/>
    <p:sldId id="379" r:id="rId81"/>
    <p:sldId id="380" r:id="rId82"/>
    <p:sldId id="378" r:id="rId83"/>
    <p:sldId id="375" r:id="rId84"/>
    <p:sldId id="381" r:id="rId85"/>
    <p:sldId id="280" r:id="rId86"/>
    <p:sldId id="289" r:id="rId87"/>
    <p:sldId id="360" r:id="rId88"/>
    <p:sldId id="361" r:id="rId89"/>
    <p:sldId id="336" r:id="rId90"/>
    <p:sldId id="337" r:id="rId91"/>
    <p:sldId id="340" r:id="rId92"/>
    <p:sldId id="292" r:id="rId93"/>
    <p:sldId id="290" r:id="rId94"/>
    <p:sldId id="300" r:id="rId95"/>
    <p:sldId id="303" r:id="rId96"/>
    <p:sldId id="301" r:id="rId97"/>
    <p:sldId id="302" r:id="rId98"/>
    <p:sldId id="304" r:id="rId99"/>
    <p:sldId id="296" r:id="rId100"/>
    <p:sldId id="347" r:id="rId101"/>
    <p:sldId id="348" r:id="rId102"/>
    <p:sldId id="297" r:id="rId103"/>
    <p:sldId id="315" r:id="rId104"/>
    <p:sldId id="339" r:id="rId105"/>
    <p:sldId id="366" r:id="rId106"/>
    <p:sldId id="298" r:id="rId107"/>
    <p:sldId id="353" r:id="rId108"/>
    <p:sldId id="359" r:id="rId109"/>
    <p:sldId id="350" r:id="rId110"/>
    <p:sldId id="299" r:id="rId111"/>
    <p:sldId id="333" r:id="rId112"/>
    <p:sldId id="343" r:id="rId113"/>
    <p:sldId id="344" r:id="rId114"/>
    <p:sldId id="346" r:id="rId115"/>
    <p:sldId id="345" r:id="rId116"/>
    <p:sldId id="314" r:id="rId117"/>
    <p:sldId id="351" r:id="rId118"/>
    <p:sldId id="382" r:id="rId119"/>
    <p:sldId id="352" r:id="rId120"/>
    <p:sldId id="291" r:id="rId121"/>
    <p:sldId id="307" r:id="rId122"/>
    <p:sldId id="309" r:id="rId123"/>
    <p:sldId id="308" r:id="rId124"/>
    <p:sldId id="310" r:id="rId125"/>
    <p:sldId id="365" r:id="rId126"/>
    <p:sldId id="362" r:id="rId1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napToObjects="1">
      <p:cViewPr varScale="1">
        <p:scale>
          <a:sx n="107" d="100"/>
          <a:sy n="107" d="100"/>
        </p:scale>
        <p:origin x="-1040" y="-13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5584"/>
    </p:cViewPr>
  </p:sorter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120" Type="http://schemas.openxmlformats.org/officeDocument/2006/relationships/slide" Target="slides/slide119.xml"/><Relationship Id="rId121" Type="http://schemas.openxmlformats.org/officeDocument/2006/relationships/slide" Target="slides/slide120.xml"/><Relationship Id="rId122" Type="http://schemas.openxmlformats.org/officeDocument/2006/relationships/slide" Target="slides/slide121.xml"/><Relationship Id="rId123" Type="http://schemas.openxmlformats.org/officeDocument/2006/relationships/slide" Target="slides/slide122.xml"/><Relationship Id="rId124" Type="http://schemas.openxmlformats.org/officeDocument/2006/relationships/slide" Target="slides/slide123.xml"/><Relationship Id="rId125" Type="http://schemas.openxmlformats.org/officeDocument/2006/relationships/slide" Target="slides/slide124.xml"/><Relationship Id="rId126" Type="http://schemas.openxmlformats.org/officeDocument/2006/relationships/slide" Target="slides/slide125.xml"/><Relationship Id="rId127" Type="http://schemas.openxmlformats.org/officeDocument/2006/relationships/slide" Target="slides/slide126.xml"/><Relationship Id="rId128" Type="http://schemas.openxmlformats.org/officeDocument/2006/relationships/notesMaster" Target="notesMasters/notesMaster1.xml"/><Relationship Id="rId129" Type="http://schemas.openxmlformats.org/officeDocument/2006/relationships/printerSettings" Target="printerSettings/printerSettings1.bin"/><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90" Type="http://schemas.openxmlformats.org/officeDocument/2006/relationships/slide" Target="slides/slide89.xml"/><Relationship Id="rId91" Type="http://schemas.openxmlformats.org/officeDocument/2006/relationships/slide" Target="slides/slide90.xml"/><Relationship Id="rId92" Type="http://schemas.openxmlformats.org/officeDocument/2006/relationships/slide" Target="slides/slide91.xml"/><Relationship Id="rId93" Type="http://schemas.openxmlformats.org/officeDocument/2006/relationships/slide" Target="slides/slide92.xml"/><Relationship Id="rId94" Type="http://schemas.openxmlformats.org/officeDocument/2006/relationships/slide" Target="slides/slide93.xml"/><Relationship Id="rId95" Type="http://schemas.openxmlformats.org/officeDocument/2006/relationships/slide" Target="slides/slide94.xml"/><Relationship Id="rId96" Type="http://schemas.openxmlformats.org/officeDocument/2006/relationships/slide" Target="slides/slide95.xml"/><Relationship Id="rId101" Type="http://schemas.openxmlformats.org/officeDocument/2006/relationships/slide" Target="slides/slide100.xml"/><Relationship Id="rId102" Type="http://schemas.openxmlformats.org/officeDocument/2006/relationships/slide" Target="slides/slide101.xml"/><Relationship Id="rId103" Type="http://schemas.openxmlformats.org/officeDocument/2006/relationships/slide" Target="slides/slide102.xml"/><Relationship Id="rId104" Type="http://schemas.openxmlformats.org/officeDocument/2006/relationships/slide" Target="slides/slide103.xml"/><Relationship Id="rId105" Type="http://schemas.openxmlformats.org/officeDocument/2006/relationships/slide" Target="slides/slide104.xml"/><Relationship Id="rId106" Type="http://schemas.openxmlformats.org/officeDocument/2006/relationships/slide" Target="slides/slide105.xml"/><Relationship Id="rId107" Type="http://schemas.openxmlformats.org/officeDocument/2006/relationships/slide" Target="slides/slide106.xml"/><Relationship Id="rId108" Type="http://schemas.openxmlformats.org/officeDocument/2006/relationships/slide" Target="slides/slide107.xml"/><Relationship Id="rId109" Type="http://schemas.openxmlformats.org/officeDocument/2006/relationships/slide" Target="slides/slide108.xml"/><Relationship Id="rId97" Type="http://schemas.openxmlformats.org/officeDocument/2006/relationships/slide" Target="slides/slide96.xml"/><Relationship Id="rId98" Type="http://schemas.openxmlformats.org/officeDocument/2006/relationships/slide" Target="slides/slide97.xml"/><Relationship Id="rId99" Type="http://schemas.openxmlformats.org/officeDocument/2006/relationships/slide" Target="slides/slide98.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00" Type="http://schemas.openxmlformats.org/officeDocument/2006/relationships/slide" Target="slides/slide99.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30" Type="http://schemas.openxmlformats.org/officeDocument/2006/relationships/presProps" Target="presProps.xml"/><Relationship Id="rId131" Type="http://schemas.openxmlformats.org/officeDocument/2006/relationships/viewProps" Target="viewProps.xml"/><Relationship Id="rId132" Type="http://schemas.openxmlformats.org/officeDocument/2006/relationships/theme" Target="theme/theme1.xml"/><Relationship Id="rId133"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110" Type="http://schemas.openxmlformats.org/officeDocument/2006/relationships/slide" Target="slides/slide109.xml"/><Relationship Id="rId111" Type="http://schemas.openxmlformats.org/officeDocument/2006/relationships/slide" Target="slides/slide110.xml"/><Relationship Id="rId112" Type="http://schemas.openxmlformats.org/officeDocument/2006/relationships/slide" Target="slides/slide111.xml"/><Relationship Id="rId113" Type="http://schemas.openxmlformats.org/officeDocument/2006/relationships/slide" Target="slides/slide112.xml"/><Relationship Id="rId114" Type="http://schemas.openxmlformats.org/officeDocument/2006/relationships/slide" Target="slides/slide113.xml"/><Relationship Id="rId115" Type="http://schemas.openxmlformats.org/officeDocument/2006/relationships/slide" Target="slides/slide114.xml"/><Relationship Id="rId116" Type="http://schemas.openxmlformats.org/officeDocument/2006/relationships/slide" Target="slides/slide115.xml"/><Relationship Id="rId117" Type="http://schemas.openxmlformats.org/officeDocument/2006/relationships/slide" Target="slides/slide116.xml"/><Relationship Id="rId118" Type="http://schemas.openxmlformats.org/officeDocument/2006/relationships/slide" Target="slides/slide117.xml"/><Relationship Id="rId119" Type="http://schemas.openxmlformats.org/officeDocument/2006/relationships/slide" Target="slides/slide1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slide" Target="slides/slide82.xml"/><Relationship Id="rId84" Type="http://schemas.openxmlformats.org/officeDocument/2006/relationships/slide" Target="slides/slide83.xml"/><Relationship Id="rId85" Type="http://schemas.openxmlformats.org/officeDocument/2006/relationships/slide" Target="slides/slide84.xml"/><Relationship Id="rId86" Type="http://schemas.openxmlformats.org/officeDocument/2006/relationships/slide" Target="slides/slide85.xml"/><Relationship Id="rId87" Type="http://schemas.openxmlformats.org/officeDocument/2006/relationships/slide" Target="slides/slide86.xml"/><Relationship Id="rId88" Type="http://schemas.openxmlformats.org/officeDocument/2006/relationships/slide" Target="slides/slide87.xml"/><Relationship Id="rId89" Type="http://schemas.openxmlformats.org/officeDocument/2006/relationships/slide" Target="slides/slide8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9B12389-608E-AC4B-B154-458BF05393BE}" type="datetimeFigureOut">
              <a:rPr lang="fr-FR" smtClean="0"/>
              <a:t>05/11/18</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3642CA5-2302-4841-98FC-8BCB6A6D390D}" type="slidenum">
              <a:rPr lang="fr-FR" smtClean="0"/>
              <a:t>‹#›</a:t>
            </a:fld>
            <a:endParaRPr lang="fr-FR"/>
          </a:p>
        </p:txBody>
      </p:sp>
    </p:spTree>
    <p:extLst>
      <p:ext uri="{BB962C8B-B14F-4D97-AF65-F5344CB8AC3E}">
        <p14:creationId xmlns:p14="http://schemas.microsoft.com/office/powerpoint/2010/main" val="121672285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23642CA5-2302-4841-98FC-8BCB6A6D390D}" type="slidenum">
              <a:rPr lang="fr-FR" smtClean="0"/>
              <a:t>43</a:t>
            </a:fld>
            <a:endParaRPr lang="fr-FR"/>
          </a:p>
        </p:txBody>
      </p:sp>
    </p:spTree>
    <p:extLst>
      <p:ext uri="{BB962C8B-B14F-4D97-AF65-F5344CB8AC3E}">
        <p14:creationId xmlns:p14="http://schemas.microsoft.com/office/powerpoint/2010/main" val="1954760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3.jpe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jpeg"/><Relationship Id="rId3"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1918447"/>
            <a:ext cx="7583488" cy="1470025"/>
          </a:xfrm>
        </p:spPr>
        <p:txBody>
          <a:bodyPr anchor="b" anchorCtr="0"/>
          <a:lstStyle/>
          <a:p>
            <a:r>
              <a:rPr lang="fr-FR" smtClean="0"/>
              <a:t>Cliquez et modifiez le titre</a:t>
            </a:r>
            <a:endParaRPr/>
          </a:p>
        </p:txBody>
      </p:sp>
      <p:sp>
        <p:nvSpPr>
          <p:cNvPr id="3" name="Subtitle 2"/>
          <p:cNvSpPr>
            <a:spLocks noGrp="1"/>
          </p:cNvSpPr>
          <p:nvPr>
            <p:ph type="subTitle" idx="1"/>
          </p:nvPr>
        </p:nvSpPr>
        <p:spPr>
          <a:xfrm>
            <a:off x="779463" y="3478306"/>
            <a:ext cx="7583487" cy="1752600"/>
          </a:xfrm>
        </p:spPr>
        <p:txBody>
          <a:bodyPr>
            <a:normAutofit/>
          </a:bodyPr>
          <a:lstStyle>
            <a:lvl1pPr marL="0" indent="0" algn="ctr">
              <a:spcBef>
                <a:spcPts val="6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05/11/18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pic>
        <p:nvPicPr>
          <p:cNvPr id="9" name="Picture 8"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
        <p:nvSpPr>
          <p:cNvPr id="2" name="Title 1"/>
          <p:cNvSpPr>
            <a:spLocks noGrp="1"/>
          </p:cNvSpPr>
          <p:nvPr>
            <p:ph type="title"/>
          </p:nvPr>
        </p:nvSpPr>
        <p:spPr>
          <a:xfrm>
            <a:off x="301752" y="274320"/>
            <a:ext cx="3959352" cy="1691640"/>
          </a:xfrm>
        </p:spPr>
        <p:txBody>
          <a:bodyPr vert="horz" lIns="91440" tIns="45720" rIns="91440" bIns="45720" rtlCol="0" anchor="b" anchorCtr="0">
            <a:noAutofit/>
          </a:bodyPr>
          <a:lstStyle>
            <a:lvl1pPr marL="0" algn="ctr" defTabSz="914400" rtl="0" eaLnBrk="1" latinLnBrk="0" hangingPunct="1">
              <a:spcBef>
                <a:spcPct val="0"/>
              </a:spcBef>
              <a:buNone/>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fr-FR" smtClean="0"/>
              <a:t>Cliquez et modifiez le titre</a:t>
            </a:r>
            <a:endParaRPr/>
          </a:p>
        </p:txBody>
      </p:sp>
      <p:sp>
        <p:nvSpPr>
          <p:cNvPr id="3" name="Picture Placeholder 2"/>
          <p:cNvSpPr>
            <a:spLocks noGrp="1"/>
          </p:cNvSpPr>
          <p:nvPr>
            <p:ph type="pic" idx="1"/>
          </p:nvPr>
        </p:nvSpPr>
        <p:spPr>
          <a:xfrm>
            <a:off x="4864608" y="264907"/>
            <a:ext cx="3959352" cy="6328186"/>
          </a:xfrm>
          <a:solidFill>
            <a:schemeClr val="tx1">
              <a:lumMod val="50000"/>
            </a:schemeClr>
          </a:solidFill>
          <a:effectLst>
            <a:outerShdw blurRad="50800" dir="2700000" algn="tl" rotWithShape="0">
              <a:schemeClr val="tx1">
                <a:alpha val="40000"/>
              </a:schemeClr>
            </a:outerShdw>
          </a:effectLst>
        </p:spPr>
        <p:txBody>
          <a:bodyPr>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301752" y="1970801"/>
            <a:ext cx="3959352" cy="3200400"/>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lnSpc>
                <a:spcPct val="110000"/>
              </a:lnSpc>
              <a:spcBef>
                <a:spcPts val="2000"/>
              </a:spcBef>
              <a:buFont typeface="Calisto MT" pitchFamily="18" charset="0"/>
              <a:buNone/>
            </a:pPr>
            <a:r>
              <a:rPr lang="fr-FR" smtClean="0"/>
              <a:t>Cliquez pour modifier les styles du texte du masque</a:t>
            </a:r>
          </a:p>
        </p:txBody>
      </p:sp>
      <p:sp>
        <p:nvSpPr>
          <p:cNvPr id="5" name="Date Placeholder 4"/>
          <p:cNvSpPr>
            <a:spLocks noGrp="1"/>
          </p:cNvSpPr>
          <p:nvPr>
            <p:ph type="dt" sz="half" idx="10"/>
          </p:nvPr>
        </p:nvSpPr>
        <p:spPr>
          <a:xfrm>
            <a:off x="2670048" y="6356350"/>
            <a:ext cx="162763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05/11/18</a:t>
            </a:fld>
            <a:endParaRPr lang="en-US"/>
          </a:p>
        </p:txBody>
      </p:sp>
      <p:sp>
        <p:nvSpPr>
          <p:cNvPr id="6" name="Footer Placeholder 5"/>
          <p:cNvSpPr>
            <a:spLocks noGrp="1"/>
          </p:cNvSpPr>
          <p:nvPr>
            <p:ph type="ftr" sz="quarter" idx="11"/>
          </p:nvPr>
        </p:nvSpPr>
        <p:spPr>
          <a:xfrm>
            <a:off x="242047" y="6356350"/>
            <a:ext cx="1892808"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38129"/>
            <a:ext cx="758952" cy="57607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74C7E049-B585-4EE6-96C0-EEB30EAA14FD}"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u-dessus de légend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Title 1"/>
          <p:cNvSpPr>
            <a:spLocks noGrp="1"/>
          </p:cNvSpPr>
          <p:nvPr>
            <p:ph type="title"/>
          </p:nvPr>
        </p:nvSpPr>
        <p:spPr>
          <a:xfrm>
            <a:off x="762000" y="4038600"/>
            <a:ext cx="7620000" cy="990600"/>
          </a:xfrm>
        </p:spPr>
        <p:txBody>
          <a:bodyPr vert="horz" lIns="91440" tIns="45720" rIns="91440" bIns="45720" rtlCol="0" anchor="b" anchorCtr="0">
            <a:normAutofit/>
          </a:bodyPr>
          <a:lstStyle>
            <a:lvl1pPr algn="ctr">
              <a:defRPr sz="3600" kern="1200">
                <a:solidFill>
                  <a:schemeClr val="bg2"/>
                </a:solidFill>
                <a:effectLst>
                  <a:outerShdw blurRad="63500" dir="2700000" algn="tl" rotWithShape="0">
                    <a:schemeClr val="tx1">
                      <a:alpha val="40000"/>
                    </a:schemeClr>
                  </a:outerShdw>
                </a:effectLst>
                <a:latin typeface="+mj-lt"/>
                <a:ea typeface="+mn-ea"/>
                <a:cs typeface="+mn-cs"/>
              </a:defRPr>
            </a:lvl1pPr>
          </a:lstStyle>
          <a:p>
            <a:pPr marL="0" lvl="0" indent="0" algn="l" defTabSz="914400" rtl="0" eaLnBrk="1" latinLnBrk="0" hangingPunct="1">
              <a:spcBef>
                <a:spcPts val="2000"/>
              </a:spcBef>
              <a:buFont typeface="Calisto MT" pitchFamily="18" charset="0"/>
              <a:buNone/>
            </a:pPr>
            <a:r>
              <a:rPr lang="fr-FR" smtClean="0"/>
              <a:t>Cliquez et modifiez le titre</a:t>
            </a:r>
            <a:endParaRPr/>
          </a:p>
        </p:txBody>
      </p:sp>
      <p:sp>
        <p:nvSpPr>
          <p:cNvPr id="3" name="Picture Placeholder 2"/>
          <p:cNvSpPr>
            <a:spLocks noGrp="1"/>
          </p:cNvSpPr>
          <p:nvPr>
            <p:ph type="pic" idx="1"/>
          </p:nvPr>
        </p:nvSpPr>
        <p:spPr>
          <a:xfrm>
            <a:off x="342900" y="265176"/>
            <a:ext cx="8458200" cy="3697224"/>
          </a:xfrm>
          <a:solidFill>
            <a:schemeClr val="tx1">
              <a:lumMod val="50000"/>
            </a:schemeClr>
          </a:solidFill>
          <a:effectLst>
            <a:outerShdw blurRad="50800" dir="2700000" algn="tl" rotWithShape="0">
              <a:schemeClr val="tx1">
                <a:alpha val="40000"/>
              </a:schemeClr>
            </a:outerShdw>
          </a:effectLst>
        </p:spPr>
        <p:txBody>
          <a:bodyPr vert="horz" lIns="91440" tIns="45720" rIns="91440" bIns="45720" rtlCol="0">
            <a:normAutofit/>
          </a:bodyPr>
          <a:lstStyle>
            <a:lvl1pPr marL="0" indent="0" algn="ctr" defTabSz="914400" rtl="0" eaLnBrk="1" latinLnBrk="0" hangingPunct="1">
              <a:spcBef>
                <a:spcPts val="2000"/>
              </a:spcBef>
              <a:buFont typeface="Calisto MT" pitchFamily="18" charset="0"/>
              <a:buNone/>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smtClean="0"/>
              <a:t>Faire glisser l'image vers l'espace réservé ou cliquer sur l'icône pour l'ajouter</a:t>
            </a:r>
            <a:endParaRPr/>
          </a:p>
        </p:txBody>
      </p:sp>
      <p:sp>
        <p:nvSpPr>
          <p:cNvPr id="4" name="Text Placeholder 3"/>
          <p:cNvSpPr>
            <a:spLocks noGrp="1"/>
          </p:cNvSpPr>
          <p:nvPr>
            <p:ph type="body" sz="half" idx="2"/>
          </p:nvPr>
        </p:nvSpPr>
        <p:spPr>
          <a:xfrm>
            <a:off x="762000" y="5042647"/>
            <a:ext cx="7620000" cy="1129553"/>
          </a:xfrm>
        </p:spPr>
        <p:txBody>
          <a:bodyPr>
            <a:normAutofit/>
          </a:bodyPr>
          <a:lstStyle>
            <a:lvl1pPr marL="0" indent="0" algn="ctr">
              <a:lnSpc>
                <a:spcPct val="110000"/>
              </a:lnSpc>
              <a:spcBef>
                <a:spcPts val="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p:txBody>
          <a:bodyPr/>
          <a:lstStyle/>
          <a:p>
            <a:fld id="{D85AC8A2-C63C-49A4-89E9-2E4420D2ECA8}" type="datetimeFigureOut">
              <a:rPr lang="en-US" smtClean="0"/>
              <a:t>05/11/18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Fermeture">
    <p:spTree>
      <p:nvGrpSpPr>
        <p:cNvPr id="1" name=""/>
        <p:cNvGrpSpPr/>
        <p:nvPr/>
      </p:nvGrpSpPr>
      <p:grpSpPr>
        <a:xfrm>
          <a:off x="0" y="0"/>
          <a:ext cx="0" cy="0"/>
          <a:chOff x="0" y="0"/>
          <a:chExt cx="0" cy="0"/>
        </a:xfrm>
      </p:grpSpPr>
      <p:sp>
        <p:nvSpPr>
          <p:cNvPr id="3" name="Date Placeholder 2"/>
          <p:cNvSpPr>
            <a:spLocks noGrp="1"/>
          </p:cNvSpPr>
          <p:nvPr>
            <p:ph type="dt" sz="half" idx="10"/>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D85AC8A2-C63C-49A4-89E9-2E4420D2ECA8}" type="datetimeFigureOut">
              <a:rPr lang="en-US" smtClean="0"/>
              <a:t>05/11/18</a:t>
            </a:fld>
            <a:endParaRPr lang="en-US"/>
          </a:p>
        </p:txBody>
      </p:sp>
      <p:sp>
        <p:nvSpPr>
          <p:cNvPr id="4" name="Footer Placeholder 3"/>
          <p:cNvSpPr>
            <a:spLocks noGrp="1"/>
          </p:cNvSpPr>
          <p:nvPr>
            <p:ph type="ftr" sz="quarter" idx="11"/>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endParaRPr lang="en-US"/>
          </a:p>
        </p:txBody>
      </p:sp>
      <p:sp>
        <p:nvSpPr>
          <p:cNvPr id="5" name="Slide Number Placeholder 4"/>
          <p:cNvSpPr>
            <a:spLocks noGrp="1"/>
          </p:cNvSpPr>
          <p:nvPr>
            <p:ph type="sldNum" sz="quarter" idx="12"/>
          </p:nvPr>
        </p:nvSpPr>
        <p:spPr>
          <a:effectLst>
            <a:outerShdw blurRad="50800" dist="38100" dir="2700000" algn="tl" rotWithShape="0">
              <a:prstClr val="black">
                <a:alpha val="40000"/>
              </a:prstClr>
            </a:outerShdw>
          </a:effectLst>
        </p:spPr>
        <p:txBody>
          <a:bodyPr/>
          <a:lstStyle>
            <a:lvl1pPr>
              <a:defRPr>
                <a:solidFill>
                  <a:schemeClr val="tx1"/>
                </a:solidFill>
                <a:effectLst>
                  <a:outerShdw blurRad="38100" dist="12700" dir="2700000" algn="tl" rotWithShape="0">
                    <a:prstClr val="black">
                      <a:alpha val="60000"/>
                    </a:prstClr>
                  </a:outerShdw>
                </a:effectLst>
              </a:defRPr>
            </a:lvl1pPr>
          </a:lstStyle>
          <a:p>
            <a:fld id="{74C7E049-B585-4EE6-96C0-EEB30EAA14F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pic>
        <p:nvPicPr>
          <p:cNvPr id="7" name="Picture 6"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8" name="Picture 7"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Vertical Text Placeholder 2"/>
          <p:cNvSpPr>
            <a:spLocks noGrp="1"/>
          </p:cNvSpPr>
          <p:nvPr>
            <p:ph type="body" orient="vert" idx="1"/>
          </p:nvPr>
        </p:nvSpPr>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05/11/18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pic>
        <p:nvPicPr>
          <p:cNvPr id="7" name="Picture 6" descr="Overlay-FullBackground.jpg"/>
          <p:cNvPicPr>
            <a:picLocks noChangeAspect="1"/>
          </p:cNvPicPr>
          <p:nvPr/>
        </p:nvPicPr>
        <p:blipFill>
          <a:blip r:embed="rId2"/>
          <a:srcRect r="14719"/>
          <a:stretch>
            <a:fillRect/>
          </a:stretch>
        </p:blipFill>
        <p:spPr>
          <a:xfrm>
            <a:off x="0" y="4482"/>
            <a:ext cx="7798112" cy="6858000"/>
          </a:xfrm>
          <a:prstGeom prst="rect">
            <a:avLst/>
          </a:prstGeom>
          <a:noFill/>
          <a:ln>
            <a:noFill/>
          </a:ln>
        </p:spPr>
      </p:pic>
      <p:sp>
        <p:nvSpPr>
          <p:cNvPr id="2" name="Vertical Title 1"/>
          <p:cNvSpPr>
            <a:spLocks noGrp="1"/>
          </p:cNvSpPr>
          <p:nvPr>
            <p:ph type="title" orient="vert"/>
          </p:nvPr>
        </p:nvSpPr>
        <p:spPr>
          <a:xfrm>
            <a:off x="7848600" y="457200"/>
            <a:ext cx="1219200" cy="5668963"/>
          </a:xfrm>
        </p:spPr>
        <p:txBody>
          <a:bodyPr vert="eaVert">
            <a:normAutofit/>
          </a:bodyPr>
          <a:lstStyle/>
          <a:p>
            <a:r>
              <a:rPr lang="fr-FR" smtClean="0"/>
              <a:t>Cliquez et modifiez le titre</a:t>
            </a:r>
            <a:endParaRPr/>
          </a:p>
        </p:txBody>
      </p:sp>
      <p:sp>
        <p:nvSpPr>
          <p:cNvPr id="3" name="Vertical Text Placeholder 2"/>
          <p:cNvSpPr>
            <a:spLocks noGrp="1"/>
          </p:cNvSpPr>
          <p:nvPr>
            <p:ph type="body" orient="vert" idx="1"/>
          </p:nvPr>
        </p:nvSpPr>
        <p:spPr>
          <a:xfrm>
            <a:off x="779462" y="457200"/>
            <a:ext cx="6383337" cy="5668963"/>
          </a:xfrm>
        </p:spPr>
        <p:txBody>
          <a:bodyPr vert="eaVert"/>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a:xfrm>
            <a:off x="7924800" y="6356350"/>
            <a:ext cx="1066800"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05/11/18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5400000" flipH="1">
            <a:off x="4421262" y="3365075"/>
            <a:ext cx="6855164" cy="125016"/>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7" name="Picture 6"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Content Placeholder 2"/>
          <p:cNvSpPr>
            <a:spLocks noGrp="1"/>
          </p:cNvSpPr>
          <p:nvPr>
            <p:ph idx="1"/>
          </p:nvPr>
        </p:nvSpPr>
        <p:spPr/>
        <p:txBody>
          <a:bodyPr/>
          <a:lstStyle>
            <a:lvl5pPr>
              <a:defRPr/>
            </a:lvl5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05/11/18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Diapositive de titre avec imag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t="50000"/>
          <a:stretch>
            <a:fillRect/>
          </a:stretch>
        </p:blipFill>
        <p:spPr>
          <a:xfrm>
            <a:off x="0" y="3429000"/>
            <a:ext cx="9144000" cy="3429000"/>
          </a:xfrm>
          <a:prstGeom prst="rect">
            <a:avLst/>
          </a:prstGeom>
        </p:spPr>
      </p:pic>
      <p:sp>
        <p:nvSpPr>
          <p:cNvPr id="2" name="Title 1"/>
          <p:cNvSpPr>
            <a:spLocks noGrp="1"/>
          </p:cNvSpPr>
          <p:nvPr>
            <p:ph type="ctrTitle"/>
          </p:nvPr>
        </p:nvSpPr>
        <p:spPr>
          <a:xfrm>
            <a:off x="779463" y="789081"/>
            <a:ext cx="7583488" cy="1470025"/>
          </a:xfrm>
        </p:spPr>
        <p:txBody>
          <a:bodyPr anchor="ctr" anchorCtr="0"/>
          <a:lstStyle/>
          <a:p>
            <a:r>
              <a:rPr lang="fr-FR" smtClean="0"/>
              <a:t>Cliquez et modifiez le titre</a:t>
            </a:r>
            <a:endParaRPr/>
          </a:p>
        </p:txBody>
      </p:sp>
      <p:sp>
        <p:nvSpPr>
          <p:cNvPr id="3" name="Subtitle 2"/>
          <p:cNvSpPr>
            <a:spLocks noGrp="1"/>
          </p:cNvSpPr>
          <p:nvPr>
            <p:ph type="subTitle" idx="1"/>
          </p:nvPr>
        </p:nvSpPr>
        <p:spPr>
          <a:xfrm>
            <a:off x="779463" y="4724400"/>
            <a:ext cx="7583487" cy="1385047"/>
          </a:xfrm>
        </p:spPr>
        <p:txBody>
          <a:bodyPr anchor="ctr" anchorCtr="0">
            <a:normAutofit/>
          </a:bodyPr>
          <a:lstStyle>
            <a:lvl1pPr marL="0" indent="0" algn="ctr">
              <a:spcBef>
                <a:spcPts val="300"/>
              </a:spcBef>
              <a:buNone/>
              <a:defRPr sz="1800">
                <a:solidFill>
                  <a:schemeClr val="bg2"/>
                </a:solidFill>
                <a:effectLst>
                  <a:outerShdw blurRad="63500" dir="2700000" algn="tl" rotWithShape="0">
                    <a:schemeClr val="tx1">
                      <a:alpha val="40000"/>
                    </a:scheme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dirty="0"/>
          </a:p>
        </p:txBody>
      </p:sp>
      <p:sp>
        <p:nvSpPr>
          <p:cNvPr id="4" name="Date Placeholder 3"/>
          <p:cNvSpPr>
            <a:spLocks noGrp="1"/>
          </p:cNvSpPr>
          <p:nvPr>
            <p:ph type="dt" sz="half" idx="10"/>
          </p:nvPr>
        </p:nvSpPr>
        <p:spPr/>
        <p:txBody>
          <a:bodyPr/>
          <a:lstStyle/>
          <a:p>
            <a:fld id="{D85AC8A2-C63C-49A4-89E9-2E4420D2ECA8}" type="datetimeFigureOut">
              <a:rPr lang="en-US" smtClean="0"/>
              <a:t>05/11/18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pic>
        <p:nvPicPr>
          <p:cNvPr id="7" name="Picture 6" descr="overlay-ruleShadow.png"/>
          <p:cNvPicPr>
            <a:picLocks noChangeAspect="1"/>
          </p:cNvPicPr>
          <p:nvPr/>
        </p:nvPicPr>
        <p:blipFill>
          <a:blip r:embed="rId3"/>
          <a:stretch>
            <a:fillRect/>
          </a:stretch>
        </p:blipFill>
        <p:spPr>
          <a:xfrm>
            <a:off x="0" y="3303984"/>
            <a:ext cx="9144000" cy="125016"/>
          </a:xfrm>
          <a:prstGeom prst="rect">
            <a:avLst/>
          </a:prstGeom>
        </p:spPr>
      </p:pic>
      <p:sp>
        <p:nvSpPr>
          <p:cNvPr id="10" name="Picture Placeholder 9"/>
          <p:cNvSpPr>
            <a:spLocks noGrp="1"/>
          </p:cNvSpPr>
          <p:nvPr>
            <p:ph type="pic" sz="quarter" idx="13"/>
          </p:nvPr>
        </p:nvSpPr>
        <p:spPr>
          <a:xfrm>
            <a:off x="3677371" y="2564085"/>
            <a:ext cx="1789259" cy="1729830"/>
          </a:xfrm>
          <a:prstGeom prst="ellipse">
            <a:avLst/>
          </a:prstGeom>
          <a:noFill/>
          <a:ln w="127000">
            <a:solidFill>
              <a:schemeClr val="tx2"/>
            </a:solidFill>
          </a:ln>
          <a:effectLst>
            <a:innerShdw blurRad="101600" dist="76200" dir="13500000">
              <a:prstClr val="black">
                <a:alpha val="57000"/>
              </a:prstClr>
            </a:innerShdw>
          </a:effectLst>
        </p:spPr>
        <p:txBody>
          <a:bodyPr>
            <a:normAutofit/>
          </a:bodyPr>
          <a:lstStyle>
            <a:lvl1pPr marL="0" indent="0" algn="ctr">
              <a:buNone/>
              <a:defRPr sz="1600">
                <a:solidFill>
                  <a:schemeClr val="tx1"/>
                </a:solidFill>
              </a:defRPr>
            </a:lvl1pPr>
          </a:lstStyle>
          <a:p>
            <a:r>
              <a:rPr lang="fr-FR" smtClean="0"/>
              <a:t>Faire glisser l'image vers l'espace réservé ou cliquer sur l'icône pour l'ajouter</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4446984"/>
            <a:ext cx="9144000" cy="125016"/>
          </a:xfrm>
          <a:prstGeom prst="rect">
            <a:avLst/>
          </a:prstGeom>
        </p:spPr>
      </p:pic>
      <p:pic>
        <p:nvPicPr>
          <p:cNvPr id="7" name="Picture 6" descr="Overlay-FullBackground.jpg"/>
          <p:cNvPicPr>
            <a:picLocks noChangeAspect="1"/>
          </p:cNvPicPr>
          <p:nvPr/>
        </p:nvPicPr>
        <p:blipFill>
          <a:blip r:embed="rId3"/>
          <a:srcRect t="66667"/>
          <a:stretch>
            <a:fillRect/>
          </a:stretch>
        </p:blipFill>
        <p:spPr>
          <a:xfrm>
            <a:off x="0" y="4572000"/>
            <a:ext cx="9144000" cy="2286000"/>
          </a:xfrm>
          <a:prstGeom prst="rect">
            <a:avLst/>
          </a:prstGeom>
        </p:spPr>
      </p:pic>
      <p:sp>
        <p:nvSpPr>
          <p:cNvPr id="2" name="Title 1"/>
          <p:cNvSpPr>
            <a:spLocks noGrp="1"/>
          </p:cNvSpPr>
          <p:nvPr>
            <p:ph type="title"/>
          </p:nvPr>
        </p:nvSpPr>
        <p:spPr>
          <a:xfrm>
            <a:off x="779463" y="2971800"/>
            <a:ext cx="7583487" cy="1362075"/>
          </a:xfrm>
        </p:spPr>
        <p:txBody>
          <a:bodyPr vert="horz" lIns="91440" tIns="45720" rIns="91440" bIns="45720" rtlCol="0" anchor="b" anchorCtr="0">
            <a:noAutofit/>
          </a:bodyPr>
          <a:lst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fr-FR" smtClean="0"/>
              <a:t>Cliquez et modifiez le titre</a:t>
            </a:r>
            <a:endParaRPr/>
          </a:p>
        </p:txBody>
      </p:sp>
      <p:sp>
        <p:nvSpPr>
          <p:cNvPr id="3" name="Text Placeholder 2"/>
          <p:cNvSpPr>
            <a:spLocks noGrp="1"/>
          </p:cNvSpPr>
          <p:nvPr>
            <p:ph type="body" idx="1"/>
          </p:nvPr>
        </p:nvSpPr>
        <p:spPr>
          <a:xfrm>
            <a:off x="779463" y="4724400"/>
            <a:ext cx="7583487" cy="1398494"/>
          </a:xfrm>
        </p:spPr>
        <p:txBody>
          <a:bodyPr vert="horz" lIns="91440" tIns="45720" rIns="91440" bIns="45720" rtlCol="0">
            <a:normAutofit/>
          </a:bodyPr>
          <a:lstStyle>
            <a:lvl1pPr marL="0" indent="0" algn="ctr" defTabSz="914400" rtl="0" eaLnBrk="1" latinLnBrk="0" hangingPunct="1">
              <a:spcBef>
                <a:spcPts val="300"/>
              </a:spcBef>
              <a:buFont typeface="Calisto MT" pitchFamily="18" charset="0"/>
              <a:buNone/>
              <a:defRPr sz="1800" kern="1200">
                <a:solidFill>
                  <a:schemeClr val="bg2"/>
                </a:solidFill>
                <a:effectLst>
                  <a:outerShdw blurRad="63500" dir="2700000" algn="tl" rotWithShape="0">
                    <a:schemeClr val="tx1">
                      <a:alpha val="40000"/>
                    </a:schemeClr>
                  </a:outerShdw>
                </a:effectLst>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Date Placeholder 3"/>
          <p:cNvSpPr>
            <a:spLocks noGrp="1"/>
          </p:cNvSpPr>
          <p:nvPr>
            <p:ph type="dt" sz="half" idx="10"/>
          </p:nvPr>
        </p:nvSpPr>
        <p:spPr/>
        <p:txBody>
          <a:bodyPr/>
          <a:lstStyle/>
          <a:p>
            <a:fld id="{D85AC8A2-C63C-49A4-89E9-2E4420D2ECA8}" type="datetimeFigureOut">
              <a:rPr lang="en-US" smtClean="0"/>
              <a:t>05/11/18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10" name="Picture 9"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1" name="Picture 10"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p>
            <a:r>
              <a:rPr lang="fr-FR" smtClean="0"/>
              <a:t>Cliquez et modifiez le titre</a:t>
            </a:r>
            <a:endParaRPr/>
          </a:p>
        </p:txBody>
      </p:sp>
      <p:sp>
        <p:nvSpPr>
          <p:cNvPr id="3" name="Content Placeholder 2"/>
          <p:cNvSpPr>
            <a:spLocks noGrp="1"/>
          </p:cNvSpPr>
          <p:nvPr>
            <p:ph sz="half" idx="1"/>
          </p:nvPr>
        </p:nvSpPr>
        <p:spPr>
          <a:xfrm>
            <a:off x="779463"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Content Placeholder 3"/>
          <p:cNvSpPr>
            <a:spLocks noGrp="1"/>
          </p:cNvSpPr>
          <p:nvPr>
            <p:ph sz="half" idx="2"/>
          </p:nvPr>
        </p:nvSpPr>
        <p:spPr>
          <a:xfrm>
            <a:off x="4796791" y="1828800"/>
            <a:ext cx="3566160" cy="4297363"/>
          </a:xfrm>
        </p:spPr>
        <p:txBody>
          <a:bodyPr>
            <a:normAutofit/>
          </a:bodyPr>
          <a:lstStyle>
            <a:lvl1pPr>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Date Placeholder 4"/>
          <p:cNvSpPr>
            <a:spLocks noGrp="1"/>
          </p:cNvSpPr>
          <p:nvPr>
            <p:ph type="dt" sz="half" idx="10"/>
          </p:nvPr>
        </p:nvSpPr>
        <p:spPr/>
        <p:txBody>
          <a:bodyPr/>
          <a:lstStyle/>
          <a:p>
            <a:fld id="{D85AC8A2-C63C-49A4-89E9-2E4420D2ECA8}" type="datetimeFigureOut">
              <a:rPr lang="en-US" smtClean="0"/>
              <a:t>05/11/18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pic>
        <p:nvPicPr>
          <p:cNvPr id="12" name="Picture 11" descr="overlay-ruleShadow.png"/>
          <p:cNvPicPr>
            <a:picLocks noChangeAspect="1"/>
          </p:cNvPicPr>
          <p:nvPr/>
        </p:nvPicPr>
        <p:blipFill>
          <a:blip r:embed="rId2"/>
          <a:stretch>
            <a:fillRect/>
          </a:stretch>
        </p:blipFill>
        <p:spPr>
          <a:xfrm>
            <a:off x="0" y="1307592"/>
            <a:ext cx="9144000" cy="125016"/>
          </a:xfrm>
          <a:prstGeom prst="rect">
            <a:avLst/>
          </a:prstGeom>
        </p:spPr>
      </p:pic>
      <p:pic>
        <p:nvPicPr>
          <p:cNvPr id="13" name="Picture 12" descr="Overlay-FullBackground.jpg"/>
          <p:cNvPicPr>
            <a:picLocks noChangeAspect="1"/>
          </p:cNvPicPr>
          <p:nvPr/>
        </p:nvPicPr>
        <p:blipFill>
          <a:blip r:embed="rId3"/>
          <a:srcRect t="23333"/>
          <a:stretch>
            <a:fillRect/>
          </a:stretch>
        </p:blipFill>
        <p:spPr>
          <a:xfrm>
            <a:off x="0" y="1425388"/>
            <a:ext cx="9144000" cy="5432612"/>
          </a:xfrm>
          <a:prstGeom prst="rect">
            <a:avLst/>
          </a:prstGeom>
        </p:spPr>
      </p:pic>
      <p:sp>
        <p:nvSpPr>
          <p:cNvPr id="2" name="Title 1"/>
          <p:cNvSpPr>
            <a:spLocks noGrp="1"/>
          </p:cNvSpPr>
          <p:nvPr>
            <p:ph type="title"/>
          </p:nvPr>
        </p:nvSpPr>
        <p:spPr>
          <a:xfrm>
            <a:off x="779463" y="62753"/>
            <a:ext cx="7583488" cy="1283167"/>
          </a:xfrm>
        </p:spPr>
        <p:txBody>
          <a:bodyPr/>
          <a:lstStyle>
            <a:lvl1pPr>
              <a:defRPr/>
            </a:lvl1pPr>
          </a:lstStyle>
          <a:p>
            <a:r>
              <a:rPr lang="fr-FR" smtClean="0"/>
              <a:t>Cliquez et modifiez le titre</a:t>
            </a:r>
            <a:endParaRPr/>
          </a:p>
        </p:txBody>
      </p:sp>
      <p:sp>
        <p:nvSpPr>
          <p:cNvPr id="3" name="Text Placeholder 2"/>
          <p:cNvSpPr>
            <a:spLocks noGrp="1"/>
          </p:cNvSpPr>
          <p:nvPr>
            <p:ph type="body" idx="1"/>
          </p:nvPr>
        </p:nvSpPr>
        <p:spPr>
          <a:xfrm>
            <a:off x="779463"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Content Placeholder 3"/>
          <p:cNvSpPr>
            <a:spLocks noGrp="1"/>
          </p:cNvSpPr>
          <p:nvPr>
            <p:ph sz="half" idx="2"/>
          </p:nvPr>
        </p:nvSpPr>
        <p:spPr>
          <a:xfrm>
            <a:off x="779463"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5" name="Text Placeholder 4"/>
          <p:cNvSpPr>
            <a:spLocks noGrp="1"/>
          </p:cNvSpPr>
          <p:nvPr>
            <p:ph type="body" sz="quarter" idx="3"/>
          </p:nvPr>
        </p:nvSpPr>
        <p:spPr>
          <a:xfrm>
            <a:off x="4796791" y="1524000"/>
            <a:ext cx="3566160" cy="838200"/>
          </a:xfrm>
        </p:spPr>
        <p:txBody>
          <a:bodyPr anchor="ctr" anchorCtr="0">
            <a:noAutofit/>
          </a:bodyPr>
          <a:lstStyle>
            <a:lvl1pPr marL="0" indent="0" algn="ctr">
              <a:spcBef>
                <a:spcPct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Content Placeholder 5"/>
          <p:cNvSpPr>
            <a:spLocks noGrp="1"/>
          </p:cNvSpPr>
          <p:nvPr>
            <p:ph sz="quarter" idx="4"/>
          </p:nvPr>
        </p:nvSpPr>
        <p:spPr>
          <a:xfrm>
            <a:off x="4796791" y="2393576"/>
            <a:ext cx="3566160" cy="3732585"/>
          </a:xfrm>
        </p:spPr>
        <p:txBody>
          <a:bodyPr>
            <a:normAutofit/>
          </a:bodyPr>
          <a:lstStyle>
            <a:lvl1pPr>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7" name="Date Placeholder 6"/>
          <p:cNvSpPr>
            <a:spLocks noGrp="1"/>
          </p:cNvSpPr>
          <p:nvPr>
            <p:ph type="dt" sz="half" idx="10"/>
          </p:nvPr>
        </p:nvSpPr>
        <p:spPr/>
        <p:txBody>
          <a:bodyPr/>
          <a:lstStyle/>
          <a:p>
            <a:fld id="{D85AC8A2-C63C-49A4-89E9-2E4420D2ECA8}" type="datetimeFigureOut">
              <a:rPr lang="en-US" smtClean="0"/>
              <a:t>05/11/18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pic>
        <p:nvPicPr>
          <p:cNvPr id="8" name="Picture 7" descr="overlay-ruleShadow.png"/>
          <p:cNvPicPr>
            <a:picLocks noChangeAspect="1"/>
          </p:cNvPicPr>
          <p:nvPr/>
        </p:nvPicPr>
        <p:blipFill>
          <a:blip r:embed="rId2"/>
          <a:stretch>
            <a:fillRect/>
          </a:stretch>
        </p:blipFill>
        <p:spPr>
          <a:xfrm>
            <a:off x="0" y="1307592"/>
            <a:ext cx="9144000" cy="125016"/>
          </a:xfrm>
          <a:prstGeom prst="rect">
            <a:avLst/>
          </a:prstGeom>
        </p:spPr>
      </p:pic>
      <p:sp>
        <p:nvSpPr>
          <p:cNvPr id="2" name="Title 1"/>
          <p:cNvSpPr>
            <a:spLocks noGrp="1"/>
          </p:cNvSpPr>
          <p:nvPr>
            <p:ph type="title"/>
          </p:nvPr>
        </p:nvSpPr>
        <p:spPr/>
        <p:txBody>
          <a:bodyPr/>
          <a:lstStyle/>
          <a:p>
            <a:r>
              <a:rPr lang="fr-FR" smtClean="0"/>
              <a:t>Cliquez et modifiez le titre</a:t>
            </a:r>
            <a:endParaRPr/>
          </a:p>
        </p:txBody>
      </p:sp>
      <p:sp>
        <p:nvSpPr>
          <p:cNvPr id="3" name="Date Placeholder 2"/>
          <p:cNvSpPr>
            <a:spLocks noGrp="1"/>
          </p:cNvSpPr>
          <p:nvPr>
            <p:ph type="dt" sz="half" idx="10"/>
          </p:nvPr>
        </p:nvSpPr>
        <p:spPr/>
        <p:txBody>
          <a:bodyPr/>
          <a:lstStyle/>
          <a:p>
            <a:fld id="{D85AC8A2-C63C-49A4-89E9-2E4420D2ECA8}" type="datetimeFigureOut">
              <a:rPr lang="en-US" smtClean="0"/>
              <a:t>05/11/18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4C7E049-B585-4EE6-96C0-EEB30EAA14FD}" type="slidenum">
              <a:rPr lang="en-US" smtClean="0"/>
              <a:t>‹#›</a:t>
            </a:fld>
            <a:endParaRPr lang="en-US"/>
          </a:p>
        </p:txBody>
      </p:sp>
      <p:pic>
        <p:nvPicPr>
          <p:cNvPr id="10" name="Picture 9" descr="Overlay-FullBackground.jpg"/>
          <p:cNvPicPr>
            <a:picLocks noChangeAspect="1"/>
          </p:cNvPicPr>
          <p:nvPr/>
        </p:nvPicPr>
        <p:blipFill>
          <a:blip r:embed="rId3"/>
          <a:srcRect t="21046"/>
          <a:stretch>
            <a:fillRect/>
          </a:stretch>
        </p:blipFill>
        <p:spPr>
          <a:xfrm>
            <a:off x="0" y="1447800"/>
            <a:ext cx="9144000" cy="5414682"/>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pic>
        <p:nvPicPr>
          <p:cNvPr id="5" name="Picture 4" descr="Overlay-FullBackground.jpg"/>
          <p:cNvPicPr>
            <a:picLocks noChangeAspect="1"/>
          </p:cNvPicPr>
          <p:nvPr/>
        </p:nvPicPr>
        <p:blipFill>
          <a:blip r:embed="rId2"/>
          <a:stretch>
            <a:fillRect/>
          </a:stretch>
        </p:blipFill>
        <p:spPr>
          <a:xfrm>
            <a:off x="0" y="4482"/>
            <a:ext cx="9144000" cy="6858000"/>
          </a:xfrm>
          <a:prstGeom prst="rect">
            <a:avLst/>
          </a:prstGeom>
          <a:noFill/>
          <a:ln>
            <a:noFill/>
          </a:ln>
        </p:spPr>
      </p:pic>
      <p:sp>
        <p:nvSpPr>
          <p:cNvPr id="2" name="Date Placeholder 1"/>
          <p:cNvSpPr>
            <a:spLocks noGrp="1"/>
          </p:cNvSpPr>
          <p:nvPr>
            <p:ph type="dt" sz="half" idx="10"/>
          </p:nvPr>
        </p:nvSpPr>
        <p:spPr/>
        <p:txBody>
          <a:bodyPr/>
          <a:lstStyle/>
          <a:p>
            <a:fld id="{D85AC8A2-C63C-49A4-89E9-2E4420D2ECA8}" type="datetimeFigureOut">
              <a:rPr lang="en-US" smtClean="0"/>
              <a:t>05/11/18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4C7E049-B585-4EE6-96C0-EEB30EAA14FD}"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pic>
        <p:nvPicPr>
          <p:cNvPr id="8" name="Picture 7" descr="Overlay-FullBackground.jpg"/>
          <p:cNvPicPr>
            <a:picLocks noChangeAspect="1"/>
          </p:cNvPicPr>
          <p:nvPr/>
        </p:nvPicPr>
        <p:blipFill>
          <a:blip r:embed="rId2"/>
          <a:srcRect l="50000"/>
          <a:stretch>
            <a:fillRect/>
          </a:stretch>
        </p:blipFill>
        <p:spPr>
          <a:xfrm>
            <a:off x="4572000" y="4482"/>
            <a:ext cx="4572000" cy="6858000"/>
          </a:xfrm>
          <a:prstGeom prst="rect">
            <a:avLst/>
          </a:prstGeom>
          <a:noFill/>
          <a:ln>
            <a:noFill/>
          </a:ln>
        </p:spPr>
      </p:pic>
      <p:sp>
        <p:nvSpPr>
          <p:cNvPr id="2" name="Title 1"/>
          <p:cNvSpPr>
            <a:spLocks noGrp="1"/>
          </p:cNvSpPr>
          <p:nvPr>
            <p:ph type="title"/>
          </p:nvPr>
        </p:nvSpPr>
        <p:spPr>
          <a:xfrm>
            <a:off x="301752" y="273049"/>
            <a:ext cx="3962400" cy="1690221"/>
          </a:xfrm>
        </p:spPr>
        <p:txBody>
          <a:bodyPr vert="horz" lIns="91440" tIns="45720" rIns="91440" bIns="45720" rtlCol="0" anchor="b" anchorCtr="0">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r>
              <a:rPr lang="fr-FR" smtClean="0"/>
              <a:t>Cliquez et modifiez le titre</a:t>
            </a:r>
            <a:endParaRPr/>
          </a:p>
        </p:txBody>
      </p:sp>
      <p:sp>
        <p:nvSpPr>
          <p:cNvPr id="3" name="Content Placeholder 2"/>
          <p:cNvSpPr>
            <a:spLocks noGrp="1"/>
          </p:cNvSpPr>
          <p:nvPr>
            <p:ph idx="1"/>
          </p:nvPr>
        </p:nvSpPr>
        <p:spPr>
          <a:xfrm>
            <a:off x="4866401" y="273050"/>
            <a:ext cx="3959352" cy="58531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Text Placeholder 3"/>
          <p:cNvSpPr>
            <a:spLocks noGrp="1"/>
          </p:cNvSpPr>
          <p:nvPr>
            <p:ph type="body" sz="half" idx="2"/>
          </p:nvPr>
        </p:nvSpPr>
        <p:spPr>
          <a:xfrm>
            <a:off x="301752" y="1975104"/>
            <a:ext cx="3962400" cy="3200401"/>
          </a:xfrm>
          <a:effectLst>
            <a:outerShdw blurRad="50800" dist="38100" dir="2700000" algn="tl" rotWithShape="0">
              <a:prstClr val="black">
                <a:alpha val="40000"/>
              </a:prstClr>
            </a:outerShdw>
          </a:effectLst>
        </p:spPr>
        <p:txBody>
          <a:bodyPr vert="horz" lIns="91440" tIns="45720" rIns="91440" bIns="45720" rtlCol="0" anchor="t" anchorCtr="0">
            <a:normAutofit/>
          </a:bodyPr>
          <a:lstStyle>
            <a:lvl1pPr marL="0" indent="0" algn="ctr" defTabSz="914400" rtl="0" eaLnBrk="1" latinLnBrk="0" hangingPunct="1">
              <a:lnSpc>
                <a:spcPct val="110000"/>
              </a:lnSpc>
              <a:spcBef>
                <a:spcPts val="600"/>
              </a:spcBef>
              <a:buNone/>
              <a:defRPr sz="1800" kern="1200">
                <a:solidFill>
                  <a:schemeClr val="tx1"/>
                </a:solidFill>
                <a:effectLst>
                  <a:outerShdw blurRad="38100" dist="12700" dir="2700000" algn="tl" rotWithShape="0">
                    <a:prstClr val="black">
                      <a:alpha val="6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Date Placeholder 4"/>
          <p:cNvSpPr>
            <a:spLocks noGrp="1"/>
          </p:cNvSpPr>
          <p:nvPr>
            <p:ph type="dt" sz="half" idx="10"/>
          </p:nvPr>
        </p:nvSpPr>
        <p:spPr>
          <a:xfrm>
            <a:off x="2667000" y="6356350"/>
            <a:ext cx="1622612" cy="365125"/>
          </a:xfrm>
          <a:effectLst>
            <a:outerShdw blurRad="50800" dist="38100" dir="2700000" algn="tl" rotWithShape="0">
              <a:prstClr val="black">
                <a:alpha val="40000"/>
              </a:prstClr>
            </a:outerShdw>
          </a:effectLst>
        </p:spPr>
        <p:txBody>
          <a:bodyPr vert="horz" lIns="91440" tIns="45720" rIns="91440" bIns="45720" rtlCol="0" anchor="ctr"/>
          <a:lstStyle>
            <a:lvl1pPr marL="0" algn="r"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fld id="{D85AC8A2-C63C-49A4-89E9-2E4420D2ECA8}" type="datetimeFigureOut">
              <a:rPr lang="en-US" smtClean="0"/>
              <a:t>05/11/18</a:t>
            </a:fld>
            <a:endParaRPr lang="en-US"/>
          </a:p>
        </p:txBody>
      </p:sp>
      <p:sp>
        <p:nvSpPr>
          <p:cNvPr id="6" name="Footer Placeholder 5"/>
          <p:cNvSpPr>
            <a:spLocks noGrp="1"/>
          </p:cNvSpPr>
          <p:nvPr>
            <p:ph type="ftr" sz="quarter" idx="11"/>
          </p:nvPr>
        </p:nvSpPr>
        <p:spPr>
          <a:xfrm>
            <a:off x="242047" y="6356350"/>
            <a:ext cx="1891553" cy="365125"/>
          </a:xfrm>
          <a:effectLst>
            <a:outerShdw blurRad="50800" dist="38100" dir="2700000" algn="tl" rotWithShape="0">
              <a:prstClr val="black">
                <a:alpha val="40000"/>
              </a:prstClr>
            </a:outerShdw>
          </a:effectLst>
        </p:spPr>
        <p:txBody>
          <a:bodyPr vert="horz" lIns="91440" tIns="45720" rIns="91440" bIns="45720" rtlCol="0" anchor="ctr"/>
          <a:lstStyle>
            <a:lvl1pPr marL="0" algn="l" defTabSz="914400" rtl="0" eaLnBrk="1" latinLnBrk="0" hangingPunct="1">
              <a:defRPr sz="1200" kern="1200">
                <a:solidFill>
                  <a:schemeClr val="tx1"/>
                </a:solidFill>
                <a:effectLst>
                  <a:outerShdw blurRad="38100" dist="12700" dir="2700000" algn="tl" rotWithShape="0">
                    <a:prstClr val="black">
                      <a:alpha val="60000"/>
                    </a:prstClr>
                  </a:outerShdw>
                </a:effectLst>
                <a:latin typeface="+mn-lt"/>
                <a:ea typeface="+mn-ea"/>
                <a:cs typeface="+mn-cs"/>
              </a:defRPr>
            </a:lvl1pPr>
          </a:lstStyle>
          <a:p>
            <a:endParaRPr lang="en-US"/>
          </a:p>
        </p:txBody>
      </p:sp>
      <p:sp>
        <p:nvSpPr>
          <p:cNvPr id="7" name="Slide Number Placeholder 6"/>
          <p:cNvSpPr>
            <a:spLocks noGrp="1"/>
          </p:cNvSpPr>
          <p:nvPr>
            <p:ph type="sldNum" sz="quarter" idx="12"/>
          </p:nvPr>
        </p:nvSpPr>
        <p:spPr>
          <a:xfrm>
            <a:off x="1892808" y="5748338"/>
            <a:ext cx="762000" cy="576262"/>
          </a:xfrm>
        </p:spPr>
        <p:txBody>
          <a:bodyPr vert="horz" lIns="91440" tIns="45720" rIns="91440" bIns="45720" rtlCol="0" anchor="ctr">
            <a:noAutofit/>
          </a:bodyPr>
          <a:lstStyle>
            <a:lvl1pPr marL="0" algn="ctr" defTabSz="914400" rtl="0" eaLnBrk="1" latinLnBrk="0" hangingPunct="1">
              <a:spcBef>
                <a:spcPct val="0"/>
              </a:spcBef>
              <a:defRPr sz="36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a:lstStyle>
          <a:p>
            <a:fld id="{74C7E049-B585-4EE6-96C0-EEB30EAA14FD}" type="slidenum">
              <a:rPr lang="en-US" smtClean="0"/>
              <a:t>‹#›</a:t>
            </a:fld>
            <a:endParaRPr lang="en-US"/>
          </a:p>
        </p:txBody>
      </p:sp>
      <p:pic>
        <p:nvPicPr>
          <p:cNvPr id="10" name="Picture 9" descr="overlay-ruleShadow.png"/>
          <p:cNvPicPr>
            <a:picLocks noChangeAspect="1"/>
          </p:cNvPicPr>
          <p:nvPr/>
        </p:nvPicPr>
        <p:blipFill>
          <a:blip r:embed="rId3"/>
          <a:srcRect r="25031"/>
          <a:stretch>
            <a:fillRect/>
          </a:stretch>
        </p:blipFill>
        <p:spPr>
          <a:xfrm rot="16200000">
            <a:off x="1086391" y="3365075"/>
            <a:ext cx="6855164" cy="125016"/>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79463" y="62753"/>
            <a:ext cx="7583488" cy="1283167"/>
          </a:xfrm>
          <a:prstGeom prst="rect">
            <a:avLst/>
          </a:prstGeom>
        </p:spPr>
        <p:txBody>
          <a:bodyPr vert="horz" lIns="91440" tIns="45720" rIns="91440" bIns="45720" rtlCol="0" anchor="ctr">
            <a:noAutofit/>
          </a:bodyPr>
          <a:lstStyle/>
          <a:p>
            <a:r>
              <a:rPr lang="fr-FR" smtClean="0"/>
              <a:t>Cliquez et modifiez le titre</a:t>
            </a:r>
            <a:endParaRPr/>
          </a:p>
        </p:txBody>
      </p:sp>
      <p:sp>
        <p:nvSpPr>
          <p:cNvPr id="3" name="Text Placeholder 2"/>
          <p:cNvSpPr>
            <a:spLocks noGrp="1"/>
          </p:cNvSpPr>
          <p:nvPr>
            <p:ph type="body" idx="1"/>
          </p:nvPr>
        </p:nvSpPr>
        <p:spPr>
          <a:xfrm>
            <a:off x="779463" y="1828800"/>
            <a:ext cx="7583488" cy="4297363"/>
          </a:xfrm>
          <a:prstGeom prst="rect">
            <a:avLst/>
          </a:prstGeom>
        </p:spPr>
        <p:txBody>
          <a:bodyPr vert="horz" lIns="91440" tIns="45720" rIns="91440" bIns="45720" rtlCol="0">
            <a:normAutofit/>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dirty="0"/>
          </a:p>
        </p:txBody>
      </p:sp>
      <p:sp>
        <p:nvSpPr>
          <p:cNvPr id="4" name="Date Placeholder 3"/>
          <p:cNvSpPr>
            <a:spLocks noGrp="1"/>
          </p:cNvSpPr>
          <p:nvPr>
            <p:ph type="dt" sz="half" idx="2"/>
          </p:nvPr>
        </p:nvSpPr>
        <p:spPr>
          <a:xfrm>
            <a:off x="6732494" y="6356350"/>
            <a:ext cx="2133600" cy="365125"/>
          </a:xfrm>
          <a:prstGeom prst="rect">
            <a:avLst/>
          </a:prstGeom>
        </p:spPr>
        <p:txBody>
          <a:bodyPr vert="horz" lIns="91440" tIns="45720" rIns="91440" bIns="45720" rtlCol="0" anchor="ctr"/>
          <a:lstStyle>
            <a:lvl1pPr algn="r">
              <a:defRPr sz="1200">
                <a:solidFill>
                  <a:schemeClr val="bg2"/>
                </a:solidFill>
                <a:effectLst>
                  <a:outerShdw blurRad="63500" dir="2700000" algn="tl" rotWithShape="0">
                    <a:schemeClr val="tx1">
                      <a:alpha val="40000"/>
                    </a:schemeClr>
                  </a:outerShdw>
                </a:effectLst>
              </a:defRPr>
            </a:lvl1pPr>
          </a:lstStyle>
          <a:p>
            <a:fld id="{D85AC8A2-C63C-49A4-89E9-2E4420D2ECA8}" type="datetimeFigureOut">
              <a:rPr lang="en-US" smtClean="0"/>
              <a:t>05/11/18</a:t>
            </a:fld>
            <a:endParaRPr lang="en-US"/>
          </a:p>
        </p:txBody>
      </p:sp>
      <p:sp>
        <p:nvSpPr>
          <p:cNvPr id="5" name="Footer Placeholder 4"/>
          <p:cNvSpPr>
            <a:spLocks noGrp="1"/>
          </p:cNvSpPr>
          <p:nvPr>
            <p:ph type="ftr" sz="quarter" idx="3"/>
          </p:nvPr>
        </p:nvSpPr>
        <p:spPr>
          <a:xfrm>
            <a:off x="242047" y="6356350"/>
            <a:ext cx="2895600" cy="365125"/>
          </a:xfrm>
          <a:prstGeom prst="rect">
            <a:avLst/>
          </a:prstGeom>
        </p:spPr>
        <p:txBody>
          <a:bodyPr vert="horz" lIns="91440" tIns="45720" rIns="91440" bIns="45720" rtlCol="0" anchor="ctr"/>
          <a:lstStyle>
            <a:lvl1pPr algn="l">
              <a:defRPr sz="1200">
                <a:solidFill>
                  <a:schemeClr val="bg2"/>
                </a:solidFill>
                <a:effectLst>
                  <a:outerShdw blurRad="63500" dir="2700000" algn="tl" rotWithShape="0">
                    <a:schemeClr val="tx1">
                      <a:alpha val="40000"/>
                    </a:schemeClr>
                  </a:outerShdw>
                </a:effectLst>
              </a:defRPr>
            </a:lvl1pPr>
          </a:lstStyle>
          <a:p>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a:solidFill>
                  <a:schemeClr val="bg2"/>
                </a:solidFill>
                <a:effectLst>
                  <a:outerShdw blurRad="63500" dir="2700000" algn="tl" rotWithShape="0">
                    <a:schemeClr val="tx1">
                      <a:alpha val="40000"/>
                    </a:schemeClr>
                  </a:outerShdw>
                </a:effectLst>
              </a:defRPr>
            </a:lvl1pPr>
          </a:lstStyle>
          <a:p>
            <a:fld id="{74C7E049-B585-4EE6-96C0-EEB30EAA14FD}" type="slidenum">
              <a:rPr lang="en-US" smtClean="0"/>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ctr" defTabSz="914400" rtl="0" eaLnBrk="1" latinLnBrk="0" hangingPunct="1">
        <a:spcBef>
          <a:spcPct val="0"/>
        </a:spcBef>
        <a:buNone/>
        <a:defRPr sz="4800" kern="1200">
          <a:solidFill>
            <a:schemeClr val="tx1"/>
          </a:solidFill>
          <a:effectLst>
            <a:outerShdw blurRad="50800" dist="12700" dir="2700000" sx="100500" sy="100500" algn="tl" rotWithShape="0">
              <a:prstClr val="black">
                <a:alpha val="60000"/>
              </a:prstClr>
            </a:outerShdw>
          </a:effectLst>
          <a:latin typeface="+mj-lt"/>
          <a:ea typeface="+mj-ea"/>
          <a:cs typeface="+mj-cs"/>
        </a:defRPr>
      </a:lvl1pPr>
    </p:titleStyle>
    <p:bodyStyle>
      <a:lvl1pPr marL="282575" indent="-282575" algn="l" defTabSz="914400" rtl="0" eaLnBrk="1" latinLnBrk="0" hangingPunct="1">
        <a:spcBef>
          <a:spcPts val="2000"/>
        </a:spcBef>
        <a:buFont typeface="Calisto MT" pitchFamily="18" charset="0"/>
        <a:buChar char="•"/>
        <a:defRPr sz="2400" kern="1200">
          <a:solidFill>
            <a:schemeClr val="bg2"/>
          </a:solidFill>
          <a:effectLst>
            <a:outerShdw blurRad="63500" dir="2700000" algn="tl" rotWithShape="0">
              <a:schemeClr val="tx1">
                <a:alpha val="40000"/>
              </a:schemeClr>
            </a:outerShdw>
          </a:effectLst>
          <a:latin typeface="+mn-lt"/>
          <a:ea typeface="+mn-ea"/>
          <a:cs typeface="+mn-cs"/>
        </a:defRPr>
      </a:lvl1pPr>
      <a:lvl2pPr marL="577850" indent="-295275" algn="l" defTabSz="914400" rtl="0" eaLnBrk="1" latinLnBrk="0" hangingPunct="1">
        <a:spcBef>
          <a:spcPts val="600"/>
        </a:spcBef>
        <a:buClr>
          <a:schemeClr val="bg2">
            <a:lumMod val="60000"/>
            <a:lumOff val="40000"/>
          </a:schemeClr>
        </a:buClr>
        <a:buFont typeface="Calisto MT" pitchFamily="18" charset="0"/>
        <a:buChar char="•"/>
        <a:defRPr sz="2200" kern="1200">
          <a:solidFill>
            <a:schemeClr val="bg2"/>
          </a:solidFill>
          <a:effectLst>
            <a:outerShdw blurRad="63500" dir="2700000" algn="tl" rotWithShape="0">
              <a:schemeClr val="tx1">
                <a:alpha val="40000"/>
              </a:schemeClr>
            </a:outerShdw>
          </a:effectLst>
          <a:latin typeface="+mn-lt"/>
          <a:ea typeface="+mn-ea"/>
          <a:cs typeface="+mn-cs"/>
        </a:defRPr>
      </a:lvl2pPr>
      <a:lvl3pPr marL="860425" indent="-282575" algn="l" defTabSz="914400" rtl="0" eaLnBrk="1" latinLnBrk="0" hangingPunct="1">
        <a:spcBef>
          <a:spcPts val="600"/>
        </a:spcBef>
        <a:buFont typeface="Calisto MT" pitchFamily="18" charset="0"/>
        <a:buChar char="•"/>
        <a:defRPr sz="2000" kern="1200">
          <a:solidFill>
            <a:schemeClr val="bg2"/>
          </a:solidFill>
          <a:effectLst>
            <a:outerShdw blurRad="63500" dir="2700000" algn="tl" rotWithShape="0">
              <a:schemeClr val="tx1">
                <a:alpha val="40000"/>
              </a:schemeClr>
            </a:outerShdw>
          </a:effectLst>
          <a:latin typeface="+mn-lt"/>
          <a:ea typeface="+mn-ea"/>
          <a:cs typeface="+mn-cs"/>
        </a:defRPr>
      </a:lvl3pPr>
      <a:lvl4pPr marL="1143000" indent="-282575" algn="l" defTabSz="914400" rtl="0" eaLnBrk="1" latinLnBrk="0" hangingPunct="1">
        <a:spcBef>
          <a:spcPts val="600"/>
        </a:spcBef>
        <a:buClr>
          <a:schemeClr val="bg2">
            <a:lumMod val="60000"/>
            <a:lumOff val="40000"/>
          </a:schemeClr>
        </a:buClr>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4pPr>
      <a:lvl5pPr marL="1425575" indent="-282575" algn="l" defTabSz="914400" rtl="0" eaLnBrk="1" latinLnBrk="0" hangingPunct="1">
        <a:spcBef>
          <a:spcPts val="600"/>
        </a:spcBef>
        <a:buFont typeface="Calisto MT" pitchFamily="18" charset="0"/>
        <a:buChar char="•"/>
        <a:defRPr sz="1800" kern="1200">
          <a:solidFill>
            <a:schemeClr val="bg2"/>
          </a:solidFill>
          <a:effectLst>
            <a:outerShdw blurRad="63500" dir="2700000" algn="tl" rotWithShape="0">
              <a:schemeClr val="tx1">
                <a:alpha val="40000"/>
              </a:schemeClr>
            </a:outerShdw>
          </a:effectLst>
          <a:latin typeface="+mn-lt"/>
          <a:ea typeface="+mn-ea"/>
          <a:cs typeface="+mn-cs"/>
        </a:defRPr>
      </a:lvl5pPr>
      <a:lvl6pPr marL="1711325"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6pPr>
      <a:lvl7pPr marL="2000250" indent="-280988" algn="l" defTabSz="914400" rtl="0" eaLnBrk="1" latinLnBrk="0" hangingPunct="1">
        <a:spcBef>
          <a:spcPct val="20000"/>
        </a:spcBef>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7pPr>
      <a:lvl8pPr marL="2290763" indent="-280988" algn="l" defTabSz="914400" rtl="0" eaLnBrk="1" latinLnBrk="0" hangingPunct="1">
        <a:spcBef>
          <a:spcPct val="20000"/>
        </a:spcBef>
        <a:buClr>
          <a:schemeClr val="bg2">
            <a:lumMod val="60000"/>
            <a:lumOff val="40000"/>
          </a:schemeClr>
        </a:buClr>
        <a:buFont typeface="Arial" pitchFamily="34" charset="0"/>
        <a:buChar char="•"/>
        <a:defRPr lang="en-US" sz="1800" kern="1200" dirty="0" smtClean="0">
          <a:solidFill>
            <a:schemeClr val="bg2"/>
          </a:solidFill>
          <a:effectLst>
            <a:outerShdw blurRad="63500" dir="2700000" algn="tl" rotWithShape="0">
              <a:schemeClr val="tx1">
                <a:alpha val="40000"/>
              </a:schemeClr>
            </a:outerShdw>
          </a:effectLst>
          <a:latin typeface="+mn-lt"/>
          <a:ea typeface="+mn-ea"/>
          <a:cs typeface="+mn-cs"/>
        </a:defRPr>
      </a:lvl8pPr>
      <a:lvl9pPr marL="2571750" indent="-280988" algn="l" defTabSz="914400" rtl="0" eaLnBrk="1" latinLnBrk="0" hangingPunct="1">
        <a:spcBef>
          <a:spcPct val="20000"/>
        </a:spcBef>
        <a:buFont typeface="Arial" pitchFamily="34" charset="0"/>
        <a:buChar char="•"/>
        <a:defRPr lang="en-US" sz="1800" kern="1200" dirty="0">
          <a:solidFill>
            <a:schemeClr val="bg2"/>
          </a:solidFill>
          <a:effectLst>
            <a:outerShdw blurRad="63500" dir="2700000" algn="tl" rotWithShape="0">
              <a:schemeClr val="tx1">
                <a:alpha val="40000"/>
              </a:scheme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3.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4.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5.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6.jpe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9.jpeg"/><Relationship Id="rId3" Type="http://schemas.openxmlformats.org/officeDocument/2006/relationships/image" Target="../media/image110.jpe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1.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2.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3.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png"/><Relationship Id="rId3" Type="http://schemas.openxmlformats.org/officeDocument/2006/relationships/image" Target="../media/image17.pn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4.png"/><Relationship Id="rId3" Type="http://schemas.openxmlformats.org/officeDocument/2006/relationships/hyperlink" Target="http://www.ites.tn/"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5.png"/><Relationship Id="rId3" Type="http://schemas.openxmlformats.org/officeDocument/2006/relationships/image" Target="../media/image116.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thedailybeast.com/articles/2014/04/30/islamic-extremists-now-crucifying-people-in-syria-and-tweeting-out-the-pictures.html" TargetMode="External"/><Relationship Id="rId3" Type="http://schemas.openxmlformats.org/officeDocument/2006/relationships/image" Target="../media/image20.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1.png"/><Relationship Id="rId3" Type="http://schemas.openxmlformats.org/officeDocument/2006/relationships/image" Target="../media/image2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 Id="rId3" Type="http://schemas.openxmlformats.org/officeDocument/2006/relationships/image" Target="../media/image2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washingtonpost.com/world/middle_east/the-islamic-state-is-failing-at-being-a-state/2014/12/24/bfbf8962-8092-11e4-b936-f3afab0155a7_story.html"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image" Target="../media/image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4.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 Id="rId3" Type="http://schemas.openxmlformats.org/officeDocument/2006/relationships/image" Target="../media/image36.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9.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hyperlink" Target="http://www.interieur.gouv.fr/SG-CIPDR/Prevenir-la-radicalisation/Prevenir-la-radicalisation"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40.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2.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4.png"/><Relationship Id="rId3" Type="http://schemas.openxmlformats.org/officeDocument/2006/relationships/image" Target="../media/image4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7.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9.png"/><Relationship Id="rId3" Type="http://schemas.openxmlformats.org/officeDocument/2006/relationships/image" Target="../media/image5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 Id="rId3" Type="http://schemas.openxmlformats.org/officeDocument/2006/relationships/image" Target="../media/image5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4.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6.png"/><Relationship Id="rId3" Type="http://schemas.openxmlformats.org/officeDocument/2006/relationships/image" Target="../media/image57.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png"/><Relationship Id="rId3" Type="http://schemas.openxmlformats.org/officeDocument/2006/relationships/image" Target="../media/image5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1.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4.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png"/></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4" Type="http://schemas.openxmlformats.org/officeDocument/2006/relationships/image" Target="../media/image69.png"/><Relationship Id="rId5" Type="http://schemas.openxmlformats.org/officeDocument/2006/relationships/image" Target="../media/image70.png"/><Relationship Id="rId6"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image" Target="../media/image67.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2.png"/><Relationship Id="rId3" Type="http://schemas.openxmlformats.org/officeDocument/2006/relationships/image" Target="../media/image7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4.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 Id="rId3" Type="http://schemas.openxmlformats.org/officeDocument/2006/relationships/image" Target="../media/image76.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7.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1.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2.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1.png"/><Relationship Id="rId3" Type="http://schemas.openxmlformats.org/officeDocument/2006/relationships/image" Target="../media/image1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6.png"/></Relationships>
</file>

<file path=ppt/slides/_rels/slide83.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89.png"/><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0.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1.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2.jpe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3.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5.png"/><Relationship Id="rId3" Type="http://schemas.openxmlformats.org/officeDocument/2006/relationships/image" Target="../media/image96.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7.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hyperlink" Target="https://www.europol.europa.eu/publications-documents/response-of-and-twitter-to-release-of-dabiq-issue-15" TargetMode="External"/><Relationship Id="rId4" Type="http://schemas.openxmlformats.org/officeDocument/2006/relationships/hyperlink" Target="https://www.europol.europa.eu/publications-documents/exploring-role-of-instructional-material-in-aqaps-inspire-and-isis-rumiyah" TargetMode="External"/><Relationship Id="rId5" Type="http://schemas.openxmlformats.org/officeDocument/2006/relationships/hyperlink" Target="https://www.europol.europa.eu/publications-documents/deconstruction-of-identity-concepts-in-islamic-state-propaganda" TargetMode="External"/><Relationship Id="rId6" Type="http://schemas.openxmlformats.org/officeDocument/2006/relationships/hyperlink" Target="https://www.europol.europa.eu/publications-documents/computer-support-to-analyze-propaganda" TargetMode="External"/><Relationship Id="rId1" Type="http://schemas.openxmlformats.org/officeDocument/2006/relationships/slideLayout" Target="../slideLayouts/slideLayout2.xml"/><Relationship Id="rId2" Type="http://schemas.openxmlformats.org/officeDocument/2006/relationships/hyperlink" Target="https://www.europol.europa.eu/publications-documents/jihadi-wolf-threat" TargetMode="External"/></Relationships>
</file>

<file path=ppt/slides/_rels/slide96.xml.rels><?xml version="1.0" encoding="UTF-8" standalone="yes"?>
<Relationships xmlns="http://schemas.openxmlformats.org/package/2006/relationships"><Relationship Id="rId3" Type="http://schemas.openxmlformats.org/officeDocument/2006/relationships/hyperlink" Target="https://www.franceculture.fr/emissions/avignon-2017-fictions/lettres-nour-dapres-nour-pourquoi-je-nai-rien-vu-venir-de-rachid" TargetMode="External"/><Relationship Id="rId4" Type="http://schemas.openxmlformats.org/officeDocument/2006/relationships/hyperlink" Target="http://information.tv5monde.com/en-continu/au-lycee-un-atelier-pour-ne-plus-prendre-le-coran-au-pied-de-la-lettre-215220" TargetMode="External"/><Relationship Id="rId5" Type="http://schemas.openxmlformats.org/officeDocument/2006/relationships/hyperlink" Target="https://djihadspectacle.com/" TargetMode="External"/><Relationship Id="rId1" Type="http://schemas.openxmlformats.org/officeDocument/2006/relationships/slideLayout" Target="../slideLayouts/slideLayout2.xml"/><Relationship Id="rId2" Type="http://schemas.openxmlformats.org/officeDocument/2006/relationships/hyperlink" Target="http://www.reactif-theatre.fr/" TargetMode="External"/></Relationships>
</file>

<file path=ppt/slides/_rels/slide97.xml.rels><?xml version="1.0" encoding="UTF-8" standalone="yes"?>
<Relationships xmlns="http://schemas.openxmlformats.org/package/2006/relationships"><Relationship Id="rId3" Type="http://schemas.openxmlformats.org/officeDocument/2006/relationships/hyperlink" Target="https://deradika.de/stories" TargetMode="External"/><Relationship Id="rId4" Type="http://schemas.openxmlformats.org/officeDocument/2006/relationships/hyperlink" Target="https://deradika.de/about" TargetMode="External"/><Relationship Id="rId5" Type="http://schemas.openxmlformats.org/officeDocument/2006/relationships/hyperlink" Target="http://www.tawdih.pw/" TargetMode="External"/><Relationship Id="rId6" Type="http://schemas.openxmlformats.org/officeDocument/2006/relationships/hyperlink" Target="http://www.counternarratives.org/html/case-studies-entry?id15" TargetMode="External"/><Relationship Id="rId7" Type="http://schemas.openxmlformats.org/officeDocument/2006/relationships/hyperlink" Target="https://radical.hypotheses.org/1977" TargetMode="External"/><Relationship Id="rId8" Type="http://schemas.openxmlformats.org/officeDocument/2006/relationships/hyperlink" Target="https://www.youtube.com/watch?v=U49nOBFv508&amp;feature=youtu.be" TargetMode="External"/><Relationship Id="rId1" Type="http://schemas.openxmlformats.org/officeDocument/2006/relationships/slideLayout" Target="../slideLayouts/slideLayout2.xml"/><Relationship Id="rId2" Type="http://schemas.openxmlformats.org/officeDocument/2006/relationships/hyperlink" Target="https://radical.hypotheses.org/2052"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image" Target="../media/image98.jp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1.jpeg"/><Relationship Id="rId3"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254000" y="1918447"/>
            <a:ext cx="8657167" cy="1470025"/>
          </a:xfrm>
        </p:spPr>
        <p:txBody>
          <a:bodyPr/>
          <a:lstStyle/>
          <a:p>
            <a:r>
              <a:rPr lang="fr-FR" dirty="0" smtClean="0"/>
              <a:t>Les radicalisations, </a:t>
            </a:r>
            <a:br>
              <a:rPr lang="fr-FR" dirty="0" smtClean="0"/>
            </a:br>
            <a:r>
              <a:rPr lang="fr-FR" dirty="0" smtClean="0"/>
              <a:t>où en sommes-nous ?</a:t>
            </a:r>
            <a:endParaRPr lang="fr-FR" dirty="0"/>
          </a:p>
        </p:txBody>
      </p:sp>
      <p:sp>
        <p:nvSpPr>
          <p:cNvPr id="3" name="Sous-titre 2"/>
          <p:cNvSpPr>
            <a:spLocks noGrp="1"/>
          </p:cNvSpPr>
          <p:nvPr>
            <p:ph type="subTitle" idx="1"/>
          </p:nvPr>
        </p:nvSpPr>
        <p:spPr/>
        <p:txBody>
          <a:bodyPr/>
          <a:lstStyle/>
          <a:p>
            <a:endParaRPr lang="fr-FR" dirty="0" smtClean="0"/>
          </a:p>
          <a:p>
            <a:endParaRPr lang="fr-FR" dirty="0"/>
          </a:p>
          <a:p>
            <a:endParaRPr lang="fr-FR" dirty="0" smtClean="0"/>
          </a:p>
          <a:p>
            <a:r>
              <a:rPr lang="fr-FR" sz="3200" b="1" dirty="0" smtClean="0"/>
              <a:t>Jean-François Clément</a:t>
            </a:r>
            <a:endParaRPr lang="fr-FR" sz="3200" b="1" dirty="0"/>
          </a:p>
        </p:txBody>
      </p:sp>
    </p:spTree>
    <p:extLst>
      <p:ext uri="{BB962C8B-B14F-4D97-AF65-F5344CB8AC3E}">
        <p14:creationId xmlns:p14="http://schemas.microsoft.com/office/powerpoint/2010/main" val="29384964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 Les » radicalisations peuvent être plus ou moins violentes</a:t>
            </a:r>
            <a:endParaRPr lang="fr-FR" sz="3200" dirty="0"/>
          </a:p>
        </p:txBody>
      </p:sp>
      <p:sp>
        <p:nvSpPr>
          <p:cNvPr id="3" name="Espace réservé du contenu 2"/>
          <p:cNvSpPr>
            <a:spLocks noGrp="1"/>
          </p:cNvSpPr>
          <p:nvPr>
            <p:ph idx="1"/>
          </p:nvPr>
        </p:nvSpPr>
        <p:spPr>
          <a:xfrm>
            <a:off x="364355" y="1707343"/>
            <a:ext cx="2196539" cy="4977475"/>
          </a:xfrm>
        </p:spPr>
        <p:txBody>
          <a:bodyPr>
            <a:normAutofit/>
          </a:bodyPr>
          <a:lstStyle/>
          <a:p>
            <a:r>
              <a:rPr lang="fr-FR" dirty="0" smtClean="0"/>
              <a:t>De plus, le désir de violence n’aboutit pas toujours à une violence effective. Il peut, en effet, y avoir des actes manqués.</a:t>
            </a:r>
          </a:p>
        </p:txBody>
      </p:sp>
      <p:pic>
        <p:nvPicPr>
          <p:cNvPr id="5" name="Image 4" descr="Capture d’écran 2018-10-15 à 18.20.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8626" y="1457488"/>
            <a:ext cx="6415373" cy="5400512"/>
          </a:xfrm>
          <a:prstGeom prst="rect">
            <a:avLst/>
          </a:prstGeom>
        </p:spPr>
      </p:pic>
    </p:spTree>
    <p:extLst>
      <p:ext uri="{BB962C8B-B14F-4D97-AF65-F5344CB8AC3E}">
        <p14:creationId xmlns:p14="http://schemas.microsoft.com/office/powerpoint/2010/main" val="62893763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nouvelles priorités : l’entreprise</a:t>
            </a:r>
            <a:endParaRPr lang="fr-FR" dirty="0"/>
          </a:p>
        </p:txBody>
      </p:sp>
      <p:sp>
        <p:nvSpPr>
          <p:cNvPr id="6" name="Espace réservé du contenu 5"/>
          <p:cNvSpPr>
            <a:spLocks noGrp="1"/>
          </p:cNvSpPr>
          <p:nvPr>
            <p:ph idx="1"/>
          </p:nvPr>
        </p:nvSpPr>
        <p:spPr>
          <a:xfrm>
            <a:off x="779463" y="1828800"/>
            <a:ext cx="7844234" cy="4584984"/>
          </a:xfrm>
        </p:spPr>
        <p:txBody>
          <a:bodyPr>
            <a:normAutofit fontScale="85000" lnSpcReduction="10000"/>
          </a:bodyPr>
          <a:lstStyle/>
          <a:p>
            <a:r>
              <a:rPr lang="fr-FR" dirty="0" smtClean="0">
                <a:effectLst/>
              </a:rPr>
              <a:t>Il y aura </a:t>
            </a:r>
            <a:r>
              <a:rPr lang="fr-FR" dirty="0">
                <a:effectLst/>
              </a:rPr>
              <a:t>la </a:t>
            </a:r>
            <a:r>
              <a:rPr lang="fr-FR" b="1" dirty="0">
                <a:effectLst/>
              </a:rPr>
              <a:t>mise en place de groupes d’évaluation départementaux </a:t>
            </a:r>
            <a:r>
              <a:rPr lang="fr-FR" dirty="0">
                <a:effectLst/>
              </a:rPr>
              <a:t>(GED</a:t>
            </a:r>
            <a:r>
              <a:rPr lang="fr-FR" dirty="0" smtClean="0">
                <a:effectLst/>
              </a:rPr>
              <a:t>) de la situation dans les entreprises</a:t>
            </a:r>
            <a:endParaRPr lang="fr-FR" dirty="0">
              <a:effectLst/>
            </a:endParaRPr>
          </a:p>
          <a:p>
            <a:r>
              <a:rPr lang="fr-FR" dirty="0">
                <a:effectLst/>
              </a:rPr>
              <a:t>L</a:t>
            </a:r>
            <a:r>
              <a:rPr lang="fr-FR" dirty="0" smtClean="0">
                <a:effectLst/>
              </a:rPr>
              <a:t>a </a:t>
            </a:r>
            <a:r>
              <a:rPr lang="fr-FR" dirty="0">
                <a:effectLst/>
              </a:rPr>
              <a:t>nomination d’un </a:t>
            </a:r>
            <a:r>
              <a:rPr lang="fr-FR" b="1" dirty="0">
                <a:effectLst/>
              </a:rPr>
              <a:t>référent pour la prévention de la radicalisation </a:t>
            </a:r>
            <a:r>
              <a:rPr lang="fr-FR" dirty="0">
                <a:effectLst/>
              </a:rPr>
              <a:t>dans les </a:t>
            </a:r>
            <a:r>
              <a:rPr lang="fr-FR" b="1" dirty="0">
                <a:effectLst/>
              </a:rPr>
              <a:t>Directions régionales </a:t>
            </a:r>
            <a:r>
              <a:rPr lang="fr-FR" dirty="0">
                <a:effectLst/>
              </a:rPr>
              <a:t>des entreprises, de la concurrence, de la consommation, du travail et de l’emploi (DIRECCTE</a:t>
            </a:r>
            <a:r>
              <a:rPr lang="fr-FR" dirty="0" smtClean="0">
                <a:effectLst/>
              </a:rPr>
              <a:t>).</a:t>
            </a:r>
          </a:p>
          <a:p>
            <a:r>
              <a:rPr lang="fr-FR" dirty="0">
                <a:effectLst/>
              </a:rPr>
              <a:t>Des outils spécifiques à destination des entreprises </a:t>
            </a:r>
            <a:r>
              <a:rPr lang="fr-FR" dirty="0" smtClean="0">
                <a:effectLst/>
              </a:rPr>
              <a:t>ont été élaborés pour éviter une attaque comme celle ayant ciblé la </a:t>
            </a:r>
            <a:r>
              <a:rPr lang="fr-FR" dirty="0">
                <a:effectLst/>
              </a:rPr>
              <a:t>société Air </a:t>
            </a:r>
            <a:r>
              <a:rPr lang="fr-FR" dirty="0" err="1">
                <a:effectLst/>
              </a:rPr>
              <a:t>Products</a:t>
            </a:r>
            <a:r>
              <a:rPr lang="fr-FR" dirty="0">
                <a:effectLst/>
              </a:rPr>
              <a:t> de Saint-Quentin </a:t>
            </a:r>
            <a:r>
              <a:rPr lang="fr-FR" dirty="0" err="1">
                <a:effectLst/>
              </a:rPr>
              <a:t>Fallavier</a:t>
            </a:r>
            <a:r>
              <a:rPr lang="fr-FR" dirty="0">
                <a:effectLst/>
              </a:rPr>
              <a:t> en 2015 et celle de la boîte de nuit gay « The Pulse » à Orlando aux Etats-Unis, en 2016, tuant 50 </a:t>
            </a:r>
            <a:r>
              <a:rPr lang="fr-FR" dirty="0" smtClean="0">
                <a:effectLst/>
              </a:rPr>
              <a:t>personnes.</a:t>
            </a:r>
          </a:p>
          <a:p>
            <a:r>
              <a:rPr lang="fr-FR" dirty="0" smtClean="0">
                <a:effectLst/>
              </a:rPr>
              <a:t>Les </a:t>
            </a:r>
            <a:r>
              <a:rPr lang="fr-FR" b="1" dirty="0" smtClean="0">
                <a:effectLst/>
              </a:rPr>
              <a:t>cibles potentielles par leurs activités sensibles </a:t>
            </a:r>
            <a:r>
              <a:rPr lang="fr-FR" dirty="0" smtClean="0">
                <a:effectLst/>
              </a:rPr>
              <a:t>(transport aérien, énergie) ou leurs dimensions symboliques seront prioritaires.</a:t>
            </a:r>
            <a:endParaRPr lang="fr-FR" dirty="0">
              <a:effectLst/>
            </a:endParaRPr>
          </a:p>
          <a:p>
            <a:pPr marL="0" indent="0">
              <a:buNone/>
            </a:pPr>
            <a:endParaRPr lang="fr-FR" dirty="0">
              <a:effectLst/>
            </a:endParaRPr>
          </a:p>
          <a:p>
            <a:endParaRPr lang="fr-FR" dirty="0">
              <a:effectLst/>
            </a:endParaRPr>
          </a:p>
          <a:p>
            <a:endParaRPr lang="fr-FR" dirty="0">
              <a:effectLst/>
            </a:endParaRPr>
          </a:p>
          <a:p>
            <a:pPr marL="0" indent="0">
              <a:buNone/>
            </a:pPr>
            <a:endParaRPr lang="fr-FR" dirty="0"/>
          </a:p>
        </p:txBody>
      </p:sp>
    </p:spTree>
    <p:extLst>
      <p:ext uri="{BB962C8B-B14F-4D97-AF65-F5344CB8AC3E}">
        <p14:creationId xmlns:p14="http://schemas.microsoft.com/office/powerpoint/2010/main" val="71459400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nouvelles priorités : l’entreprise</a:t>
            </a:r>
            <a:endParaRPr lang="fr-FR" dirty="0"/>
          </a:p>
        </p:txBody>
      </p:sp>
      <p:sp>
        <p:nvSpPr>
          <p:cNvPr id="6" name="Espace réservé du contenu 5"/>
          <p:cNvSpPr>
            <a:spLocks noGrp="1"/>
          </p:cNvSpPr>
          <p:nvPr>
            <p:ph idx="1"/>
          </p:nvPr>
        </p:nvSpPr>
        <p:spPr>
          <a:xfrm>
            <a:off x="779463" y="1828800"/>
            <a:ext cx="7844234" cy="4584984"/>
          </a:xfrm>
        </p:spPr>
        <p:txBody>
          <a:bodyPr>
            <a:normAutofit/>
          </a:bodyPr>
          <a:lstStyle/>
          <a:p>
            <a:r>
              <a:rPr lang="fr-FR" dirty="0" smtClean="0">
                <a:effectLst/>
              </a:rPr>
              <a:t>Il y a </a:t>
            </a:r>
            <a:r>
              <a:rPr lang="fr-FR" b="1" dirty="0" smtClean="0">
                <a:effectLst/>
              </a:rPr>
              <a:t>trois enjeux </a:t>
            </a:r>
            <a:r>
              <a:rPr lang="fr-FR" dirty="0" smtClean="0">
                <a:effectLst/>
              </a:rPr>
              <a:t>:</a:t>
            </a:r>
          </a:p>
          <a:p>
            <a:r>
              <a:rPr lang="fr-FR" dirty="0">
                <a:effectLst/>
              </a:rPr>
              <a:t>tout d’abord </a:t>
            </a:r>
            <a:r>
              <a:rPr lang="fr-FR" b="1" dirty="0">
                <a:effectLst/>
              </a:rPr>
              <a:t>sécuritaire</a:t>
            </a:r>
            <a:r>
              <a:rPr lang="fr-FR" dirty="0">
                <a:effectLst/>
              </a:rPr>
              <a:t>, dans la mesure où une menace extrémiste </a:t>
            </a:r>
            <a:r>
              <a:rPr lang="fr-FR" dirty="0" smtClean="0">
                <a:effectLst/>
              </a:rPr>
              <a:t>évolutive peut avoir des conséquences sur l’activité économique.</a:t>
            </a:r>
          </a:p>
          <a:p>
            <a:r>
              <a:rPr lang="fr-FR" dirty="0" smtClean="0">
                <a:effectLst/>
              </a:rPr>
              <a:t>Ensuite pour la </a:t>
            </a:r>
            <a:r>
              <a:rPr lang="fr-FR" b="1" dirty="0" smtClean="0">
                <a:effectLst/>
              </a:rPr>
              <a:t>gestion </a:t>
            </a:r>
            <a:r>
              <a:rPr lang="fr-FR" b="1" dirty="0">
                <a:effectLst/>
              </a:rPr>
              <a:t>interne </a:t>
            </a:r>
            <a:r>
              <a:rPr lang="fr-FR" b="1" dirty="0" smtClean="0">
                <a:effectLst/>
              </a:rPr>
              <a:t>des ressources humaines</a:t>
            </a:r>
            <a:r>
              <a:rPr lang="fr-FR" dirty="0" smtClean="0">
                <a:effectLst/>
              </a:rPr>
              <a:t>, ce qui peut se confondre avec </a:t>
            </a:r>
            <a:r>
              <a:rPr lang="fr-FR" dirty="0">
                <a:effectLst/>
              </a:rPr>
              <a:t>la question du vivre-ensemble sur le lieu de travail, </a:t>
            </a:r>
            <a:r>
              <a:rPr lang="fr-FR" dirty="0" smtClean="0">
                <a:effectLst/>
              </a:rPr>
              <a:t>des tensions pouvant apparaître en fonction d’opinions </a:t>
            </a:r>
            <a:r>
              <a:rPr lang="fr-FR" dirty="0">
                <a:effectLst/>
              </a:rPr>
              <a:t>ou des pratiques religieuses ou politiques au sein d’une </a:t>
            </a:r>
            <a:r>
              <a:rPr lang="fr-FR" dirty="0" smtClean="0">
                <a:effectLst/>
              </a:rPr>
              <a:t>organisation.</a:t>
            </a:r>
          </a:p>
          <a:p>
            <a:r>
              <a:rPr lang="fr-FR" dirty="0" smtClean="0">
                <a:effectLst/>
              </a:rPr>
              <a:t>Enfin celui de la </a:t>
            </a:r>
            <a:r>
              <a:rPr lang="fr-FR" b="1" dirty="0" smtClean="0">
                <a:effectLst/>
              </a:rPr>
              <a:t>responsabilité </a:t>
            </a:r>
            <a:r>
              <a:rPr lang="fr-FR" b="1" dirty="0">
                <a:effectLst/>
              </a:rPr>
              <a:t>sociale </a:t>
            </a:r>
            <a:r>
              <a:rPr lang="fr-FR" b="1" dirty="0" smtClean="0">
                <a:effectLst/>
              </a:rPr>
              <a:t>des entreprises</a:t>
            </a:r>
            <a:r>
              <a:rPr lang="fr-FR" dirty="0">
                <a:effectLst/>
              </a:rPr>
              <a:t>. </a:t>
            </a:r>
          </a:p>
          <a:p>
            <a:endParaRPr lang="fr-FR" dirty="0">
              <a:effectLst/>
            </a:endParaRPr>
          </a:p>
          <a:p>
            <a:endParaRPr lang="fr-FR" dirty="0">
              <a:effectLst/>
            </a:endParaRPr>
          </a:p>
          <a:p>
            <a:pPr marL="0" indent="0">
              <a:buNone/>
            </a:pPr>
            <a:endParaRPr lang="fr-FR" dirty="0">
              <a:effectLst/>
            </a:endParaRPr>
          </a:p>
          <a:p>
            <a:endParaRPr lang="fr-FR" dirty="0">
              <a:effectLst/>
            </a:endParaRPr>
          </a:p>
          <a:p>
            <a:endParaRPr lang="fr-FR" dirty="0">
              <a:effectLst/>
            </a:endParaRPr>
          </a:p>
          <a:p>
            <a:pPr marL="0" indent="0">
              <a:buNone/>
            </a:pPr>
            <a:endParaRPr lang="fr-FR" dirty="0"/>
          </a:p>
        </p:txBody>
      </p:sp>
    </p:spTree>
    <p:extLst>
      <p:ext uri="{BB962C8B-B14F-4D97-AF65-F5344CB8AC3E}">
        <p14:creationId xmlns:p14="http://schemas.microsoft.com/office/powerpoint/2010/main" val="158144344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nouvelles priorités : Le sport</a:t>
            </a:r>
            <a:endParaRPr lang="fr-FR" dirty="0"/>
          </a:p>
        </p:txBody>
      </p:sp>
      <p:sp>
        <p:nvSpPr>
          <p:cNvPr id="3" name="Espace réservé du contenu 2"/>
          <p:cNvSpPr>
            <a:spLocks noGrp="1"/>
          </p:cNvSpPr>
          <p:nvPr>
            <p:ph idx="1"/>
          </p:nvPr>
        </p:nvSpPr>
        <p:spPr>
          <a:xfrm>
            <a:off x="3987081" y="1686521"/>
            <a:ext cx="4913582" cy="4917479"/>
          </a:xfrm>
        </p:spPr>
        <p:txBody>
          <a:bodyPr>
            <a:normAutofit fontScale="92500" lnSpcReduction="10000"/>
          </a:bodyPr>
          <a:lstStyle/>
          <a:p>
            <a:r>
              <a:rPr lang="fr-FR" dirty="0" smtClean="0"/>
              <a:t>On a constaté que de nombreux terroristes </a:t>
            </a:r>
            <a:r>
              <a:rPr lang="fr-FR" dirty="0" err="1" smtClean="0"/>
              <a:t>jihadistes</a:t>
            </a:r>
            <a:r>
              <a:rPr lang="fr-FR" dirty="0" smtClean="0"/>
              <a:t> sont </a:t>
            </a:r>
            <a:r>
              <a:rPr lang="fr-FR" b="1" dirty="0" smtClean="0"/>
              <a:t>passés par des clubs de sport</a:t>
            </a:r>
            <a:r>
              <a:rPr lang="fr-FR" dirty="0" smtClean="0"/>
              <a:t>. Ils n’ont donc </a:t>
            </a:r>
            <a:r>
              <a:rPr lang="fr-FR" b="1" dirty="0" smtClean="0"/>
              <a:t>pas appris les </a:t>
            </a:r>
            <a:r>
              <a:rPr lang="fr-FR" b="1" dirty="0" smtClean="0">
                <a:effectLst/>
              </a:rPr>
              <a:t>valeurs </a:t>
            </a:r>
            <a:r>
              <a:rPr lang="fr-FR" b="1" dirty="0">
                <a:effectLst/>
              </a:rPr>
              <a:t>d’efforts, de respect de l’autre et </a:t>
            </a:r>
            <a:r>
              <a:rPr lang="fr-FR" b="1" dirty="0" smtClean="0">
                <a:effectLst/>
              </a:rPr>
              <a:t>de la mixité. </a:t>
            </a:r>
          </a:p>
          <a:p>
            <a:r>
              <a:rPr lang="fr-FR" dirty="0" smtClean="0">
                <a:effectLst/>
              </a:rPr>
              <a:t>La radicalisation </a:t>
            </a:r>
            <a:r>
              <a:rPr lang="fr-FR" dirty="0">
                <a:effectLst/>
              </a:rPr>
              <a:t>islamiste </a:t>
            </a:r>
            <a:r>
              <a:rPr lang="fr-FR" dirty="0" smtClean="0">
                <a:effectLst/>
              </a:rPr>
              <a:t>peut concerner des </a:t>
            </a:r>
            <a:r>
              <a:rPr lang="fr-FR" dirty="0">
                <a:effectLst/>
              </a:rPr>
              <a:t>licenciés, des éducateurs, voire des </a:t>
            </a:r>
            <a:r>
              <a:rPr lang="fr-FR" dirty="0" smtClean="0">
                <a:effectLst/>
              </a:rPr>
              <a:t>dirigeants. </a:t>
            </a:r>
          </a:p>
          <a:p>
            <a:r>
              <a:rPr lang="fr-FR" dirty="0" smtClean="0">
                <a:effectLst/>
              </a:rPr>
              <a:t>Des </a:t>
            </a:r>
            <a:r>
              <a:rPr lang="fr-FR" b="1" dirty="0" smtClean="0">
                <a:effectLst/>
              </a:rPr>
              <a:t>plans </a:t>
            </a:r>
            <a:r>
              <a:rPr lang="fr-FR" b="1" dirty="0">
                <a:effectLst/>
              </a:rPr>
              <a:t>de prévention </a:t>
            </a:r>
            <a:r>
              <a:rPr lang="fr-FR" dirty="0">
                <a:effectLst/>
              </a:rPr>
              <a:t>de la radicalisation dans le sport </a:t>
            </a:r>
            <a:r>
              <a:rPr lang="fr-FR" dirty="0" smtClean="0">
                <a:effectLst/>
              </a:rPr>
              <a:t>vont être </a:t>
            </a:r>
            <a:r>
              <a:rPr lang="fr-FR" b="1" dirty="0" smtClean="0">
                <a:effectLst/>
              </a:rPr>
              <a:t>élaborés</a:t>
            </a:r>
            <a:r>
              <a:rPr lang="fr-FR" dirty="0" smtClean="0">
                <a:effectLst/>
              </a:rPr>
              <a:t> avec l’UCLAT, la PJJ et le CIPDR – comité interministériel (réseaux d’alerte et signalements, référents et soutiens aux clubs).</a:t>
            </a:r>
            <a:endParaRPr lang="fr-FR" dirty="0"/>
          </a:p>
        </p:txBody>
      </p:sp>
      <p:pic>
        <p:nvPicPr>
          <p:cNvPr id="4" name="Image 3" descr="Capture d’écran 2018-10-15 à 12.15.5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478308"/>
            <a:ext cx="3775222" cy="5379691"/>
          </a:xfrm>
          <a:prstGeom prst="rect">
            <a:avLst/>
          </a:prstGeom>
        </p:spPr>
      </p:pic>
    </p:spTree>
    <p:extLst>
      <p:ext uri="{BB962C8B-B14F-4D97-AF65-F5344CB8AC3E}">
        <p14:creationId xmlns:p14="http://schemas.microsoft.com/office/powerpoint/2010/main" val="35395671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nouvelles priorités : Le sport</a:t>
            </a:r>
            <a:endParaRPr lang="fr-FR" dirty="0"/>
          </a:p>
        </p:txBody>
      </p:sp>
      <p:sp>
        <p:nvSpPr>
          <p:cNvPr id="3" name="Espace réservé du contenu 2"/>
          <p:cNvSpPr>
            <a:spLocks noGrp="1"/>
          </p:cNvSpPr>
          <p:nvPr>
            <p:ph idx="1"/>
          </p:nvPr>
        </p:nvSpPr>
        <p:spPr>
          <a:xfrm>
            <a:off x="520507" y="1686521"/>
            <a:ext cx="8380156" cy="4917479"/>
          </a:xfrm>
        </p:spPr>
        <p:txBody>
          <a:bodyPr>
            <a:normAutofit lnSpcReduction="10000"/>
          </a:bodyPr>
          <a:lstStyle/>
          <a:p>
            <a:r>
              <a:rPr lang="fr-FR" b="1" dirty="0">
                <a:effectLst/>
              </a:rPr>
              <a:t>La création d’un réseau de référents</a:t>
            </a:r>
            <a:endParaRPr lang="fr-FR" dirty="0">
              <a:effectLst/>
            </a:endParaRPr>
          </a:p>
          <a:p>
            <a:r>
              <a:rPr lang="fr-FR" dirty="0">
                <a:effectLst/>
              </a:rPr>
              <a:t>Selon leur taille, </a:t>
            </a:r>
            <a:r>
              <a:rPr lang="fr-FR" b="1" dirty="0">
                <a:effectLst/>
              </a:rPr>
              <a:t>les 74 ligues et comités régionaux partenaires (</a:t>
            </a:r>
            <a:r>
              <a:rPr lang="fr-FR" b="1" dirty="0" smtClean="0">
                <a:effectLst/>
              </a:rPr>
              <a:t>représentant 19 </a:t>
            </a:r>
            <a:r>
              <a:rPr lang="fr-FR" b="1" dirty="0">
                <a:effectLst/>
              </a:rPr>
              <a:t>300 clubs) ont désormais un ou plusieurs référents régionaux </a:t>
            </a:r>
            <a:r>
              <a:rPr lang="fr-FR" dirty="0">
                <a:effectLst/>
              </a:rPr>
              <a:t>« valeurs </a:t>
            </a:r>
            <a:r>
              <a:rPr lang="fr-FR" dirty="0" smtClean="0">
                <a:effectLst/>
              </a:rPr>
              <a:t>de la </a:t>
            </a:r>
            <a:r>
              <a:rPr lang="fr-FR" dirty="0">
                <a:effectLst/>
              </a:rPr>
              <a:t>République, laïcité, lutte contre la radicalisation ». Cette personne formée </a:t>
            </a:r>
            <a:r>
              <a:rPr lang="fr-FR" dirty="0" smtClean="0">
                <a:effectLst/>
              </a:rPr>
              <a:t>a pour </a:t>
            </a:r>
            <a:r>
              <a:rPr lang="fr-FR" b="1" dirty="0">
                <a:effectLst/>
              </a:rPr>
              <a:t>mission d’accompagner les clubs et associations </a:t>
            </a:r>
            <a:r>
              <a:rPr lang="fr-FR" dirty="0">
                <a:effectLst/>
              </a:rPr>
              <a:t>qui sont affiliés dans </a:t>
            </a:r>
            <a:r>
              <a:rPr lang="fr-FR" dirty="0" smtClean="0">
                <a:effectLst/>
              </a:rPr>
              <a:t>la prévention </a:t>
            </a:r>
            <a:r>
              <a:rPr lang="fr-FR" dirty="0">
                <a:effectLst/>
              </a:rPr>
              <a:t>et la veille de la radicalisation. Et de briser la solitude des clubs </a:t>
            </a:r>
            <a:r>
              <a:rPr lang="fr-FR" dirty="0" smtClean="0">
                <a:effectLst/>
              </a:rPr>
              <a:t>face à </a:t>
            </a:r>
            <a:r>
              <a:rPr lang="fr-FR" dirty="0">
                <a:effectLst/>
              </a:rPr>
              <a:t>la radicalisation qui peut toucher aussi bien des éducateurs que des </a:t>
            </a:r>
            <a:r>
              <a:rPr lang="fr-FR" dirty="0" smtClean="0">
                <a:effectLst/>
              </a:rPr>
              <a:t>dirigeants ou </a:t>
            </a:r>
            <a:r>
              <a:rPr lang="fr-FR" dirty="0">
                <a:effectLst/>
              </a:rPr>
              <a:t>des licenciés</a:t>
            </a:r>
            <a:r>
              <a:rPr lang="fr-FR" dirty="0" smtClean="0">
                <a:effectLst/>
              </a:rPr>
              <a:t>.</a:t>
            </a:r>
          </a:p>
          <a:p>
            <a:r>
              <a:rPr lang="fr-FR" dirty="0" smtClean="0">
                <a:effectLst/>
              </a:rPr>
              <a:t>Le plan déployé en 2018 en Île-de-France sera proposé dans les autres Régions.</a:t>
            </a:r>
            <a:endParaRPr lang="fr-FR" dirty="0">
              <a:effectLst/>
            </a:endParaRPr>
          </a:p>
        </p:txBody>
      </p:sp>
    </p:spTree>
    <p:extLst>
      <p:ext uri="{BB962C8B-B14F-4D97-AF65-F5344CB8AC3E}">
        <p14:creationId xmlns:p14="http://schemas.microsoft.com/office/powerpoint/2010/main" val="134228339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nouvelles priorités : Le sport</a:t>
            </a:r>
            <a:endParaRPr lang="fr-FR" dirty="0"/>
          </a:p>
        </p:txBody>
      </p:sp>
      <p:sp>
        <p:nvSpPr>
          <p:cNvPr id="3" name="Espace réservé du contenu 2"/>
          <p:cNvSpPr>
            <a:spLocks noGrp="1"/>
          </p:cNvSpPr>
          <p:nvPr>
            <p:ph idx="1"/>
          </p:nvPr>
        </p:nvSpPr>
        <p:spPr>
          <a:xfrm>
            <a:off x="520507" y="1686521"/>
            <a:ext cx="4642919" cy="4917479"/>
          </a:xfrm>
        </p:spPr>
        <p:txBody>
          <a:bodyPr>
            <a:normAutofit fontScale="92500" lnSpcReduction="20000"/>
          </a:bodyPr>
          <a:lstStyle/>
          <a:p>
            <a:r>
              <a:rPr lang="fr-FR" b="1" dirty="0" smtClean="0">
                <a:effectLst/>
              </a:rPr>
              <a:t>Certains sports, liés à l’affirmation de la virilité, </a:t>
            </a:r>
            <a:r>
              <a:rPr lang="fr-FR" dirty="0" smtClean="0">
                <a:effectLst/>
              </a:rPr>
              <a:t>sont </a:t>
            </a:r>
            <a:r>
              <a:rPr lang="fr-FR" b="1" dirty="0" smtClean="0">
                <a:effectLst/>
              </a:rPr>
              <a:t>plus touchés que d’autres (</a:t>
            </a:r>
            <a:r>
              <a:rPr lang="fr-FR" b="1" dirty="0" err="1" smtClean="0">
                <a:effectLst/>
              </a:rPr>
              <a:t>futsal</a:t>
            </a:r>
            <a:r>
              <a:rPr lang="fr-FR" b="1" dirty="0" smtClean="0">
                <a:effectLst/>
              </a:rPr>
              <a:t>, sports de combat, salles de musculation). </a:t>
            </a:r>
            <a:r>
              <a:rPr lang="fr-FR" dirty="0">
                <a:effectLst/>
              </a:rPr>
              <a:t>Mohamed </a:t>
            </a:r>
            <a:r>
              <a:rPr lang="fr-FR" dirty="0" err="1" smtClean="0">
                <a:effectLst/>
              </a:rPr>
              <a:t>Merah</a:t>
            </a:r>
            <a:r>
              <a:rPr lang="fr-FR" dirty="0">
                <a:effectLst/>
              </a:rPr>
              <a:t> </a:t>
            </a:r>
            <a:r>
              <a:rPr lang="fr-FR" dirty="0" smtClean="0">
                <a:effectLst/>
              </a:rPr>
              <a:t>a pratiqué le foot, </a:t>
            </a:r>
            <a:r>
              <a:rPr lang="fr-FR" dirty="0">
                <a:effectLst/>
              </a:rPr>
              <a:t>les frères </a:t>
            </a:r>
            <a:r>
              <a:rPr lang="fr-FR" dirty="0" err="1">
                <a:effectLst/>
              </a:rPr>
              <a:t>Kouachi</a:t>
            </a:r>
            <a:r>
              <a:rPr lang="fr-FR" dirty="0">
                <a:effectLst/>
              </a:rPr>
              <a:t>, </a:t>
            </a:r>
            <a:r>
              <a:rPr lang="fr-FR" dirty="0" smtClean="0">
                <a:effectLst/>
              </a:rPr>
              <a:t>et les </a:t>
            </a:r>
            <a:r>
              <a:rPr lang="fr-FR" dirty="0">
                <a:effectLst/>
              </a:rPr>
              <a:t>frères </a:t>
            </a:r>
            <a:r>
              <a:rPr lang="fr-FR" dirty="0" smtClean="0">
                <a:effectLst/>
              </a:rPr>
              <a:t>Abdeslam la </a:t>
            </a:r>
            <a:r>
              <a:rPr lang="fr-FR" dirty="0">
                <a:effectLst/>
              </a:rPr>
              <a:t>boxe thaï et la </a:t>
            </a:r>
            <a:r>
              <a:rPr lang="fr-FR" dirty="0" smtClean="0">
                <a:effectLst/>
              </a:rPr>
              <a:t>boxe. </a:t>
            </a:r>
            <a:r>
              <a:rPr lang="fr-FR" dirty="0">
                <a:effectLst/>
              </a:rPr>
              <a:t>E</a:t>
            </a:r>
            <a:r>
              <a:rPr lang="fr-FR" dirty="0" smtClean="0">
                <a:effectLst/>
              </a:rPr>
              <a:t>n </a:t>
            </a:r>
            <a:r>
              <a:rPr lang="fr-FR" dirty="0">
                <a:effectLst/>
              </a:rPr>
              <a:t>France, </a:t>
            </a:r>
            <a:r>
              <a:rPr lang="fr-FR" b="1" dirty="0">
                <a:effectLst/>
              </a:rPr>
              <a:t>829 personnes radicalisées ont été signalées dans des clubs de sport</a:t>
            </a:r>
            <a:r>
              <a:rPr lang="fr-FR" dirty="0">
                <a:effectLst/>
              </a:rPr>
              <a:t>. </a:t>
            </a:r>
            <a:endParaRPr lang="fr-FR" dirty="0" smtClean="0">
              <a:effectLst/>
            </a:endParaRPr>
          </a:p>
          <a:p>
            <a:r>
              <a:rPr lang="fr-FR" dirty="0" smtClean="0">
                <a:effectLst/>
              </a:rPr>
              <a:t>Le sport plus que les mosquées est un milieu de radicalisation possible.</a:t>
            </a:r>
          </a:p>
          <a:p>
            <a:r>
              <a:rPr lang="fr-FR" dirty="0" smtClean="0">
                <a:effectLst/>
              </a:rPr>
              <a:t>Les </a:t>
            </a:r>
            <a:r>
              <a:rPr lang="fr-FR" dirty="0">
                <a:effectLst/>
              </a:rPr>
              <a:t>disciplines peu encadrées sont particulièrement </a:t>
            </a:r>
            <a:r>
              <a:rPr lang="fr-FR" dirty="0" smtClean="0">
                <a:effectLst/>
              </a:rPr>
              <a:t>exposées. </a:t>
            </a:r>
            <a:endParaRPr lang="fr-FR" dirty="0">
              <a:effectLst/>
            </a:endParaRPr>
          </a:p>
        </p:txBody>
      </p:sp>
      <p:pic>
        <p:nvPicPr>
          <p:cNvPr id="4" name="Image 3" descr="Capture d’écran 2018-10-15 à 18.23.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7500" y="1498600"/>
            <a:ext cx="3746500" cy="5359400"/>
          </a:xfrm>
          <a:prstGeom prst="rect">
            <a:avLst/>
          </a:prstGeom>
        </p:spPr>
      </p:pic>
    </p:spTree>
    <p:extLst>
      <p:ext uri="{BB962C8B-B14F-4D97-AF65-F5344CB8AC3E}">
        <p14:creationId xmlns:p14="http://schemas.microsoft.com/office/powerpoint/2010/main" val="419629324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nouvelles priorités : Le sport</a:t>
            </a:r>
            <a:endParaRPr lang="fr-FR" dirty="0"/>
          </a:p>
        </p:txBody>
      </p:sp>
      <p:pic>
        <p:nvPicPr>
          <p:cNvPr id="6" name="Image 5" descr="Capture d’écran 2018-10-24 à 09.46.0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9173" y="1448163"/>
            <a:ext cx="8279143" cy="5409837"/>
          </a:xfrm>
          <a:prstGeom prst="rect">
            <a:avLst/>
          </a:prstGeom>
        </p:spPr>
      </p:pic>
    </p:spTree>
    <p:extLst>
      <p:ext uri="{BB962C8B-B14F-4D97-AF65-F5344CB8AC3E}">
        <p14:creationId xmlns:p14="http://schemas.microsoft.com/office/powerpoint/2010/main" val="92357696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9463" y="62753"/>
            <a:ext cx="7971992" cy="1283167"/>
          </a:xfrm>
        </p:spPr>
        <p:txBody>
          <a:bodyPr/>
          <a:lstStyle/>
          <a:p>
            <a:r>
              <a:rPr lang="fr-FR" dirty="0" smtClean="0"/>
              <a:t>Les nouvelles priorités : l’éducation</a:t>
            </a:r>
            <a:endParaRPr lang="fr-FR" dirty="0"/>
          </a:p>
        </p:txBody>
      </p:sp>
      <p:pic>
        <p:nvPicPr>
          <p:cNvPr id="4" name="Image 3" descr="ission impossible ? De la difficulté d’établir des plans anti-radicalisation quand on comprend encore si mal le phénomène"/>
          <p:cNvPicPr/>
          <p:nvPr/>
        </p:nvPicPr>
        <p:blipFill>
          <a:blip r:embed="rId2">
            <a:extLst>
              <a:ext uri="{28A0092B-C50C-407E-A947-70E740481C1C}">
                <a14:useLocalDpi xmlns:a14="http://schemas.microsoft.com/office/drawing/2010/main" val="0"/>
              </a:ext>
            </a:extLst>
          </a:blip>
          <a:srcRect/>
          <a:stretch>
            <a:fillRect/>
          </a:stretch>
        </p:blipFill>
        <p:spPr bwMode="auto">
          <a:xfrm>
            <a:off x="1627822" y="1599682"/>
            <a:ext cx="5888355" cy="3253105"/>
          </a:xfrm>
          <a:prstGeom prst="rect">
            <a:avLst/>
          </a:prstGeom>
          <a:noFill/>
          <a:ln>
            <a:noFill/>
          </a:ln>
        </p:spPr>
      </p:pic>
      <p:sp>
        <p:nvSpPr>
          <p:cNvPr id="5" name="ZoneTexte 4"/>
          <p:cNvSpPr txBox="1"/>
          <p:nvPr/>
        </p:nvSpPr>
        <p:spPr>
          <a:xfrm>
            <a:off x="779463" y="4980511"/>
            <a:ext cx="7804954" cy="369332"/>
          </a:xfrm>
          <a:prstGeom prst="rect">
            <a:avLst/>
          </a:prstGeom>
          <a:noFill/>
        </p:spPr>
        <p:txBody>
          <a:bodyPr wrap="none" rtlCol="0">
            <a:spAutoFit/>
          </a:bodyPr>
          <a:lstStyle/>
          <a:p>
            <a:r>
              <a:rPr lang="fr-FR" dirty="0" smtClean="0">
                <a:solidFill>
                  <a:srgbClr val="333333"/>
                </a:solidFill>
              </a:rPr>
              <a:t>Le ministre de l’Éducation nationale détaille la stratégie de son administration</a:t>
            </a:r>
            <a:r>
              <a:rPr lang="fr-FR" dirty="0" smtClean="0"/>
              <a:t>.</a:t>
            </a:r>
            <a:endParaRPr lang="fr-FR" dirty="0"/>
          </a:p>
        </p:txBody>
      </p:sp>
      <p:sp>
        <p:nvSpPr>
          <p:cNvPr id="6" name="Rectangle 5"/>
          <p:cNvSpPr/>
          <p:nvPr/>
        </p:nvSpPr>
        <p:spPr>
          <a:xfrm>
            <a:off x="589119" y="5382923"/>
            <a:ext cx="8162336" cy="1200329"/>
          </a:xfrm>
          <a:prstGeom prst="rect">
            <a:avLst/>
          </a:prstGeom>
        </p:spPr>
        <p:txBody>
          <a:bodyPr wrap="square">
            <a:spAutoFit/>
          </a:bodyPr>
          <a:lstStyle/>
          <a:p>
            <a:r>
              <a:rPr lang="fr-FR" i="1" dirty="0">
                <a:solidFill>
                  <a:srgbClr val="333333"/>
                </a:solidFill>
              </a:rPr>
              <a:t>« L’EI dispose aujourd’hui d’une véritable armée de réserve formée de jeunes installés dans des processus de </a:t>
            </a:r>
            <a:r>
              <a:rPr lang="fr-FR" i="1" dirty="0" smtClean="0">
                <a:solidFill>
                  <a:srgbClr val="333333"/>
                </a:solidFill>
              </a:rPr>
              <a:t>rupture. Il faut donc lutter </a:t>
            </a:r>
            <a:r>
              <a:rPr lang="fr-FR" i="1" dirty="0">
                <a:solidFill>
                  <a:srgbClr val="333333"/>
                </a:solidFill>
              </a:rPr>
              <a:t>contre la propagande agressive d’un islam </a:t>
            </a:r>
            <a:r>
              <a:rPr lang="fr-FR" i="1" dirty="0" err="1">
                <a:solidFill>
                  <a:srgbClr val="333333"/>
                </a:solidFill>
              </a:rPr>
              <a:t>salafo</a:t>
            </a:r>
            <a:r>
              <a:rPr lang="fr-FR" i="1" dirty="0" err="1" smtClean="0">
                <a:solidFill>
                  <a:srgbClr val="333333"/>
                </a:solidFill>
              </a:rPr>
              <a:t>-jihadiste</a:t>
            </a:r>
            <a:r>
              <a:rPr lang="fr-FR" i="1" dirty="0" smtClean="0">
                <a:solidFill>
                  <a:srgbClr val="333333"/>
                </a:solidFill>
              </a:rPr>
              <a:t> </a:t>
            </a:r>
            <a:r>
              <a:rPr lang="fr-FR" i="1" dirty="0">
                <a:solidFill>
                  <a:srgbClr val="333333"/>
                </a:solidFill>
              </a:rPr>
              <a:t>alimenté par les théories du </a:t>
            </a:r>
            <a:r>
              <a:rPr lang="fr-FR" i="1" dirty="0" smtClean="0">
                <a:solidFill>
                  <a:srgbClr val="333333"/>
                </a:solidFill>
              </a:rPr>
              <a:t>complot en donnant </a:t>
            </a:r>
            <a:r>
              <a:rPr lang="fr-FR" i="1" dirty="0">
                <a:solidFill>
                  <a:srgbClr val="333333"/>
                </a:solidFill>
              </a:rPr>
              <a:t>aux élèves des cours d’autodéfense </a:t>
            </a:r>
            <a:r>
              <a:rPr lang="fr-FR" i="1" dirty="0" smtClean="0">
                <a:solidFill>
                  <a:srgbClr val="333333"/>
                </a:solidFill>
              </a:rPr>
              <a:t>intellectuelle et de formation au libre-arbitre. </a:t>
            </a:r>
            <a:r>
              <a:rPr lang="fr-FR" i="1" dirty="0">
                <a:solidFill>
                  <a:srgbClr val="333333"/>
                </a:solidFill>
              </a:rPr>
              <a:t> </a:t>
            </a:r>
            <a:r>
              <a:rPr lang="fr-FR" i="1" dirty="0" smtClean="0">
                <a:solidFill>
                  <a:srgbClr val="333333"/>
                </a:solidFill>
              </a:rPr>
              <a:t>»</a:t>
            </a:r>
            <a:endParaRPr lang="fr-FR" i="1" dirty="0">
              <a:solidFill>
                <a:srgbClr val="333333"/>
              </a:solidFill>
            </a:endParaRPr>
          </a:p>
        </p:txBody>
      </p:sp>
    </p:spTree>
    <p:extLst>
      <p:ext uri="{BB962C8B-B14F-4D97-AF65-F5344CB8AC3E}">
        <p14:creationId xmlns:p14="http://schemas.microsoft.com/office/powerpoint/2010/main" val="266480055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9463" y="62753"/>
            <a:ext cx="7971992" cy="1283167"/>
          </a:xfrm>
        </p:spPr>
        <p:txBody>
          <a:bodyPr/>
          <a:lstStyle/>
          <a:p>
            <a:r>
              <a:rPr lang="fr-FR" dirty="0" smtClean="0"/>
              <a:t>Les nouvelles priorités : l’éducation</a:t>
            </a:r>
            <a:endParaRPr lang="fr-FR" dirty="0"/>
          </a:p>
        </p:txBody>
      </p:sp>
      <p:sp>
        <p:nvSpPr>
          <p:cNvPr id="3" name="Espace réservé du contenu 2"/>
          <p:cNvSpPr>
            <a:spLocks noGrp="1"/>
          </p:cNvSpPr>
          <p:nvPr>
            <p:ph idx="1"/>
          </p:nvPr>
        </p:nvSpPr>
        <p:spPr>
          <a:xfrm>
            <a:off x="779463" y="1828800"/>
            <a:ext cx="7583488" cy="4775200"/>
          </a:xfrm>
        </p:spPr>
        <p:txBody>
          <a:bodyPr>
            <a:normAutofit fontScale="92500"/>
          </a:bodyPr>
          <a:lstStyle/>
          <a:p>
            <a:r>
              <a:rPr lang="fr-FR" dirty="0" smtClean="0"/>
              <a:t>Des mesures générales faisant appel à la </a:t>
            </a:r>
            <a:r>
              <a:rPr lang="fr-FR" b="1" dirty="0" smtClean="0"/>
              <a:t>totalité des enseignants</a:t>
            </a:r>
            <a:r>
              <a:rPr lang="fr-FR" dirty="0" smtClean="0"/>
              <a:t> seront prises.</a:t>
            </a:r>
            <a:r>
              <a:rPr lang="fr-FR" dirty="0">
                <a:effectLst/>
              </a:rPr>
              <a:t> </a:t>
            </a:r>
            <a:r>
              <a:rPr lang="fr-FR" b="1" dirty="0" smtClean="0">
                <a:effectLst/>
              </a:rPr>
              <a:t>Une éducation systématique aux médias</a:t>
            </a:r>
            <a:r>
              <a:rPr lang="fr-FR" dirty="0" smtClean="0">
                <a:effectLst/>
              </a:rPr>
              <a:t> (et au repérage du </a:t>
            </a:r>
            <a:r>
              <a:rPr lang="fr-FR" b="1" dirty="0" err="1" smtClean="0">
                <a:effectLst/>
              </a:rPr>
              <a:t>complotisme</a:t>
            </a:r>
            <a:r>
              <a:rPr lang="fr-FR" dirty="0" smtClean="0">
                <a:effectLst/>
              </a:rPr>
              <a:t>) sera instaurée.</a:t>
            </a:r>
          </a:p>
          <a:p>
            <a:r>
              <a:rPr lang="fr-FR" dirty="0" smtClean="0">
                <a:effectLst/>
              </a:rPr>
              <a:t>« </a:t>
            </a:r>
            <a:r>
              <a:rPr lang="fr-FR" dirty="0">
                <a:effectLst/>
              </a:rPr>
              <a:t>Nous devons envisager de pouvoir </a:t>
            </a:r>
            <a:r>
              <a:rPr lang="fr-FR" b="1" dirty="0">
                <a:effectLst/>
              </a:rPr>
              <a:t>écarter de ses fonctions un agent en contact avec des publics </a:t>
            </a:r>
            <a:r>
              <a:rPr lang="fr-FR" dirty="0">
                <a:effectLst/>
              </a:rPr>
              <a:t>sur lesquels il est susceptible d’avoir une influence, et </a:t>
            </a:r>
            <a:r>
              <a:rPr lang="fr-FR" b="1" dirty="0">
                <a:effectLst/>
              </a:rPr>
              <a:t>dont le comportement porte atteinte</a:t>
            </a:r>
            <a:r>
              <a:rPr lang="fr-FR" dirty="0">
                <a:effectLst/>
              </a:rPr>
              <a:t> aux obligations de neutralité, de </a:t>
            </a:r>
            <a:r>
              <a:rPr lang="fr-FR" b="1" dirty="0">
                <a:effectLst/>
              </a:rPr>
              <a:t>respect du principe de laïcité</a:t>
            </a:r>
            <a:r>
              <a:rPr lang="fr-FR" dirty="0">
                <a:effectLst/>
              </a:rPr>
              <a:t>, voire comporte des risques d’engagement dans un processus de radicalisation </a:t>
            </a:r>
            <a:r>
              <a:rPr lang="fr-FR" dirty="0" smtClean="0">
                <a:effectLst/>
              </a:rPr>
              <a:t>».</a:t>
            </a:r>
            <a:endParaRPr lang="fr-FR" dirty="0" smtClean="0"/>
          </a:p>
          <a:p>
            <a:r>
              <a:rPr lang="fr-FR" dirty="0" smtClean="0"/>
              <a:t>De plus, le </a:t>
            </a:r>
            <a:r>
              <a:rPr lang="fr-FR" b="1" dirty="0" smtClean="0"/>
              <a:t>contrôle des écoles </a:t>
            </a:r>
            <a:r>
              <a:rPr lang="fr-FR" b="1" dirty="0"/>
              <a:t>hors-</a:t>
            </a:r>
            <a:r>
              <a:rPr lang="fr-FR" b="1" dirty="0" smtClean="0"/>
              <a:t>contrat </a:t>
            </a:r>
            <a:r>
              <a:rPr lang="fr-FR" dirty="0" smtClean="0"/>
              <a:t>qui accueillent 74 000 élèves, nombre en forte progression, sera renforcé. </a:t>
            </a:r>
            <a:r>
              <a:rPr lang="fr-FR" dirty="0">
                <a:effectLst/>
              </a:rPr>
              <a:t>Leur régime de déclaration va être unifié et mis à </a:t>
            </a:r>
            <a:r>
              <a:rPr lang="fr-FR" dirty="0" smtClean="0">
                <a:effectLst/>
              </a:rPr>
              <a:t>jour. </a:t>
            </a:r>
            <a:endParaRPr lang="fr-FR" dirty="0"/>
          </a:p>
        </p:txBody>
      </p:sp>
    </p:spTree>
    <p:extLst>
      <p:ext uri="{BB962C8B-B14F-4D97-AF65-F5344CB8AC3E}">
        <p14:creationId xmlns:p14="http://schemas.microsoft.com/office/powerpoint/2010/main" val="205676852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9463" y="62753"/>
            <a:ext cx="7971992" cy="1283167"/>
          </a:xfrm>
        </p:spPr>
        <p:txBody>
          <a:bodyPr/>
          <a:lstStyle/>
          <a:p>
            <a:r>
              <a:rPr lang="fr-FR" dirty="0" smtClean="0"/>
              <a:t>Les nouvelles priorités : l’éducation</a:t>
            </a:r>
            <a:endParaRPr lang="fr-FR" dirty="0"/>
          </a:p>
        </p:txBody>
      </p:sp>
      <p:sp>
        <p:nvSpPr>
          <p:cNvPr id="3" name="Espace réservé du contenu 2"/>
          <p:cNvSpPr>
            <a:spLocks noGrp="1"/>
          </p:cNvSpPr>
          <p:nvPr>
            <p:ph idx="1"/>
          </p:nvPr>
        </p:nvSpPr>
        <p:spPr>
          <a:xfrm>
            <a:off x="779463" y="1828800"/>
            <a:ext cx="4617714" cy="4775200"/>
          </a:xfrm>
        </p:spPr>
        <p:txBody>
          <a:bodyPr>
            <a:normAutofit fontScale="92500" lnSpcReduction="10000"/>
          </a:bodyPr>
          <a:lstStyle/>
          <a:p>
            <a:pPr marL="0" indent="0">
              <a:buNone/>
            </a:pPr>
            <a:r>
              <a:rPr lang="fr-FR" dirty="0" smtClean="0">
                <a:effectLst/>
              </a:rPr>
              <a:t>Cette </a:t>
            </a:r>
            <a:r>
              <a:rPr lang="fr-FR" b="1" dirty="0" smtClean="0">
                <a:effectLst/>
              </a:rPr>
              <a:t>enquête, menée durant </a:t>
            </a:r>
            <a:r>
              <a:rPr lang="fr-FR" b="1" dirty="0">
                <a:effectLst/>
              </a:rPr>
              <a:t>trois ans auprès de 7 000 </a:t>
            </a:r>
            <a:r>
              <a:rPr lang="fr-FR" b="1" dirty="0" smtClean="0">
                <a:effectLst/>
              </a:rPr>
              <a:t>lycéens </a:t>
            </a:r>
            <a:r>
              <a:rPr lang="fr-FR" dirty="0" smtClean="0">
                <a:effectLst/>
              </a:rPr>
              <a:t>de lycées à forte populations musulmanes, âgés </a:t>
            </a:r>
            <a:r>
              <a:rPr lang="fr-FR" dirty="0">
                <a:effectLst/>
              </a:rPr>
              <a:t>de 15 à 17 ans, </a:t>
            </a:r>
            <a:r>
              <a:rPr lang="fr-FR" dirty="0" smtClean="0">
                <a:effectLst/>
              </a:rPr>
              <a:t>déclare que </a:t>
            </a:r>
            <a:r>
              <a:rPr lang="fr-FR" b="1" dirty="0" smtClean="0">
                <a:effectLst/>
              </a:rPr>
              <a:t>32 </a:t>
            </a:r>
            <a:r>
              <a:rPr lang="fr-FR" b="1" dirty="0">
                <a:effectLst/>
              </a:rPr>
              <a:t>% des musulmans sont « absolutistes »</a:t>
            </a:r>
            <a:r>
              <a:rPr lang="fr-FR" dirty="0">
                <a:effectLst/>
              </a:rPr>
              <a:t>, position qui consiste à penser </a:t>
            </a:r>
            <a:r>
              <a:rPr lang="fr-FR" b="1" dirty="0">
                <a:effectLst/>
              </a:rPr>
              <a:t>sa religion comme seule détentrice de la vérité</a:t>
            </a:r>
            <a:r>
              <a:rPr lang="fr-FR" dirty="0">
                <a:effectLst/>
              </a:rPr>
              <a:t> — contre 6 % des chrétiens et 1% des sans religions — et </a:t>
            </a:r>
            <a:r>
              <a:rPr lang="fr-FR" b="1" dirty="0">
                <a:effectLst/>
              </a:rPr>
              <a:t>20 % des musulmans déclarent </a:t>
            </a:r>
            <a:r>
              <a:rPr lang="fr-FR" b="1" dirty="0" smtClean="0">
                <a:effectLst/>
              </a:rPr>
              <a:t>« acceptable </a:t>
            </a:r>
            <a:r>
              <a:rPr lang="fr-FR" dirty="0">
                <a:effectLst/>
              </a:rPr>
              <a:t>dans certains cas dans la société </a:t>
            </a:r>
            <a:r>
              <a:rPr lang="fr-FR" dirty="0" smtClean="0">
                <a:effectLst/>
              </a:rPr>
              <a:t>actuelle » </a:t>
            </a:r>
            <a:r>
              <a:rPr lang="fr-FR" b="1" dirty="0">
                <a:effectLst/>
              </a:rPr>
              <a:t>de « combattre les armes à la main pour sa religion » </a:t>
            </a:r>
            <a:r>
              <a:rPr lang="fr-FR" dirty="0">
                <a:effectLst/>
              </a:rPr>
              <a:t>— contre </a:t>
            </a:r>
            <a:r>
              <a:rPr lang="fr-FR" dirty="0" smtClean="0">
                <a:effectLst/>
              </a:rPr>
              <a:t>9 % </a:t>
            </a:r>
            <a:r>
              <a:rPr lang="fr-FR" dirty="0">
                <a:effectLst/>
              </a:rPr>
              <a:t>des chrétiens et 6,5 % des sans-</a:t>
            </a:r>
            <a:r>
              <a:rPr lang="fr-FR" dirty="0" smtClean="0">
                <a:effectLst/>
              </a:rPr>
              <a:t>religion.</a:t>
            </a:r>
            <a:endParaRPr lang="fr-FR" dirty="0">
              <a:effectLst/>
            </a:endParaRPr>
          </a:p>
        </p:txBody>
      </p:sp>
      <p:pic>
        <p:nvPicPr>
          <p:cNvPr id="4" name="Image 3"/>
          <p:cNvPicPr>
            <a:picLocks noChangeAspect="1"/>
          </p:cNvPicPr>
          <p:nvPr/>
        </p:nvPicPr>
        <p:blipFill>
          <a:blip r:embed="rId2"/>
          <a:stretch>
            <a:fillRect/>
          </a:stretch>
        </p:blipFill>
        <p:spPr>
          <a:xfrm>
            <a:off x="5575764" y="1434280"/>
            <a:ext cx="3568236" cy="5423719"/>
          </a:xfrm>
          <a:prstGeom prst="rect">
            <a:avLst/>
          </a:prstGeom>
        </p:spPr>
      </p:pic>
    </p:spTree>
    <p:extLst>
      <p:ext uri="{BB962C8B-B14F-4D97-AF65-F5344CB8AC3E}">
        <p14:creationId xmlns:p14="http://schemas.microsoft.com/office/powerpoint/2010/main" val="39015833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9463" y="62753"/>
            <a:ext cx="7971992" cy="1283167"/>
          </a:xfrm>
        </p:spPr>
        <p:txBody>
          <a:bodyPr/>
          <a:lstStyle/>
          <a:p>
            <a:r>
              <a:rPr lang="fr-FR" dirty="0" smtClean="0"/>
              <a:t>Les nouvelles priorités : l’éducation</a:t>
            </a:r>
            <a:endParaRPr lang="fr-FR" dirty="0"/>
          </a:p>
        </p:txBody>
      </p:sp>
      <p:sp>
        <p:nvSpPr>
          <p:cNvPr id="3" name="Espace réservé du contenu 2"/>
          <p:cNvSpPr>
            <a:spLocks noGrp="1"/>
          </p:cNvSpPr>
          <p:nvPr>
            <p:ph idx="1"/>
          </p:nvPr>
        </p:nvSpPr>
        <p:spPr>
          <a:xfrm>
            <a:off x="779463" y="1828800"/>
            <a:ext cx="7583488" cy="4775200"/>
          </a:xfrm>
        </p:spPr>
        <p:txBody>
          <a:bodyPr>
            <a:normAutofit/>
          </a:bodyPr>
          <a:lstStyle/>
          <a:p>
            <a:r>
              <a:rPr lang="fr-FR" dirty="0" smtClean="0">
                <a:effectLst/>
              </a:rPr>
              <a:t>Il y aura une prise </a:t>
            </a:r>
            <a:r>
              <a:rPr lang="fr-FR" dirty="0">
                <a:effectLst/>
              </a:rPr>
              <a:t>en </a:t>
            </a:r>
            <a:r>
              <a:rPr lang="fr-FR" dirty="0" smtClean="0">
                <a:effectLst/>
              </a:rPr>
              <a:t>charge éducative </a:t>
            </a:r>
            <a:r>
              <a:rPr lang="fr-FR" dirty="0">
                <a:effectLst/>
              </a:rPr>
              <a:t>« au cas par </a:t>
            </a:r>
            <a:r>
              <a:rPr lang="fr-FR" dirty="0" smtClean="0">
                <a:effectLst/>
              </a:rPr>
              <a:t>cas »</a:t>
            </a:r>
            <a:r>
              <a:rPr lang="fr-FR" dirty="0">
                <a:effectLst/>
              </a:rPr>
              <a:t> </a:t>
            </a:r>
            <a:r>
              <a:rPr lang="fr-FR" u="sng" dirty="0">
                <a:effectLst/>
              </a:rPr>
              <a:t>des mineurs de retour de zones de guerre</a:t>
            </a:r>
            <a:r>
              <a:rPr lang="fr-FR" dirty="0">
                <a:effectLst/>
              </a:rPr>
              <a:t>, élevés dans l’idéologie djihadiste ou témoins des agissements de </a:t>
            </a:r>
            <a:r>
              <a:rPr lang="fr-FR" dirty="0" smtClean="0">
                <a:effectLst/>
              </a:rPr>
              <a:t>l’EI ou </a:t>
            </a:r>
            <a:r>
              <a:rPr lang="fr-FR" dirty="0" err="1" smtClean="0">
                <a:effectLst/>
              </a:rPr>
              <a:t>Daech</a:t>
            </a:r>
            <a:r>
              <a:rPr lang="fr-FR" dirty="0">
                <a:effectLst/>
              </a:rPr>
              <a:t>. Ces enfants bénéficieront d’une </a:t>
            </a:r>
            <a:r>
              <a:rPr lang="fr-FR" dirty="0" smtClean="0">
                <a:effectLst/>
              </a:rPr>
              <a:t>« prise </a:t>
            </a:r>
            <a:r>
              <a:rPr lang="fr-FR" dirty="0">
                <a:effectLst/>
              </a:rPr>
              <a:t>en charge au long cours, et notamment d’un suivi psychologique, pour favoriser leur </a:t>
            </a:r>
            <a:r>
              <a:rPr lang="fr-FR" dirty="0" smtClean="0">
                <a:effectLst/>
              </a:rPr>
              <a:t>réinsertion ». </a:t>
            </a:r>
            <a:r>
              <a:rPr lang="fr-FR" dirty="0">
                <a:effectLst/>
              </a:rPr>
              <a:t>Au dernier pointage officiel, 68 mineurs, les trois-quarts ayant moins de 8 ans, ont été rapatriés en France. Quelque 500 seraient encore au Levant.</a:t>
            </a:r>
          </a:p>
        </p:txBody>
      </p:sp>
    </p:spTree>
    <p:extLst>
      <p:ext uri="{BB962C8B-B14F-4D97-AF65-F5344CB8AC3E}">
        <p14:creationId xmlns:p14="http://schemas.microsoft.com/office/powerpoint/2010/main" val="2251355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Les » radicalisations</a:t>
            </a:r>
            <a:endParaRPr lang="fr-FR" dirty="0"/>
          </a:p>
        </p:txBody>
      </p:sp>
      <p:sp>
        <p:nvSpPr>
          <p:cNvPr id="5" name="ZoneTexte 4"/>
          <p:cNvSpPr txBox="1"/>
          <p:nvPr/>
        </p:nvSpPr>
        <p:spPr>
          <a:xfrm>
            <a:off x="4994853" y="1611852"/>
            <a:ext cx="4054501" cy="4493537"/>
          </a:xfrm>
          <a:prstGeom prst="rect">
            <a:avLst/>
          </a:prstGeom>
          <a:noFill/>
        </p:spPr>
        <p:txBody>
          <a:bodyPr wrap="square" rtlCol="0">
            <a:spAutoFit/>
          </a:bodyPr>
          <a:lstStyle/>
          <a:p>
            <a:r>
              <a:rPr lang="fr-FR" sz="2200" dirty="0" smtClean="0">
                <a:solidFill>
                  <a:schemeClr val="bg2"/>
                </a:solidFill>
              </a:rPr>
              <a:t>Les radicalisations peuvent être très </a:t>
            </a:r>
            <a:r>
              <a:rPr lang="fr-FR" sz="2200" b="1" dirty="0" smtClean="0">
                <a:solidFill>
                  <a:schemeClr val="bg2"/>
                </a:solidFill>
              </a:rPr>
              <a:t>diverses au sein d’une même religion </a:t>
            </a:r>
            <a:r>
              <a:rPr lang="fr-FR" sz="2200" dirty="0" smtClean="0">
                <a:solidFill>
                  <a:schemeClr val="bg2"/>
                </a:solidFill>
              </a:rPr>
              <a:t>comme l’islam. </a:t>
            </a:r>
          </a:p>
          <a:p>
            <a:r>
              <a:rPr lang="fr-FR" sz="2200" dirty="0" smtClean="0">
                <a:solidFill>
                  <a:schemeClr val="bg2"/>
                </a:solidFill>
              </a:rPr>
              <a:t>Il est nécessaire de connaître les nuances qui distinguent les personnes radicalisées les unes des autres et les raisons de ces différences.</a:t>
            </a:r>
          </a:p>
          <a:p>
            <a:r>
              <a:rPr lang="fr-FR" sz="2200" dirty="0" smtClean="0">
                <a:solidFill>
                  <a:schemeClr val="bg2"/>
                </a:solidFill>
              </a:rPr>
              <a:t>Elles sont </a:t>
            </a:r>
            <a:r>
              <a:rPr lang="fr-FR" sz="2200" b="1" dirty="0" smtClean="0">
                <a:solidFill>
                  <a:schemeClr val="bg2"/>
                </a:solidFill>
              </a:rPr>
              <a:t>diverses quant aux motivations </a:t>
            </a:r>
            <a:r>
              <a:rPr lang="fr-FR" sz="2200" dirty="0" smtClean="0">
                <a:solidFill>
                  <a:schemeClr val="bg2"/>
                </a:solidFill>
              </a:rPr>
              <a:t>: nihiliste, politique, initiatique, liées à des sentiments d’exclusion ou des déficiences mentales, etc.</a:t>
            </a:r>
            <a:endParaRPr lang="fr-FR" sz="2200" dirty="0">
              <a:solidFill>
                <a:schemeClr val="bg2"/>
              </a:solidFill>
            </a:endParaRPr>
          </a:p>
        </p:txBody>
      </p:sp>
      <p:pic>
        <p:nvPicPr>
          <p:cNvPr id="4" name="Image 3" descr="Capture d’écran 2018-11-03 à 23.59.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53108"/>
            <a:ext cx="4785582" cy="5404892"/>
          </a:xfrm>
          <a:prstGeom prst="rect">
            <a:avLst/>
          </a:prstGeom>
        </p:spPr>
      </p:pic>
    </p:spTree>
    <p:extLst>
      <p:ext uri="{BB962C8B-B14F-4D97-AF65-F5344CB8AC3E}">
        <p14:creationId xmlns:p14="http://schemas.microsoft.com/office/powerpoint/2010/main" val="4224005992"/>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9463" y="62753"/>
            <a:ext cx="7971992" cy="1283167"/>
          </a:xfrm>
        </p:spPr>
        <p:txBody>
          <a:bodyPr/>
          <a:lstStyle/>
          <a:p>
            <a:r>
              <a:rPr lang="fr-FR" dirty="0" smtClean="0"/>
              <a:t>Les nouvelles priorités : les prisons</a:t>
            </a:r>
            <a:endParaRPr lang="fr-FR" dirty="0"/>
          </a:p>
        </p:txBody>
      </p:sp>
      <p:sp>
        <p:nvSpPr>
          <p:cNvPr id="3" name="Espace réservé du contenu 2"/>
          <p:cNvSpPr>
            <a:spLocks noGrp="1"/>
          </p:cNvSpPr>
          <p:nvPr>
            <p:ph idx="1"/>
          </p:nvPr>
        </p:nvSpPr>
        <p:spPr>
          <a:xfrm>
            <a:off x="121373" y="1747982"/>
            <a:ext cx="6431827" cy="4985476"/>
          </a:xfrm>
        </p:spPr>
        <p:txBody>
          <a:bodyPr>
            <a:normAutofit fontScale="92500" lnSpcReduction="20000"/>
          </a:bodyPr>
          <a:lstStyle/>
          <a:p>
            <a:r>
              <a:rPr lang="fr-FR" b="1" dirty="0" smtClean="0"/>
              <a:t>Comment traiter de la figure (floue) du radicalisé en prison ?</a:t>
            </a:r>
          </a:p>
          <a:p>
            <a:r>
              <a:rPr lang="fr-FR" dirty="0">
                <a:effectLst/>
              </a:rPr>
              <a:t>Au nom </a:t>
            </a:r>
            <a:r>
              <a:rPr lang="fr-FR" dirty="0" smtClean="0">
                <a:effectLst/>
              </a:rPr>
              <a:t>d’une </a:t>
            </a:r>
            <a:r>
              <a:rPr lang="fr-FR" dirty="0">
                <a:effectLst/>
              </a:rPr>
              <a:t>organisation efficace de la vie entre les murs </a:t>
            </a:r>
            <a:r>
              <a:rPr lang="fr-FR" dirty="0" smtClean="0">
                <a:effectLst/>
              </a:rPr>
              <a:t>de la prison, </a:t>
            </a:r>
            <a:r>
              <a:rPr lang="fr-FR" dirty="0">
                <a:effectLst/>
              </a:rPr>
              <a:t>l’enfermement s’accompagne de </a:t>
            </a:r>
            <a:r>
              <a:rPr lang="fr-FR" b="1" dirty="0">
                <a:effectLst/>
              </a:rPr>
              <a:t>processus de classement </a:t>
            </a:r>
            <a:r>
              <a:rPr lang="fr-FR" dirty="0">
                <a:effectLst/>
              </a:rPr>
              <a:t>des individus par le genre, l’ethnicité et </a:t>
            </a:r>
            <a:r>
              <a:rPr lang="fr-FR" dirty="0" smtClean="0">
                <a:effectLst/>
              </a:rPr>
              <a:t>l’identité religieuse.</a:t>
            </a:r>
          </a:p>
          <a:p>
            <a:r>
              <a:rPr lang="fr-FR" dirty="0">
                <a:effectLst/>
              </a:rPr>
              <a:t>Cette </a:t>
            </a:r>
            <a:r>
              <a:rPr lang="fr-FR" b="1" dirty="0">
                <a:effectLst/>
              </a:rPr>
              <a:t>logique de classification</a:t>
            </a:r>
            <a:r>
              <a:rPr lang="fr-FR" dirty="0">
                <a:effectLst/>
              </a:rPr>
              <a:t>, qui est une procédure disciplinaire et normative contribuant aux rapports de </a:t>
            </a:r>
            <a:r>
              <a:rPr lang="fr-FR" dirty="0" smtClean="0">
                <a:effectLst/>
              </a:rPr>
              <a:t>pouvoir, </a:t>
            </a:r>
            <a:r>
              <a:rPr lang="fr-FR" dirty="0">
                <a:effectLst/>
              </a:rPr>
              <a:t>vient d’être </a:t>
            </a:r>
            <a:r>
              <a:rPr lang="fr-FR" b="1" dirty="0">
                <a:effectLst/>
              </a:rPr>
              <a:t>renforcée</a:t>
            </a:r>
            <a:r>
              <a:rPr lang="fr-FR" dirty="0">
                <a:effectLst/>
              </a:rPr>
              <a:t> </a:t>
            </a:r>
            <a:r>
              <a:rPr lang="fr-FR" dirty="0" smtClean="0">
                <a:effectLst/>
              </a:rPr>
              <a:t>par la (</a:t>
            </a:r>
            <a:r>
              <a:rPr lang="fr-FR" dirty="0" err="1" smtClean="0">
                <a:effectLst/>
              </a:rPr>
              <a:t>re</a:t>
            </a:r>
            <a:r>
              <a:rPr lang="fr-FR" dirty="0" smtClean="0">
                <a:effectLst/>
              </a:rPr>
              <a:t>)création de départements de radicalisés.</a:t>
            </a:r>
          </a:p>
          <a:p>
            <a:r>
              <a:rPr lang="fr-FR" dirty="0" smtClean="0">
                <a:effectLst/>
              </a:rPr>
              <a:t>Il </a:t>
            </a:r>
            <a:r>
              <a:rPr lang="fr-FR" b="1" dirty="0" smtClean="0">
                <a:effectLst/>
              </a:rPr>
              <a:t>n’existe pas </a:t>
            </a:r>
            <a:r>
              <a:rPr lang="fr-FR" dirty="0" smtClean="0">
                <a:effectLst/>
              </a:rPr>
              <a:t>en France de </a:t>
            </a:r>
            <a:r>
              <a:rPr lang="fr-FR" b="1" dirty="0" smtClean="0">
                <a:effectLst/>
              </a:rPr>
              <a:t>procédure normalisée </a:t>
            </a:r>
            <a:r>
              <a:rPr lang="fr-FR" b="1" dirty="0" smtClean="0">
                <a:solidFill>
                  <a:srgbClr val="333333"/>
                </a:solidFill>
                <a:effectLst/>
              </a:rPr>
              <a:t>de</a:t>
            </a:r>
            <a:r>
              <a:rPr lang="fr-FR" b="1" dirty="0" smtClean="0">
                <a:effectLst/>
              </a:rPr>
              <a:t> </a:t>
            </a:r>
            <a:r>
              <a:rPr lang="fr-FR" b="1" dirty="0" err="1" smtClean="0">
                <a:effectLst/>
              </a:rPr>
              <a:t>déradicalisation</a:t>
            </a:r>
            <a:r>
              <a:rPr lang="fr-FR" b="1" dirty="0" smtClean="0">
                <a:effectLst/>
              </a:rPr>
              <a:t> en prison</a:t>
            </a:r>
            <a:r>
              <a:rPr lang="fr-FR" dirty="0" smtClean="0">
                <a:effectLst/>
              </a:rPr>
              <a:t>. Provisoirement, des expérimentations vont être entreprises.</a:t>
            </a:r>
            <a:endParaRPr lang="fr-FR" dirty="0">
              <a:effectLst/>
            </a:endParaRPr>
          </a:p>
          <a:p>
            <a:endParaRPr lang="fr-FR" b="1" dirty="0">
              <a:effectLst/>
            </a:endParaRPr>
          </a:p>
          <a:p>
            <a:endParaRPr lang="fr-FR" dirty="0"/>
          </a:p>
        </p:txBody>
      </p:sp>
      <p:pic>
        <p:nvPicPr>
          <p:cNvPr id="4" name="Image 3"/>
          <p:cNvPicPr>
            <a:picLocks noChangeAspect="1"/>
          </p:cNvPicPr>
          <p:nvPr/>
        </p:nvPicPr>
        <p:blipFill>
          <a:blip r:embed="rId2"/>
          <a:stretch>
            <a:fillRect/>
          </a:stretch>
        </p:blipFill>
        <p:spPr>
          <a:xfrm>
            <a:off x="6553200" y="1874982"/>
            <a:ext cx="2590800" cy="4013200"/>
          </a:xfrm>
          <a:prstGeom prst="rect">
            <a:avLst/>
          </a:prstGeom>
        </p:spPr>
      </p:pic>
    </p:spTree>
    <p:extLst>
      <p:ext uri="{BB962C8B-B14F-4D97-AF65-F5344CB8AC3E}">
        <p14:creationId xmlns:p14="http://schemas.microsoft.com/office/powerpoint/2010/main" val="347395477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9463" y="62753"/>
            <a:ext cx="7971992" cy="1283167"/>
          </a:xfrm>
        </p:spPr>
        <p:txBody>
          <a:bodyPr/>
          <a:lstStyle/>
          <a:p>
            <a:r>
              <a:rPr lang="fr-FR" dirty="0" smtClean="0"/>
              <a:t>Les nouvelles priorités : les prisons</a:t>
            </a:r>
            <a:endParaRPr lang="fr-FR" dirty="0"/>
          </a:p>
        </p:txBody>
      </p:sp>
      <p:sp>
        <p:nvSpPr>
          <p:cNvPr id="3" name="Espace réservé du contenu 2"/>
          <p:cNvSpPr>
            <a:spLocks noGrp="1"/>
          </p:cNvSpPr>
          <p:nvPr>
            <p:ph idx="1"/>
          </p:nvPr>
        </p:nvSpPr>
        <p:spPr>
          <a:xfrm>
            <a:off x="121373" y="1546899"/>
            <a:ext cx="8758044" cy="5110018"/>
          </a:xfrm>
        </p:spPr>
        <p:txBody>
          <a:bodyPr>
            <a:normAutofit fontScale="85000" lnSpcReduction="20000"/>
          </a:bodyPr>
          <a:lstStyle/>
          <a:p>
            <a:r>
              <a:rPr lang="fr-FR" dirty="0" smtClean="0">
                <a:effectLst/>
              </a:rPr>
              <a:t>Il y a </a:t>
            </a:r>
            <a:r>
              <a:rPr lang="fr-FR" b="1" dirty="0" smtClean="0">
                <a:effectLst/>
              </a:rPr>
              <a:t>1 123 détenus de droit commun </a:t>
            </a:r>
            <a:r>
              <a:rPr lang="fr-FR" dirty="0" smtClean="0">
                <a:effectLst/>
              </a:rPr>
              <a:t>identifiés actuellement comme radicalisés ‘en cours d’évaluation en 2018).</a:t>
            </a:r>
          </a:p>
          <a:p>
            <a:r>
              <a:rPr lang="fr-FR" dirty="0" smtClean="0">
                <a:effectLst/>
              </a:rPr>
              <a:t>S’y ajoutent </a:t>
            </a:r>
            <a:r>
              <a:rPr lang="fr-FR" b="1" dirty="0" smtClean="0">
                <a:effectLst/>
              </a:rPr>
              <a:t>504 détenus pour faits de terrorisme </a:t>
            </a:r>
            <a:r>
              <a:rPr lang="fr-FR" dirty="0" smtClean="0">
                <a:effectLst/>
              </a:rPr>
              <a:t>islamique dont 166 sont passées par les quartiers d’évaluation de la radicalisation (QER) d’Osny, </a:t>
            </a:r>
            <a:r>
              <a:rPr lang="fr-FR" dirty="0" err="1" smtClean="0">
                <a:effectLst/>
              </a:rPr>
              <a:t>Frenes</a:t>
            </a:r>
            <a:r>
              <a:rPr lang="fr-FR" dirty="0" smtClean="0">
                <a:effectLst/>
              </a:rPr>
              <a:t> et Fleury-Mérogis. </a:t>
            </a:r>
            <a:r>
              <a:rPr lang="fr-FR" dirty="0">
                <a:effectLst/>
              </a:rPr>
              <a:t>Pendant quatre mois — contre huit semaines auparavant —, une équipe (en partie constituée de conseillers pénitentiaires d’insertion et de probation, de surveillants, d’un référent cultuel, d’un éducateur et d’un psychologue) apprécie le </a:t>
            </a:r>
            <a:r>
              <a:rPr lang="fr-FR" i="1" dirty="0">
                <a:effectLst/>
              </a:rPr>
              <a:t>« degré de dangerosité »</a:t>
            </a:r>
            <a:r>
              <a:rPr lang="fr-FR" dirty="0">
                <a:effectLst/>
              </a:rPr>
              <a:t> de ces </a:t>
            </a:r>
            <a:r>
              <a:rPr lang="fr-FR" dirty="0" smtClean="0">
                <a:effectLst/>
              </a:rPr>
              <a:t>individus. Depuis avril 2017, les informations des services de renseignement sont disponibles.</a:t>
            </a:r>
          </a:p>
          <a:p>
            <a:r>
              <a:rPr lang="fr-FR" dirty="0" smtClean="0">
                <a:effectLst/>
              </a:rPr>
              <a:t>On peut y ajouter </a:t>
            </a:r>
            <a:r>
              <a:rPr lang="fr-FR" b="1" dirty="0" smtClean="0">
                <a:effectLst/>
              </a:rPr>
              <a:t>635 personnes suivies au titre de la radicalisation par les Services pénitentiaires </a:t>
            </a:r>
            <a:r>
              <a:rPr lang="fr-FR" dirty="0" smtClean="0">
                <a:effectLst/>
              </a:rPr>
              <a:t>d’insertion et de probation (SPIP), mais en milieu ouvert dont :</a:t>
            </a:r>
          </a:p>
          <a:p>
            <a:pPr lvl="1"/>
            <a:r>
              <a:rPr lang="fr-FR" dirty="0" smtClean="0">
                <a:effectLst/>
              </a:rPr>
              <a:t>- 135 pour des faits de terrorisme islamique (85 sous contrôle judiciaire et 50 condamnés en milieu ouvert)</a:t>
            </a:r>
          </a:p>
          <a:p>
            <a:pPr lvl="1"/>
            <a:r>
              <a:rPr lang="fr-FR" dirty="0" smtClean="0">
                <a:effectLst/>
              </a:rPr>
              <a:t>- 500 pour des faits de droit commun, mais repérés comme radicalisées par l’administration pénitentiaire.</a:t>
            </a:r>
            <a:endParaRPr lang="fr-FR" dirty="0">
              <a:effectLst/>
            </a:endParaRPr>
          </a:p>
          <a:p>
            <a:endParaRPr lang="fr-FR" dirty="0"/>
          </a:p>
        </p:txBody>
      </p:sp>
    </p:spTree>
    <p:extLst>
      <p:ext uri="{BB962C8B-B14F-4D97-AF65-F5344CB8AC3E}">
        <p14:creationId xmlns:p14="http://schemas.microsoft.com/office/powerpoint/2010/main" val="3473430505"/>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9463" y="62753"/>
            <a:ext cx="7971992" cy="1283167"/>
          </a:xfrm>
        </p:spPr>
        <p:txBody>
          <a:bodyPr/>
          <a:lstStyle/>
          <a:p>
            <a:r>
              <a:rPr lang="fr-FR" dirty="0" smtClean="0"/>
              <a:t>Les nouvelles priorités : les prisons</a:t>
            </a:r>
            <a:endParaRPr lang="fr-FR" dirty="0"/>
          </a:p>
        </p:txBody>
      </p:sp>
      <p:sp>
        <p:nvSpPr>
          <p:cNvPr id="3" name="Espace réservé du contenu 2"/>
          <p:cNvSpPr>
            <a:spLocks noGrp="1"/>
          </p:cNvSpPr>
          <p:nvPr>
            <p:ph idx="1"/>
          </p:nvPr>
        </p:nvSpPr>
        <p:spPr>
          <a:xfrm>
            <a:off x="121373" y="1546898"/>
            <a:ext cx="8758044" cy="5311101"/>
          </a:xfrm>
        </p:spPr>
        <p:txBody>
          <a:bodyPr>
            <a:normAutofit fontScale="92500" lnSpcReduction="20000"/>
          </a:bodyPr>
          <a:lstStyle/>
          <a:p>
            <a:r>
              <a:rPr lang="fr-FR" dirty="0" smtClean="0">
                <a:effectLst/>
              </a:rPr>
              <a:t>Certains de ces détenus représentent des risques de prosélytisme ou de violence en prison. Ils sont aussi maintenant et à terme des risques pour la société (ils peuvent être des bombes à retardement si rien n’est fait).</a:t>
            </a:r>
          </a:p>
          <a:p>
            <a:r>
              <a:rPr lang="fr-FR" dirty="0" smtClean="0">
                <a:effectLst/>
              </a:rPr>
              <a:t>D’où la nécessité d’établissements </a:t>
            </a:r>
            <a:r>
              <a:rPr lang="fr-FR" dirty="0">
                <a:effectLst/>
              </a:rPr>
              <a:t>spécifiques, avec </a:t>
            </a:r>
            <a:r>
              <a:rPr lang="fr-FR" dirty="0" smtClean="0">
                <a:effectLst/>
              </a:rPr>
              <a:t>des quartiers étanches et des </a:t>
            </a:r>
            <a:r>
              <a:rPr lang="fr-FR" dirty="0">
                <a:effectLst/>
              </a:rPr>
              <a:t>personnels </a:t>
            </a:r>
            <a:r>
              <a:rPr lang="fr-FR" dirty="0" smtClean="0">
                <a:effectLst/>
              </a:rPr>
              <a:t>formés, avec aussi des moyens pour gérer les dangers (on entre à trois dans les cellules dans les QER).</a:t>
            </a:r>
          </a:p>
          <a:p>
            <a:r>
              <a:rPr lang="fr-FR" dirty="0" smtClean="0">
                <a:effectLst/>
              </a:rPr>
              <a:t>On peut mettre ces détenus dans des établissements </a:t>
            </a:r>
            <a:r>
              <a:rPr lang="fr-FR" dirty="0">
                <a:effectLst/>
              </a:rPr>
              <a:t>qui ont été </a:t>
            </a:r>
            <a:r>
              <a:rPr lang="fr-FR" dirty="0">
                <a:solidFill>
                  <a:srgbClr val="333333"/>
                </a:solidFill>
                <a:effectLst/>
              </a:rPr>
              <a:t>pensés pour </a:t>
            </a:r>
            <a:r>
              <a:rPr lang="fr-FR" dirty="0" smtClean="0">
                <a:solidFill>
                  <a:srgbClr val="333333"/>
                </a:solidFill>
                <a:effectLst/>
              </a:rPr>
              <a:t>créer de </a:t>
            </a:r>
            <a:r>
              <a:rPr lang="fr-FR" dirty="0">
                <a:solidFill>
                  <a:srgbClr val="333333"/>
                </a:solidFill>
                <a:effectLst/>
              </a:rPr>
              <a:t>grands </a:t>
            </a:r>
            <a:r>
              <a:rPr lang="fr-FR" dirty="0" smtClean="0">
                <a:solidFill>
                  <a:srgbClr val="333333"/>
                </a:solidFill>
                <a:effectLst/>
              </a:rPr>
              <a:t>isolements comme Condé</a:t>
            </a:r>
            <a:r>
              <a:rPr lang="fr-FR" dirty="0">
                <a:solidFill>
                  <a:srgbClr val="333333"/>
                </a:solidFill>
                <a:effectLst/>
              </a:rPr>
              <a:t>-sur-</a:t>
            </a:r>
            <a:r>
              <a:rPr lang="fr-FR" dirty="0" smtClean="0">
                <a:solidFill>
                  <a:srgbClr val="333333"/>
                </a:solidFill>
                <a:effectLst/>
              </a:rPr>
              <a:t>Sarthe. Les plus violents (28 personnes, prosélytes et anciens cadres de l’EI) sont envoyés à Lille-</a:t>
            </a:r>
            <a:r>
              <a:rPr lang="fr-FR" dirty="0" err="1" smtClean="0">
                <a:solidFill>
                  <a:srgbClr val="333333"/>
                </a:solidFill>
                <a:effectLst/>
              </a:rPr>
              <a:t>Annœulin</a:t>
            </a:r>
            <a:r>
              <a:rPr lang="fr-FR" dirty="0">
                <a:solidFill>
                  <a:srgbClr val="333333"/>
                </a:solidFill>
                <a:effectLst/>
              </a:rPr>
              <a:t> </a:t>
            </a:r>
            <a:r>
              <a:rPr lang="fr-FR" dirty="0" smtClean="0">
                <a:solidFill>
                  <a:srgbClr val="333333"/>
                </a:solidFill>
                <a:effectLst/>
              </a:rPr>
              <a:t>(Nord).</a:t>
            </a:r>
          </a:p>
          <a:p>
            <a:r>
              <a:rPr lang="fr-FR" dirty="0" smtClean="0">
                <a:solidFill>
                  <a:srgbClr val="333333"/>
                </a:solidFill>
                <a:effectLst/>
              </a:rPr>
              <a:t>Mais on peut aussi agir sur ces détenus et sur ceux qui vont </a:t>
            </a:r>
            <a:r>
              <a:rPr lang="fr-FR" dirty="0" smtClean="0">
                <a:effectLst/>
              </a:rPr>
              <a:t>chercher chez eux une sécurité face aux trafics et à la violence générée par les codétenus en l’absence d’une discipline forte due à la surpopulation en maison d’arrêt (</a:t>
            </a:r>
            <a:r>
              <a:rPr lang="fr-FR" dirty="0">
                <a:effectLst/>
              </a:rPr>
              <a:t>68 432 personnes détenues pour 58 681 places au 1er janvier </a:t>
            </a:r>
            <a:r>
              <a:rPr lang="fr-FR" dirty="0" smtClean="0">
                <a:effectLst/>
              </a:rPr>
              <a:t>2017).</a:t>
            </a:r>
            <a:endParaRPr lang="fr-FR" dirty="0">
              <a:effectLst/>
            </a:endParaRPr>
          </a:p>
          <a:p>
            <a:endParaRPr lang="fr-FR" dirty="0">
              <a:effectLst/>
            </a:endParaRPr>
          </a:p>
          <a:p>
            <a:endParaRPr lang="fr-FR" dirty="0"/>
          </a:p>
        </p:txBody>
      </p:sp>
    </p:spTree>
    <p:extLst>
      <p:ext uri="{BB962C8B-B14F-4D97-AF65-F5344CB8AC3E}">
        <p14:creationId xmlns:p14="http://schemas.microsoft.com/office/powerpoint/2010/main" val="2550884223"/>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9463" y="62753"/>
            <a:ext cx="7971992" cy="1283167"/>
          </a:xfrm>
        </p:spPr>
        <p:txBody>
          <a:bodyPr/>
          <a:lstStyle/>
          <a:p>
            <a:r>
              <a:rPr lang="fr-FR" dirty="0" smtClean="0"/>
              <a:t>Les nouvelles priorités : les prisons</a:t>
            </a:r>
            <a:endParaRPr lang="fr-FR" dirty="0"/>
          </a:p>
        </p:txBody>
      </p:sp>
      <p:sp>
        <p:nvSpPr>
          <p:cNvPr id="3" name="Espace réservé du contenu 2"/>
          <p:cNvSpPr>
            <a:spLocks noGrp="1"/>
          </p:cNvSpPr>
          <p:nvPr>
            <p:ph idx="1"/>
          </p:nvPr>
        </p:nvSpPr>
        <p:spPr>
          <a:xfrm>
            <a:off x="121373" y="1546898"/>
            <a:ext cx="8758044" cy="5311101"/>
          </a:xfrm>
        </p:spPr>
        <p:txBody>
          <a:bodyPr>
            <a:normAutofit/>
          </a:bodyPr>
          <a:lstStyle/>
          <a:p>
            <a:r>
              <a:rPr lang="fr-FR" dirty="0" smtClean="0">
                <a:effectLst/>
              </a:rPr>
              <a:t>Le problème est qu’il n’y a pas de politique de désengagement. La seule politique évolue au gré des agressions des surveillants (création de 1 500 places dans des quartiers étanches après l’agression survenue à Vendin-le-Vieil (</a:t>
            </a:r>
            <a:r>
              <a:rPr lang="fr-FR" dirty="0" err="1" smtClean="0">
                <a:effectLst/>
              </a:rPr>
              <a:t>pas-de-Calais</a:t>
            </a:r>
            <a:r>
              <a:rPr lang="fr-FR" dirty="0" smtClean="0">
                <a:effectLst/>
              </a:rPr>
              <a:t>) en</a:t>
            </a:r>
            <a:r>
              <a:rPr lang="fr-FR" dirty="0">
                <a:effectLst/>
              </a:rPr>
              <a:t> </a:t>
            </a:r>
            <a:r>
              <a:rPr lang="fr-FR" dirty="0" smtClean="0">
                <a:effectLst/>
              </a:rPr>
              <a:t>janvier 2018.</a:t>
            </a:r>
            <a:endParaRPr lang="fr-FR" dirty="0">
              <a:effectLst/>
            </a:endParaRPr>
          </a:p>
          <a:p>
            <a:endParaRPr lang="fr-FR" dirty="0"/>
          </a:p>
        </p:txBody>
      </p:sp>
      <p:pic>
        <p:nvPicPr>
          <p:cNvPr id="4" name="main-illustration" descr="e quartier d'évaluation de la radicalisation dans la prison de Vendin-le-Vieil."/>
          <p:cNvPicPr/>
          <p:nvPr/>
        </p:nvPicPr>
        <p:blipFill>
          <a:blip r:embed="rId2">
            <a:extLst>
              <a:ext uri="{28A0092B-C50C-407E-A947-70E740481C1C}">
                <a14:useLocalDpi xmlns:a14="http://schemas.microsoft.com/office/drawing/2010/main" val="0"/>
              </a:ext>
            </a:extLst>
          </a:blip>
          <a:srcRect/>
          <a:stretch>
            <a:fillRect/>
          </a:stretch>
        </p:blipFill>
        <p:spPr bwMode="auto">
          <a:xfrm>
            <a:off x="322651" y="3546660"/>
            <a:ext cx="3935095" cy="2414270"/>
          </a:xfrm>
          <a:prstGeom prst="rect">
            <a:avLst/>
          </a:prstGeom>
          <a:noFill/>
          <a:ln>
            <a:noFill/>
          </a:ln>
        </p:spPr>
      </p:pic>
      <p:sp>
        <p:nvSpPr>
          <p:cNvPr id="5" name="ZoneTexte 4"/>
          <p:cNvSpPr txBox="1"/>
          <p:nvPr/>
        </p:nvSpPr>
        <p:spPr>
          <a:xfrm>
            <a:off x="121373" y="6052268"/>
            <a:ext cx="8758044" cy="646331"/>
          </a:xfrm>
          <a:prstGeom prst="rect">
            <a:avLst/>
          </a:prstGeom>
          <a:noFill/>
        </p:spPr>
        <p:txBody>
          <a:bodyPr wrap="square" rtlCol="0">
            <a:spAutoFit/>
          </a:bodyPr>
          <a:lstStyle/>
          <a:p>
            <a:pPr algn="ctr"/>
            <a:r>
              <a:rPr lang="fr-FR" dirty="0" smtClean="0">
                <a:solidFill>
                  <a:srgbClr val="333333"/>
                </a:solidFill>
              </a:rPr>
              <a:t>Le quartier d’évaluation de la radicalisation, premier QER ouvert en province à Vendin-le-Vieil, une des prisons les plus sécurisées de France entrée en service en 2015.</a:t>
            </a:r>
            <a:endParaRPr lang="fr-FR" dirty="0">
              <a:solidFill>
                <a:srgbClr val="333333"/>
              </a:solidFill>
            </a:endParaRPr>
          </a:p>
        </p:txBody>
      </p:sp>
      <p:pic>
        <p:nvPicPr>
          <p:cNvPr id="6" name="Image 5" descr="http://www.leparisien.fr/images/2018/02/23/292a410c-1880-11e8-a81f-ae6a9b3a25c3_1.jpg"/>
          <p:cNvPicPr/>
          <p:nvPr/>
        </p:nvPicPr>
        <p:blipFill>
          <a:blip r:embed="rId3">
            <a:extLst>
              <a:ext uri="{28A0092B-C50C-407E-A947-70E740481C1C}">
                <a14:useLocalDpi xmlns:a14="http://schemas.microsoft.com/office/drawing/2010/main" val="0"/>
              </a:ext>
            </a:extLst>
          </a:blip>
          <a:srcRect/>
          <a:stretch>
            <a:fillRect/>
          </a:stretch>
        </p:blipFill>
        <p:spPr bwMode="auto">
          <a:xfrm>
            <a:off x="4833718" y="3546660"/>
            <a:ext cx="4195547" cy="2414270"/>
          </a:xfrm>
          <a:prstGeom prst="rect">
            <a:avLst/>
          </a:prstGeom>
          <a:noFill/>
          <a:ln>
            <a:noFill/>
          </a:ln>
        </p:spPr>
      </p:pic>
    </p:spTree>
    <p:extLst>
      <p:ext uri="{BB962C8B-B14F-4D97-AF65-F5344CB8AC3E}">
        <p14:creationId xmlns:p14="http://schemas.microsoft.com/office/powerpoint/2010/main" val="144644081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9463" y="62753"/>
            <a:ext cx="7971992" cy="1283167"/>
          </a:xfrm>
        </p:spPr>
        <p:txBody>
          <a:bodyPr/>
          <a:lstStyle/>
          <a:p>
            <a:r>
              <a:rPr lang="fr-FR" dirty="0" smtClean="0"/>
              <a:t>Les nouvelles priorités : les prisons</a:t>
            </a:r>
            <a:endParaRPr lang="fr-FR" dirty="0"/>
          </a:p>
        </p:txBody>
      </p:sp>
      <p:sp>
        <p:nvSpPr>
          <p:cNvPr id="3" name="Espace réservé du contenu 2"/>
          <p:cNvSpPr>
            <a:spLocks noGrp="1"/>
          </p:cNvSpPr>
          <p:nvPr>
            <p:ph idx="1"/>
          </p:nvPr>
        </p:nvSpPr>
        <p:spPr>
          <a:xfrm>
            <a:off x="121373" y="1546898"/>
            <a:ext cx="8758044" cy="5311101"/>
          </a:xfrm>
        </p:spPr>
        <p:txBody>
          <a:bodyPr>
            <a:normAutofit/>
          </a:bodyPr>
          <a:lstStyle/>
          <a:p>
            <a:r>
              <a:rPr lang="fr-FR" dirty="0" smtClean="0"/>
              <a:t>Les </a:t>
            </a:r>
            <a:r>
              <a:rPr lang="fr-FR" b="1" dirty="0" smtClean="0"/>
              <a:t>quartiers d’évaluation de la radicalisation </a:t>
            </a:r>
            <a:r>
              <a:rPr lang="fr-FR" dirty="0" smtClean="0"/>
              <a:t>(QER) produisent un classement en trois types des prisonniers enregistrés en prison et filmés durant leurs promenades :</a:t>
            </a:r>
          </a:p>
          <a:p>
            <a:pPr lvl="1"/>
            <a:r>
              <a:rPr lang="fr-FR" dirty="0" smtClean="0"/>
              <a:t>- les </a:t>
            </a:r>
            <a:r>
              <a:rPr lang="fr-FR" b="1" dirty="0" smtClean="0"/>
              <a:t>détenus les plus violents ou les plus prosélytes </a:t>
            </a:r>
            <a:r>
              <a:rPr lang="fr-FR" dirty="0" smtClean="0"/>
              <a:t>partent à </a:t>
            </a:r>
            <a:r>
              <a:rPr lang="fr-FR" b="1" dirty="0" smtClean="0"/>
              <a:t>l’isolement</a:t>
            </a:r>
            <a:r>
              <a:rPr lang="fr-FR" dirty="0" smtClean="0"/>
              <a:t>.</a:t>
            </a:r>
          </a:p>
          <a:p>
            <a:pPr lvl="1"/>
            <a:r>
              <a:rPr lang="fr-FR" dirty="0" smtClean="0"/>
              <a:t>- les </a:t>
            </a:r>
            <a:r>
              <a:rPr lang="fr-FR" b="1" dirty="0" smtClean="0"/>
              <a:t>moyennement violents </a:t>
            </a:r>
            <a:r>
              <a:rPr lang="fr-FR" dirty="0" smtClean="0"/>
              <a:t>rejoignent des </a:t>
            </a:r>
            <a:r>
              <a:rPr lang="fr-FR" b="1" dirty="0" smtClean="0"/>
              <a:t>quartiers de prise en charge de la radicalisation</a:t>
            </a:r>
            <a:r>
              <a:rPr lang="fr-FR" dirty="0" smtClean="0"/>
              <a:t> (QPR).</a:t>
            </a:r>
          </a:p>
          <a:p>
            <a:pPr lvl="1"/>
            <a:r>
              <a:rPr lang="fr-FR" dirty="0" smtClean="0"/>
              <a:t>- Les </a:t>
            </a:r>
            <a:r>
              <a:rPr lang="fr-FR" b="1" dirty="0" smtClean="0"/>
              <a:t>moins violents rejoignent les quartiers étanches </a:t>
            </a:r>
            <a:r>
              <a:rPr lang="fr-FR" dirty="0" smtClean="0"/>
              <a:t>dans des prisons de </a:t>
            </a:r>
            <a:r>
              <a:rPr lang="fr-FR" b="1" dirty="0" smtClean="0"/>
              <a:t>détention ordinaire</a:t>
            </a:r>
            <a:r>
              <a:rPr lang="fr-FR" dirty="0" smtClean="0"/>
              <a:t>.</a:t>
            </a:r>
          </a:p>
          <a:p>
            <a:pPr lvl="1"/>
            <a:r>
              <a:rPr lang="fr-FR" dirty="0" smtClean="0"/>
              <a:t>Il y a ainsi beaucoup moins de prosélytes en détention ordinaire puisqu’ont été détectés les idéologues prosélytes </a:t>
            </a:r>
            <a:r>
              <a:rPr lang="fr-FR" dirty="0" smtClean="0">
                <a:effectLst/>
              </a:rPr>
              <a:t>qui </a:t>
            </a:r>
            <a:r>
              <a:rPr lang="fr-FR" dirty="0">
                <a:effectLst/>
              </a:rPr>
              <a:t>ont le charisme, la capacité, le bagage intellectuel et culturel pour radicaliser d’autres </a:t>
            </a:r>
            <a:r>
              <a:rPr lang="fr-FR" dirty="0" smtClean="0">
                <a:effectLst/>
              </a:rPr>
              <a:t>détenus.</a:t>
            </a:r>
            <a:endParaRPr lang="fr-FR" dirty="0">
              <a:effectLst/>
            </a:endParaRPr>
          </a:p>
          <a:p>
            <a:pPr lvl="1"/>
            <a:endParaRPr lang="fr-FR" dirty="0"/>
          </a:p>
        </p:txBody>
      </p:sp>
    </p:spTree>
    <p:extLst>
      <p:ext uri="{BB962C8B-B14F-4D97-AF65-F5344CB8AC3E}">
        <p14:creationId xmlns:p14="http://schemas.microsoft.com/office/powerpoint/2010/main" val="214851404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79463" y="62753"/>
            <a:ext cx="7971992" cy="1283167"/>
          </a:xfrm>
        </p:spPr>
        <p:txBody>
          <a:bodyPr/>
          <a:lstStyle/>
          <a:p>
            <a:r>
              <a:rPr lang="fr-FR" dirty="0" smtClean="0"/>
              <a:t>Les nouvelles priorités : les prisons</a:t>
            </a:r>
            <a:endParaRPr lang="fr-FR" dirty="0"/>
          </a:p>
        </p:txBody>
      </p:sp>
      <p:sp>
        <p:nvSpPr>
          <p:cNvPr id="3" name="Espace réservé du contenu 2"/>
          <p:cNvSpPr>
            <a:spLocks noGrp="1"/>
          </p:cNvSpPr>
          <p:nvPr>
            <p:ph idx="1"/>
          </p:nvPr>
        </p:nvSpPr>
        <p:spPr>
          <a:xfrm>
            <a:off x="121373" y="1747982"/>
            <a:ext cx="8630082" cy="4985476"/>
          </a:xfrm>
        </p:spPr>
        <p:txBody>
          <a:bodyPr>
            <a:normAutofit lnSpcReduction="10000"/>
          </a:bodyPr>
          <a:lstStyle/>
          <a:p>
            <a:r>
              <a:rPr lang="fr-FR" dirty="0" smtClean="0">
                <a:effectLst/>
              </a:rPr>
              <a:t>Dans un premier temps, on tolérera l’entrée de bénévoles dans les prisons.</a:t>
            </a:r>
          </a:p>
          <a:p>
            <a:r>
              <a:rPr lang="fr-FR" dirty="0" smtClean="0">
                <a:effectLst/>
              </a:rPr>
              <a:t>Puis des professionnels seront chargés de produire un désengagement </a:t>
            </a:r>
            <a:r>
              <a:rPr lang="fr-FR" dirty="0">
                <a:effectLst/>
              </a:rPr>
              <a:t>i</a:t>
            </a:r>
            <a:r>
              <a:rPr lang="fr-FR" dirty="0" smtClean="0">
                <a:effectLst/>
              </a:rPr>
              <a:t>ndividuellement ou collectivement avec des détenus dans des ateliers (tous filmés et évalués) de trois mois consacrés à la gestion des émotions, la justice en prison, la laïcité, le </a:t>
            </a:r>
            <a:r>
              <a:rPr lang="fr-FR" dirty="0" err="1" smtClean="0">
                <a:effectLst/>
              </a:rPr>
              <a:t>salafisme</a:t>
            </a:r>
            <a:r>
              <a:rPr lang="fr-FR" dirty="0" smtClean="0">
                <a:effectLst/>
              </a:rPr>
              <a:t>, la venue de témoins résilients (</a:t>
            </a:r>
            <a:r>
              <a:rPr lang="fr-FR" dirty="0">
                <a:effectLst/>
              </a:rPr>
              <a:t>L</a:t>
            </a:r>
            <a:r>
              <a:rPr lang="fr-FR" dirty="0" smtClean="0">
                <a:effectLst/>
              </a:rPr>
              <a:t>atifa ibn </a:t>
            </a:r>
            <a:r>
              <a:rPr lang="fr-FR" dirty="0" err="1" smtClean="0">
                <a:effectLst/>
              </a:rPr>
              <a:t>Ziaten</a:t>
            </a:r>
            <a:r>
              <a:rPr lang="fr-FR" dirty="0" smtClean="0">
                <a:effectLst/>
              </a:rPr>
              <a:t> ou Mourad </a:t>
            </a:r>
            <a:r>
              <a:rPr lang="fr-FR" dirty="0" err="1" smtClean="0">
                <a:effectLst/>
              </a:rPr>
              <a:t>Benchellali</a:t>
            </a:r>
            <a:r>
              <a:rPr lang="fr-FR" dirty="0" smtClean="0">
                <a:effectLst/>
              </a:rPr>
              <a:t>) ou d’anciens otages de l’EI comme Nicolas Hénin.</a:t>
            </a:r>
          </a:p>
          <a:p>
            <a:r>
              <a:rPr lang="fr-FR" dirty="0" smtClean="0">
                <a:effectLst/>
              </a:rPr>
              <a:t>Le but n’est pas de créer des républicains, mais des monarchistes ou des anarchistes non violents qui se structureront intellectuellement en prison ou y commenceront des études. C’est ce qui s’appellera le désengagement.</a:t>
            </a:r>
            <a:endParaRPr lang="fr-FR" dirty="0">
              <a:effectLst/>
            </a:endParaRPr>
          </a:p>
          <a:p>
            <a:endParaRPr lang="fr-FR" b="1" dirty="0">
              <a:effectLst/>
            </a:endParaRPr>
          </a:p>
          <a:p>
            <a:endParaRPr lang="fr-FR" dirty="0"/>
          </a:p>
        </p:txBody>
      </p:sp>
    </p:spTree>
    <p:extLst>
      <p:ext uri="{BB962C8B-B14F-4D97-AF65-F5344CB8AC3E}">
        <p14:creationId xmlns:p14="http://schemas.microsoft.com/office/powerpoint/2010/main" val="235992780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a:t>Les nouvelles priorités : les prisons</a:t>
            </a:r>
          </a:p>
        </p:txBody>
      </p:sp>
      <p:sp>
        <p:nvSpPr>
          <p:cNvPr id="9" name="ZoneTexte 8"/>
          <p:cNvSpPr txBox="1"/>
          <p:nvPr/>
        </p:nvSpPr>
        <p:spPr>
          <a:xfrm>
            <a:off x="322715" y="1497170"/>
            <a:ext cx="4205694" cy="5262979"/>
          </a:xfrm>
          <a:prstGeom prst="rect">
            <a:avLst/>
          </a:prstGeom>
          <a:noFill/>
        </p:spPr>
        <p:txBody>
          <a:bodyPr wrap="square" rtlCol="0">
            <a:spAutoFit/>
          </a:bodyPr>
          <a:lstStyle/>
          <a:p>
            <a:r>
              <a:rPr lang="fr-FR" sz="2400" dirty="0" smtClean="0">
                <a:solidFill>
                  <a:srgbClr val="333333"/>
                </a:solidFill>
              </a:rPr>
              <a:t>Il faut aller vite car il y aura un pic de sortie en 2022.</a:t>
            </a:r>
          </a:p>
          <a:p>
            <a:r>
              <a:rPr lang="fr-FR" sz="2400" dirty="0" smtClean="0">
                <a:solidFill>
                  <a:srgbClr val="333333"/>
                </a:solidFill>
              </a:rPr>
              <a:t>Le programme Rive de prise en charge des personnes libérées (ou sous main de justice) testé en Île de France sera étendu à Lille, Lyon et </a:t>
            </a:r>
            <a:r>
              <a:rPr lang="fr-FR" sz="2400" dirty="0">
                <a:solidFill>
                  <a:srgbClr val="333333"/>
                </a:solidFill>
              </a:rPr>
              <a:t>M</a:t>
            </a:r>
            <a:r>
              <a:rPr lang="fr-FR" sz="2400" dirty="0" smtClean="0">
                <a:solidFill>
                  <a:srgbClr val="333333"/>
                </a:solidFill>
              </a:rPr>
              <a:t>arseille.</a:t>
            </a:r>
          </a:p>
          <a:p>
            <a:r>
              <a:rPr lang="fr-FR" sz="2400" dirty="0" smtClean="0">
                <a:solidFill>
                  <a:srgbClr val="333333"/>
                </a:solidFill>
              </a:rPr>
              <a:t>On note qu’un tiers de ces détenus a des troubles mentaux et que la moitié de ce groupe souffre de troubles psychiatriques qu’il faudrait aussi traiter.</a:t>
            </a:r>
            <a:endParaRPr lang="fr-FR" sz="2400" dirty="0">
              <a:solidFill>
                <a:srgbClr val="333333"/>
              </a:solidFill>
            </a:endParaRPr>
          </a:p>
        </p:txBody>
      </p:sp>
      <p:pic>
        <p:nvPicPr>
          <p:cNvPr id="3" name="Image 2" descr="Capture d’écran 2018-10-07 à 21.42.0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82353" y="1408982"/>
            <a:ext cx="4261648" cy="5449018"/>
          </a:xfrm>
          <a:prstGeom prst="rect">
            <a:avLst/>
          </a:prstGeom>
        </p:spPr>
      </p:pic>
    </p:spTree>
    <p:extLst>
      <p:ext uri="{BB962C8B-B14F-4D97-AF65-F5344CB8AC3E}">
        <p14:creationId xmlns:p14="http://schemas.microsoft.com/office/powerpoint/2010/main" val="419175808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Conclusion</a:t>
            </a:r>
            <a:endParaRPr lang="fr-FR" sz="4400" dirty="0"/>
          </a:p>
        </p:txBody>
      </p:sp>
      <p:sp>
        <p:nvSpPr>
          <p:cNvPr id="3" name="ZoneTexte 2"/>
          <p:cNvSpPr txBox="1"/>
          <p:nvPr/>
        </p:nvSpPr>
        <p:spPr>
          <a:xfrm>
            <a:off x="439643" y="1805726"/>
            <a:ext cx="8414313" cy="4801315"/>
          </a:xfrm>
          <a:prstGeom prst="rect">
            <a:avLst/>
          </a:prstGeom>
          <a:noFill/>
        </p:spPr>
        <p:txBody>
          <a:bodyPr wrap="square" rtlCol="0">
            <a:spAutoFit/>
          </a:bodyPr>
          <a:lstStyle/>
          <a:p>
            <a:r>
              <a:rPr lang="fr-FR" dirty="0" smtClean="0">
                <a:solidFill>
                  <a:schemeClr val="bg2"/>
                </a:solidFill>
              </a:rPr>
              <a:t>Les objectifs sont clairs :</a:t>
            </a:r>
          </a:p>
          <a:p>
            <a:r>
              <a:rPr lang="fr-FR" dirty="0" smtClean="0">
                <a:solidFill>
                  <a:schemeClr val="bg2"/>
                </a:solidFill>
              </a:rPr>
              <a:t>Après l’affaiblissement d’al-Qaïda et de l’État islamique, il reste à </a:t>
            </a:r>
            <a:r>
              <a:rPr lang="fr-FR" b="1" dirty="0" smtClean="0">
                <a:solidFill>
                  <a:schemeClr val="bg2"/>
                </a:solidFill>
              </a:rPr>
              <a:t>contenir une mouvance mondiale qui diffuse un récit global </a:t>
            </a:r>
            <a:r>
              <a:rPr lang="fr-FR" dirty="0" smtClean="0">
                <a:solidFill>
                  <a:schemeClr val="bg2"/>
                </a:solidFill>
              </a:rPr>
              <a:t>qui explique le monde, donne un sens à la vie et montre le destin collectif qui devrait être celui de tous les musulmans.</a:t>
            </a:r>
          </a:p>
          <a:p>
            <a:r>
              <a:rPr lang="fr-FR" dirty="0" smtClean="0">
                <a:solidFill>
                  <a:schemeClr val="bg2"/>
                </a:solidFill>
              </a:rPr>
              <a:t>On pourra </a:t>
            </a:r>
            <a:r>
              <a:rPr lang="fr-FR" b="1" dirty="0" smtClean="0">
                <a:solidFill>
                  <a:schemeClr val="bg2"/>
                </a:solidFill>
              </a:rPr>
              <a:t>y répondre assez facilement </a:t>
            </a:r>
            <a:r>
              <a:rPr lang="fr-FR" dirty="0" smtClean="0">
                <a:solidFill>
                  <a:schemeClr val="bg2"/>
                </a:solidFill>
              </a:rPr>
              <a:t>:</a:t>
            </a:r>
          </a:p>
          <a:p>
            <a:r>
              <a:rPr lang="fr-FR" dirty="0" smtClean="0">
                <a:solidFill>
                  <a:schemeClr val="bg2"/>
                </a:solidFill>
              </a:rPr>
              <a:t>En </a:t>
            </a:r>
            <a:r>
              <a:rPr lang="fr-FR" b="1" dirty="0" smtClean="0">
                <a:solidFill>
                  <a:schemeClr val="bg2"/>
                </a:solidFill>
              </a:rPr>
              <a:t>informant les populations sur ce qu’est la menace  (qui vise d’abord les musulmans) </a:t>
            </a:r>
            <a:r>
              <a:rPr lang="fr-FR" dirty="0" smtClean="0">
                <a:solidFill>
                  <a:schemeClr val="bg2"/>
                </a:solidFill>
              </a:rPr>
              <a:t>et en expliquant pourquoi il n’y a </a:t>
            </a:r>
            <a:r>
              <a:rPr lang="fr-FR" b="1" dirty="0" smtClean="0">
                <a:solidFill>
                  <a:schemeClr val="bg2"/>
                </a:solidFill>
              </a:rPr>
              <a:t>pas de raison d’avoir peur</a:t>
            </a:r>
            <a:r>
              <a:rPr lang="fr-FR" dirty="0" smtClean="0">
                <a:solidFill>
                  <a:schemeClr val="bg2"/>
                </a:solidFill>
              </a:rPr>
              <a:t>.</a:t>
            </a:r>
          </a:p>
          <a:p>
            <a:r>
              <a:rPr lang="fr-FR" dirty="0" smtClean="0">
                <a:solidFill>
                  <a:schemeClr val="bg2"/>
                </a:solidFill>
              </a:rPr>
              <a:t>En </a:t>
            </a:r>
            <a:r>
              <a:rPr lang="fr-FR" b="1" dirty="0" smtClean="0">
                <a:solidFill>
                  <a:schemeClr val="bg2"/>
                </a:solidFill>
              </a:rPr>
              <a:t>contestant le projet globalisateur de l’islam « national » saoudien </a:t>
            </a:r>
            <a:r>
              <a:rPr lang="fr-FR" dirty="0" smtClean="0">
                <a:solidFill>
                  <a:schemeClr val="bg2"/>
                </a:solidFill>
              </a:rPr>
              <a:t>ou de ses épigones.</a:t>
            </a:r>
          </a:p>
          <a:p>
            <a:r>
              <a:rPr lang="fr-FR" dirty="0" smtClean="0">
                <a:solidFill>
                  <a:schemeClr val="bg2"/>
                </a:solidFill>
              </a:rPr>
              <a:t>En </a:t>
            </a:r>
            <a:r>
              <a:rPr lang="fr-FR" b="1" dirty="0" smtClean="0">
                <a:solidFill>
                  <a:schemeClr val="bg2"/>
                </a:solidFill>
              </a:rPr>
              <a:t>favorisant l’apparition d’une structure de l’islam français </a:t>
            </a:r>
            <a:r>
              <a:rPr lang="fr-FR" dirty="0" smtClean="0">
                <a:solidFill>
                  <a:schemeClr val="bg2"/>
                </a:solidFill>
              </a:rPr>
              <a:t>indépendante de l’État formant les imams et les payant, construisant les mosquées et luttant contre l’islamophobie, ayant le monopole dans les médias français du discours religieux.</a:t>
            </a:r>
          </a:p>
          <a:p>
            <a:r>
              <a:rPr lang="fr-FR" dirty="0" smtClean="0">
                <a:solidFill>
                  <a:schemeClr val="bg2"/>
                </a:solidFill>
              </a:rPr>
              <a:t>En </a:t>
            </a:r>
            <a:r>
              <a:rPr lang="fr-FR" b="1" dirty="0" smtClean="0">
                <a:solidFill>
                  <a:schemeClr val="bg2"/>
                </a:solidFill>
              </a:rPr>
              <a:t>réinventant le discours républicain </a:t>
            </a:r>
            <a:r>
              <a:rPr lang="fr-FR" dirty="0" smtClean="0">
                <a:solidFill>
                  <a:schemeClr val="bg2"/>
                </a:solidFill>
              </a:rPr>
              <a:t>et en imposant partout l’ordre public laïque comme non négociable et en criminalisant ceux qui le contestent.</a:t>
            </a:r>
          </a:p>
          <a:p>
            <a:r>
              <a:rPr lang="fr-FR" dirty="0" smtClean="0">
                <a:solidFill>
                  <a:schemeClr val="bg2"/>
                </a:solidFill>
              </a:rPr>
              <a:t>En </a:t>
            </a:r>
            <a:r>
              <a:rPr lang="fr-FR" b="1" dirty="0" smtClean="0">
                <a:solidFill>
                  <a:schemeClr val="bg2"/>
                </a:solidFill>
              </a:rPr>
              <a:t>utilisant la totalité des fonctionnaires</a:t>
            </a:r>
            <a:r>
              <a:rPr lang="fr-FR" dirty="0" smtClean="0">
                <a:solidFill>
                  <a:schemeClr val="bg2"/>
                </a:solidFill>
              </a:rPr>
              <a:t>, et plus seulement des intervenants extérieurs ou épisodiques pour rappeler que la liberté religieuse est aussi celle de pouvoir changer de religion ou de ne pas en avoir.</a:t>
            </a:r>
            <a:endParaRPr lang="fr-FR" dirty="0">
              <a:solidFill>
                <a:schemeClr val="bg2"/>
              </a:solidFill>
            </a:endParaRPr>
          </a:p>
        </p:txBody>
      </p:sp>
    </p:spTree>
    <p:extLst>
      <p:ext uri="{BB962C8B-B14F-4D97-AF65-F5344CB8AC3E}">
        <p14:creationId xmlns:p14="http://schemas.microsoft.com/office/powerpoint/2010/main" val="30570207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Conclusion</a:t>
            </a:r>
            <a:endParaRPr lang="fr-FR" sz="4400" dirty="0"/>
          </a:p>
        </p:txBody>
      </p:sp>
      <p:sp>
        <p:nvSpPr>
          <p:cNvPr id="9" name="ZoneTexte 8"/>
          <p:cNvSpPr txBox="1"/>
          <p:nvPr/>
        </p:nvSpPr>
        <p:spPr>
          <a:xfrm>
            <a:off x="480279" y="1483577"/>
            <a:ext cx="8004669" cy="4401205"/>
          </a:xfrm>
          <a:prstGeom prst="rect">
            <a:avLst/>
          </a:prstGeom>
          <a:noFill/>
        </p:spPr>
        <p:txBody>
          <a:bodyPr wrap="square" rtlCol="0">
            <a:spAutoFit/>
          </a:bodyPr>
          <a:lstStyle/>
          <a:p>
            <a:r>
              <a:rPr lang="fr-FR" sz="2000" dirty="0" smtClean="0">
                <a:solidFill>
                  <a:srgbClr val="333333"/>
                </a:solidFill>
              </a:rPr>
              <a:t>La </a:t>
            </a:r>
            <a:r>
              <a:rPr lang="fr-FR" sz="2000" b="1" dirty="0" smtClean="0">
                <a:solidFill>
                  <a:srgbClr val="333333"/>
                </a:solidFill>
              </a:rPr>
              <a:t>situation a rapidement évolué en un an</a:t>
            </a:r>
            <a:r>
              <a:rPr lang="fr-FR" sz="2000" dirty="0" smtClean="0">
                <a:solidFill>
                  <a:srgbClr val="333333"/>
                </a:solidFill>
              </a:rPr>
              <a:t>, moins en raison de l’action en France de l’État ou d’éléments de la société civile, mais surtout à cause de l’effondrement de l’EI qui ne fait plus rêver et qui est devenu synonyme de mort assurée.</a:t>
            </a:r>
          </a:p>
          <a:p>
            <a:endParaRPr lang="fr-FR" sz="2000" dirty="0">
              <a:solidFill>
                <a:srgbClr val="333333"/>
              </a:solidFill>
            </a:endParaRPr>
          </a:p>
          <a:p>
            <a:r>
              <a:rPr lang="fr-FR" sz="2000" dirty="0" smtClean="0">
                <a:solidFill>
                  <a:srgbClr val="333333"/>
                </a:solidFill>
              </a:rPr>
              <a:t>C’est </a:t>
            </a:r>
            <a:r>
              <a:rPr lang="fr-FR" sz="2000" b="1" dirty="0" smtClean="0">
                <a:solidFill>
                  <a:srgbClr val="333333"/>
                </a:solidFill>
              </a:rPr>
              <a:t>maintenant que l’action de l’État va devenir essentielle</a:t>
            </a:r>
            <a:r>
              <a:rPr lang="fr-FR" sz="2000" dirty="0" smtClean="0">
                <a:solidFill>
                  <a:srgbClr val="333333"/>
                </a:solidFill>
              </a:rPr>
              <a:t>. Il </a:t>
            </a:r>
            <a:r>
              <a:rPr lang="fr-FR" sz="2000" b="1" dirty="0" smtClean="0">
                <a:solidFill>
                  <a:srgbClr val="333333"/>
                </a:solidFill>
              </a:rPr>
              <a:t>ne s’agit plus de rassurer les opinions par des dispositifs sécuritaires </a:t>
            </a:r>
            <a:r>
              <a:rPr lang="fr-FR" sz="2000" dirty="0" smtClean="0">
                <a:solidFill>
                  <a:srgbClr val="333333"/>
                </a:solidFill>
              </a:rPr>
              <a:t>(état d’urgence et loi antiterroriste). Des fonctionnaires sensibilisés et formés aux questions de radicalisation vont agir collectivement dans une perspective d’efficacité. Il y aura une </a:t>
            </a:r>
            <a:r>
              <a:rPr lang="fr-FR" sz="2000" b="1" dirty="0" smtClean="0">
                <a:solidFill>
                  <a:srgbClr val="333333"/>
                </a:solidFill>
              </a:rPr>
              <a:t>professionnalisation des acteurs</a:t>
            </a:r>
            <a:r>
              <a:rPr lang="fr-FR" sz="2000" dirty="0" smtClean="0">
                <a:solidFill>
                  <a:srgbClr val="333333"/>
                </a:solidFill>
              </a:rPr>
              <a:t>.</a:t>
            </a:r>
          </a:p>
          <a:p>
            <a:endParaRPr lang="fr-FR" sz="2000" dirty="0">
              <a:solidFill>
                <a:srgbClr val="333333"/>
              </a:solidFill>
            </a:endParaRPr>
          </a:p>
          <a:p>
            <a:r>
              <a:rPr lang="fr-FR" sz="2000" dirty="0" smtClean="0">
                <a:solidFill>
                  <a:srgbClr val="333333"/>
                </a:solidFill>
              </a:rPr>
              <a:t>Mais on ira aussi très vite vers une politique d’ensemble plus cohérente contre la radicalisation en évitant une dérive vers les seuls aspects sécuritaires ou vers un contrôle social généralisé.</a:t>
            </a:r>
            <a:endParaRPr lang="fr-FR" sz="2000" dirty="0">
              <a:solidFill>
                <a:srgbClr val="333333"/>
              </a:solidFill>
            </a:endParaRPr>
          </a:p>
        </p:txBody>
      </p:sp>
      <p:pic>
        <p:nvPicPr>
          <p:cNvPr id="4" name="Image 3" descr="Capture d’écran 2018-10-26 à 17.46.2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9815" y="5810598"/>
            <a:ext cx="3016451" cy="1004553"/>
          </a:xfrm>
          <a:prstGeom prst="rect">
            <a:avLst/>
          </a:prstGeom>
        </p:spPr>
      </p:pic>
    </p:spTree>
    <p:extLst>
      <p:ext uri="{BB962C8B-B14F-4D97-AF65-F5344CB8AC3E}">
        <p14:creationId xmlns:p14="http://schemas.microsoft.com/office/powerpoint/2010/main" val="182859764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Conclusion</a:t>
            </a:r>
            <a:endParaRPr lang="fr-FR" sz="4400" dirty="0"/>
          </a:p>
        </p:txBody>
      </p:sp>
      <p:sp>
        <p:nvSpPr>
          <p:cNvPr id="9" name="ZoneTexte 8"/>
          <p:cNvSpPr txBox="1"/>
          <p:nvPr/>
        </p:nvSpPr>
        <p:spPr>
          <a:xfrm>
            <a:off x="480279" y="1459037"/>
            <a:ext cx="8004669" cy="5262979"/>
          </a:xfrm>
          <a:prstGeom prst="rect">
            <a:avLst/>
          </a:prstGeom>
          <a:noFill/>
        </p:spPr>
        <p:txBody>
          <a:bodyPr wrap="square" rtlCol="0">
            <a:spAutoFit/>
          </a:bodyPr>
          <a:lstStyle/>
          <a:p>
            <a:r>
              <a:rPr lang="fr-FR" sz="2400" dirty="0" smtClean="0">
                <a:solidFill>
                  <a:srgbClr val="333333"/>
                </a:solidFill>
              </a:rPr>
              <a:t>Mais le dernier plan gouvernemental a donné lieu à </a:t>
            </a:r>
            <a:r>
              <a:rPr lang="fr-FR" sz="2400" b="1" dirty="0" smtClean="0">
                <a:solidFill>
                  <a:srgbClr val="333333"/>
                </a:solidFill>
              </a:rPr>
              <a:t>des critiques</a:t>
            </a:r>
            <a:r>
              <a:rPr lang="fr-FR" sz="2400" dirty="0" smtClean="0">
                <a:solidFill>
                  <a:srgbClr val="333333"/>
                </a:solidFill>
              </a:rPr>
              <a:t>.</a:t>
            </a:r>
            <a:endParaRPr lang="fr-FR" sz="2400" dirty="0">
              <a:solidFill>
                <a:srgbClr val="333333"/>
              </a:solidFill>
            </a:endParaRPr>
          </a:p>
          <a:p>
            <a:r>
              <a:rPr lang="fr-FR" sz="2400" dirty="0" smtClean="0">
                <a:solidFill>
                  <a:srgbClr val="333333"/>
                </a:solidFill>
              </a:rPr>
              <a:t>Il demeure </a:t>
            </a:r>
            <a:r>
              <a:rPr lang="fr-FR" sz="2400" b="1" dirty="0" smtClean="0">
                <a:solidFill>
                  <a:srgbClr val="333333"/>
                </a:solidFill>
              </a:rPr>
              <a:t>provisoire puisque son fondement scientifique est encore insuffisant</a:t>
            </a:r>
            <a:r>
              <a:rPr lang="fr-FR" sz="2400" dirty="0" smtClean="0">
                <a:solidFill>
                  <a:srgbClr val="333333"/>
                </a:solidFill>
              </a:rPr>
              <a:t>. Le phénomène reste assez mal compris. Il y a donc </a:t>
            </a:r>
            <a:r>
              <a:rPr lang="fr-FR" sz="2400" b="1" dirty="0" smtClean="0">
                <a:solidFill>
                  <a:srgbClr val="333333"/>
                </a:solidFill>
              </a:rPr>
              <a:t>plus de gens qui vivent désormais de la radicalisation que de radicalisés</a:t>
            </a:r>
            <a:r>
              <a:rPr lang="fr-FR" sz="2400" dirty="0" smtClean="0">
                <a:solidFill>
                  <a:srgbClr val="333333"/>
                </a:solidFill>
              </a:rPr>
              <a:t>.</a:t>
            </a:r>
          </a:p>
          <a:p>
            <a:r>
              <a:rPr lang="fr-FR" sz="2400" dirty="0" smtClean="0">
                <a:solidFill>
                  <a:srgbClr val="333333"/>
                </a:solidFill>
              </a:rPr>
              <a:t>Les </a:t>
            </a:r>
            <a:r>
              <a:rPr lang="fr-FR" sz="2400" b="1" dirty="0" smtClean="0">
                <a:solidFill>
                  <a:srgbClr val="333333"/>
                </a:solidFill>
              </a:rPr>
              <a:t>militants </a:t>
            </a:r>
            <a:r>
              <a:rPr lang="fr-FR" sz="2400" b="1" dirty="0" err="1" smtClean="0">
                <a:solidFill>
                  <a:srgbClr val="333333"/>
                </a:solidFill>
              </a:rPr>
              <a:t>jihadistes</a:t>
            </a:r>
            <a:r>
              <a:rPr lang="fr-FR" sz="2400" b="1" dirty="0" smtClean="0">
                <a:solidFill>
                  <a:srgbClr val="333333"/>
                </a:solidFill>
              </a:rPr>
              <a:t> sont assez peu sensibles aux arguments de la raison </a:t>
            </a:r>
            <a:r>
              <a:rPr lang="fr-FR" sz="2400" dirty="0" smtClean="0">
                <a:solidFill>
                  <a:srgbClr val="333333"/>
                </a:solidFill>
              </a:rPr>
              <a:t>et tous n’évolueront pas vers l’acceptation de leur culpabilité, voire vers des regrets remarque Philippe </a:t>
            </a:r>
            <a:r>
              <a:rPr lang="fr-FR" sz="2400" dirty="0" err="1" smtClean="0">
                <a:solidFill>
                  <a:srgbClr val="333333"/>
                </a:solidFill>
              </a:rPr>
              <a:t>Bilger</a:t>
            </a:r>
            <a:r>
              <a:rPr lang="fr-FR" sz="2400" dirty="0" smtClean="0">
                <a:solidFill>
                  <a:srgbClr val="333333"/>
                </a:solidFill>
              </a:rPr>
              <a:t>, ancien avocat </a:t>
            </a:r>
            <a:r>
              <a:rPr lang="fr-FR" sz="2400" dirty="0">
                <a:solidFill>
                  <a:srgbClr val="333333"/>
                </a:solidFill>
              </a:rPr>
              <a:t>général à la Cour d'assises de </a:t>
            </a:r>
            <a:r>
              <a:rPr lang="fr-FR" sz="2400" dirty="0" smtClean="0">
                <a:solidFill>
                  <a:srgbClr val="333333"/>
                </a:solidFill>
              </a:rPr>
              <a:t>Paris.</a:t>
            </a:r>
            <a:endParaRPr lang="fr-FR" sz="2400" dirty="0">
              <a:solidFill>
                <a:srgbClr val="333333"/>
              </a:solidFill>
            </a:endParaRPr>
          </a:p>
          <a:p>
            <a:r>
              <a:rPr lang="fr-FR" sz="2400" dirty="0" smtClean="0">
                <a:solidFill>
                  <a:srgbClr val="333333"/>
                </a:solidFill>
              </a:rPr>
              <a:t>On n’ose pas criminaliser quelqu’un qui appelle à la haine en utilisant des textes religieux. Mais le tout répressif est aussi dangereux. Le </a:t>
            </a:r>
            <a:r>
              <a:rPr lang="fr-FR" sz="2400" b="1" dirty="0" smtClean="0">
                <a:solidFill>
                  <a:srgbClr val="333333"/>
                </a:solidFill>
              </a:rPr>
              <a:t>volet de l’intégration manque cruellement</a:t>
            </a:r>
            <a:r>
              <a:rPr lang="fr-FR" sz="2400" dirty="0" smtClean="0">
                <a:solidFill>
                  <a:srgbClr val="333333"/>
                </a:solidFill>
              </a:rPr>
              <a:t>.</a:t>
            </a:r>
            <a:endParaRPr lang="fr-FR" sz="2400" dirty="0">
              <a:solidFill>
                <a:srgbClr val="333333"/>
              </a:solidFill>
            </a:endParaRPr>
          </a:p>
        </p:txBody>
      </p:sp>
      <p:pic>
        <p:nvPicPr>
          <p:cNvPr id="4" name="Image 3" descr="http://www.atlantico.fr/sites/atlantico.fr/files/styles/page-profil/public/profile/2014/05/picture-2177_0.jpg?itok=orUfmlHc"/>
          <p:cNvPicPr/>
          <p:nvPr/>
        </p:nvPicPr>
        <p:blipFill>
          <a:blip r:embed="rId2">
            <a:extLst>
              <a:ext uri="{28A0092B-C50C-407E-A947-70E740481C1C}">
                <a14:useLocalDpi xmlns:a14="http://schemas.microsoft.com/office/drawing/2010/main" val="0"/>
              </a:ext>
            </a:extLst>
          </a:blip>
          <a:srcRect/>
          <a:stretch>
            <a:fillRect/>
          </a:stretch>
        </p:blipFill>
        <p:spPr bwMode="auto">
          <a:xfrm>
            <a:off x="7854316" y="3476748"/>
            <a:ext cx="1017270" cy="1191895"/>
          </a:xfrm>
          <a:prstGeom prst="rect">
            <a:avLst/>
          </a:prstGeom>
          <a:noFill/>
          <a:ln>
            <a:noFill/>
          </a:ln>
        </p:spPr>
      </p:pic>
    </p:spTree>
    <p:extLst>
      <p:ext uri="{BB962C8B-B14F-4D97-AF65-F5344CB8AC3E}">
        <p14:creationId xmlns:p14="http://schemas.microsoft.com/office/powerpoint/2010/main" val="18733370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Les » radicalisations</a:t>
            </a:r>
            <a:endParaRPr lang="fr-FR" dirty="0"/>
          </a:p>
        </p:txBody>
      </p:sp>
      <p:sp>
        <p:nvSpPr>
          <p:cNvPr id="5" name="ZoneTexte 4"/>
          <p:cNvSpPr txBox="1"/>
          <p:nvPr/>
        </p:nvSpPr>
        <p:spPr>
          <a:xfrm>
            <a:off x="4799455" y="4969876"/>
            <a:ext cx="4054501" cy="1200328"/>
          </a:xfrm>
          <a:prstGeom prst="rect">
            <a:avLst/>
          </a:prstGeom>
          <a:noFill/>
        </p:spPr>
        <p:txBody>
          <a:bodyPr wrap="square" rtlCol="0">
            <a:spAutoFit/>
          </a:bodyPr>
          <a:lstStyle/>
          <a:p>
            <a:r>
              <a:rPr lang="fr-FR" sz="2400" dirty="0" smtClean="0">
                <a:solidFill>
                  <a:schemeClr val="bg2"/>
                </a:solidFill>
              </a:rPr>
              <a:t>Il y a néanmoins un objectif commun dans les islams politiques </a:t>
            </a:r>
            <a:r>
              <a:rPr lang="fr-FR" sz="2400" smtClean="0">
                <a:solidFill>
                  <a:schemeClr val="bg2"/>
                </a:solidFill>
              </a:rPr>
              <a:t>jihadistes.</a:t>
            </a:r>
            <a:endParaRPr lang="fr-FR" sz="2400" dirty="0">
              <a:solidFill>
                <a:schemeClr val="bg2"/>
              </a:solidFill>
            </a:endParaRPr>
          </a:p>
        </p:txBody>
      </p:sp>
      <p:pic>
        <p:nvPicPr>
          <p:cNvPr id="3" name="Image 2" descr="Capture d’écran 2018-11-04 à 09.15.4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5134"/>
            <a:ext cx="9144000" cy="2760055"/>
          </a:xfrm>
          <a:prstGeom prst="rect">
            <a:avLst/>
          </a:prstGeom>
        </p:spPr>
      </p:pic>
      <p:pic>
        <p:nvPicPr>
          <p:cNvPr id="6" name="Image 5" descr="Capture d’écran 2018-11-04 à 09.16.2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25189"/>
            <a:ext cx="4660900" cy="2578100"/>
          </a:xfrm>
          <a:prstGeom prst="rect">
            <a:avLst/>
          </a:prstGeom>
        </p:spPr>
      </p:pic>
    </p:spTree>
    <p:extLst>
      <p:ext uri="{BB962C8B-B14F-4D97-AF65-F5344CB8AC3E}">
        <p14:creationId xmlns:p14="http://schemas.microsoft.com/office/powerpoint/2010/main" val="3312795230"/>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t>
            </a:r>
            <a:r>
              <a:rPr lang="fr-FR" dirty="0"/>
              <a:t>A</a:t>
            </a:r>
            <a:r>
              <a:rPr lang="fr-FR" dirty="0" smtClean="0"/>
              <a:t>venir</a:t>
            </a:r>
            <a:endParaRPr lang="fr-FR" dirty="0"/>
          </a:p>
        </p:txBody>
      </p:sp>
      <p:sp>
        <p:nvSpPr>
          <p:cNvPr id="3" name="Espace réservé du contenu 2"/>
          <p:cNvSpPr>
            <a:spLocks noGrp="1"/>
          </p:cNvSpPr>
          <p:nvPr>
            <p:ph idx="1"/>
          </p:nvPr>
        </p:nvSpPr>
        <p:spPr>
          <a:xfrm>
            <a:off x="779463" y="1828800"/>
            <a:ext cx="5685992" cy="4775200"/>
          </a:xfrm>
        </p:spPr>
        <p:txBody>
          <a:bodyPr>
            <a:normAutofit/>
          </a:bodyPr>
          <a:lstStyle/>
          <a:p>
            <a:r>
              <a:rPr lang="fr-FR" dirty="0" smtClean="0"/>
              <a:t>Il faut </a:t>
            </a:r>
            <a:r>
              <a:rPr lang="fr-FR" b="1" dirty="0" smtClean="0"/>
              <a:t>anticiper et découvrir dès maintenant où et comment pourraient tenter d’agir </a:t>
            </a:r>
            <a:r>
              <a:rPr lang="fr-FR" dirty="0" smtClean="0"/>
              <a:t>dans deux ou trois ans les personnes déjà radicalisées ou en cours de radicalisation présentes </a:t>
            </a:r>
            <a:r>
              <a:rPr lang="fr-FR" b="1" dirty="0" smtClean="0"/>
              <a:t>ailleurs qu’en France.</a:t>
            </a:r>
          </a:p>
          <a:p>
            <a:r>
              <a:rPr lang="fr-FR" dirty="0" smtClean="0"/>
              <a:t>Les futurs affrontements auront-ils lieu plutôt en </a:t>
            </a:r>
            <a:r>
              <a:rPr lang="fr-FR" b="1" dirty="0" smtClean="0"/>
              <a:t>Libye, au Sahel, en Afghanistan ou ailleurs </a:t>
            </a:r>
            <a:r>
              <a:rPr lang="fr-FR" dirty="0" smtClean="0"/>
              <a:t>?</a:t>
            </a:r>
          </a:p>
          <a:p>
            <a:r>
              <a:rPr lang="fr-FR" dirty="0" smtClean="0"/>
              <a:t>Quelles formes prendront-ils ?</a:t>
            </a:r>
          </a:p>
          <a:p>
            <a:endParaRPr lang="fr-FR" dirty="0"/>
          </a:p>
        </p:txBody>
      </p:sp>
      <p:pic>
        <p:nvPicPr>
          <p:cNvPr id="4" name="Image 3"/>
          <p:cNvPicPr>
            <a:picLocks noChangeAspect="1"/>
          </p:cNvPicPr>
          <p:nvPr/>
        </p:nvPicPr>
        <p:blipFill>
          <a:blip r:embed="rId2"/>
          <a:stretch>
            <a:fillRect/>
          </a:stretch>
        </p:blipFill>
        <p:spPr>
          <a:xfrm>
            <a:off x="6465455" y="1828800"/>
            <a:ext cx="2400300" cy="3390900"/>
          </a:xfrm>
          <a:prstGeom prst="rect">
            <a:avLst/>
          </a:prstGeom>
        </p:spPr>
      </p:pic>
      <p:sp>
        <p:nvSpPr>
          <p:cNvPr id="6" name="Rectangle 5"/>
          <p:cNvSpPr/>
          <p:nvPr/>
        </p:nvSpPr>
        <p:spPr>
          <a:xfrm>
            <a:off x="6176818" y="5254581"/>
            <a:ext cx="2863273" cy="1384995"/>
          </a:xfrm>
          <a:prstGeom prst="rect">
            <a:avLst/>
          </a:prstGeom>
        </p:spPr>
        <p:txBody>
          <a:bodyPr wrap="square">
            <a:spAutoFit/>
          </a:bodyPr>
          <a:lstStyle/>
          <a:p>
            <a:r>
              <a:rPr lang="fr-FR" sz="1400" dirty="0">
                <a:solidFill>
                  <a:srgbClr val="333333"/>
                </a:solidFill>
              </a:rPr>
              <a:t>Publication par l’Institut Tunisien des Etudes Stratégiques (ITES) </a:t>
            </a:r>
            <a:br>
              <a:rPr lang="fr-FR" sz="1400" dirty="0">
                <a:solidFill>
                  <a:srgbClr val="333333"/>
                </a:solidFill>
              </a:rPr>
            </a:br>
            <a:r>
              <a:rPr lang="fr-FR" sz="1400" dirty="0">
                <a:solidFill>
                  <a:srgbClr val="333333"/>
                </a:solidFill>
              </a:rPr>
              <a:t>d’un rapport intitulé </a:t>
            </a:r>
            <a:r>
              <a:rPr lang="fr-FR" sz="1400" dirty="0">
                <a:hlinkClick r:id="rId3"/>
              </a:rPr>
              <a:t>« Défis et enjeux sécuritaires dans l’environnement sahélo-saharien du Maghreb</a:t>
            </a:r>
            <a:endParaRPr lang="fr-FR" sz="1400" dirty="0"/>
          </a:p>
        </p:txBody>
      </p:sp>
    </p:spTree>
    <p:extLst>
      <p:ext uri="{BB962C8B-B14F-4D97-AF65-F5344CB8AC3E}">
        <p14:creationId xmlns:p14="http://schemas.microsoft.com/office/powerpoint/2010/main" val="1934098268"/>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L’</a:t>
            </a:r>
            <a:r>
              <a:rPr lang="fr-FR"/>
              <a:t>A</a:t>
            </a:r>
            <a:r>
              <a:rPr lang="fr-FR" smtClean="0"/>
              <a:t>venir</a:t>
            </a:r>
            <a:endParaRPr lang="fr-FR" dirty="0"/>
          </a:p>
        </p:txBody>
      </p:sp>
      <p:sp>
        <p:nvSpPr>
          <p:cNvPr id="3" name="Espace réservé du contenu 2"/>
          <p:cNvSpPr>
            <a:spLocks noGrp="1"/>
          </p:cNvSpPr>
          <p:nvPr>
            <p:ph idx="1"/>
          </p:nvPr>
        </p:nvSpPr>
        <p:spPr>
          <a:xfrm>
            <a:off x="779462" y="1828800"/>
            <a:ext cx="8069149" cy="4775200"/>
          </a:xfrm>
        </p:spPr>
        <p:txBody>
          <a:bodyPr>
            <a:normAutofit lnSpcReduction="10000"/>
          </a:bodyPr>
          <a:lstStyle/>
          <a:p>
            <a:r>
              <a:rPr lang="fr-FR" b="1" dirty="0" smtClean="0"/>
              <a:t>L’EI se demande comment survivre stratégiquement</a:t>
            </a:r>
            <a:r>
              <a:rPr lang="fr-FR" dirty="0" smtClean="0"/>
              <a:t>. Il vient de décider lors d’une réunion récente de ses cadres :</a:t>
            </a:r>
          </a:p>
          <a:p>
            <a:pPr lvl="1"/>
            <a:r>
              <a:rPr lang="fr-FR" dirty="0" smtClean="0">
                <a:effectLst/>
              </a:rPr>
              <a:t>- puisqu’elle </a:t>
            </a:r>
            <a:r>
              <a:rPr lang="fr-FR" b="1" dirty="0" smtClean="0">
                <a:effectLst/>
              </a:rPr>
              <a:t>cesse d’être une </a:t>
            </a:r>
            <a:r>
              <a:rPr lang="fr-FR" b="1" dirty="0">
                <a:effectLst/>
              </a:rPr>
              <a:t>organisation contrôlant un </a:t>
            </a:r>
            <a:r>
              <a:rPr lang="fr-FR" b="1" dirty="0" smtClean="0">
                <a:effectLst/>
              </a:rPr>
              <a:t>territoire au moyen de 35 wilayas au moyen de deux capitales, Mossoul et </a:t>
            </a:r>
            <a:r>
              <a:rPr lang="fr-FR" dirty="0" smtClean="0">
                <a:effectLst/>
              </a:rPr>
              <a:t>Raqqa, elle devrait devenir </a:t>
            </a:r>
            <a:r>
              <a:rPr lang="fr-FR" dirty="0">
                <a:effectLst/>
              </a:rPr>
              <a:t>un groupe capable d'organiser d'importantes opérations terroristes. </a:t>
            </a:r>
            <a:r>
              <a:rPr lang="fr-FR" dirty="0" smtClean="0">
                <a:effectLst/>
              </a:rPr>
              <a:t>L’EI </a:t>
            </a:r>
            <a:r>
              <a:rPr lang="fr-FR" dirty="0">
                <a:effectLst/>
              </a:rPr>
              <a:t>a pour cela sa grande expertise militaire et </a:t>
            </a:r>
            <a:r>
              <a:rPr lang="fr-FR" b="1" dirty="0" smtClean="0">
                <a:effectLst/>
              </a:rPr>
              <a:t>toujours d’importantes </a:t>
            </a:r>
            <a:r>
              <a:rPr lang="fr-FR" b="1" dirty="0">
                <a:effectLst/>
              </a:rPr>
              <a:t>capacités </a:t>
            </a:r>
            <a:r>
              <a:rPr lang="fr-FR" b="1" dirty="0" smtClean="0">
                <a:effectLst/>
              </a:rPr>
              <a:t>financières</a:t>
            </a:r>
            <a:r>
              <a:rPr lang="fr-FR" dirty="0" smtClean="0">
                <a:effectLst/>
              </a:rPr>
              <a:t>. Il lui reste </a:t>
            </a:r>
            <a:r>
              <a:rPr lang="fr-FR" dirty="0">
                <a:effectLst/>
              </a:rPr>
              <a:t>en octobre 2018</a:t>
            </a:r>
            <a:r>
              <a:rPr lang="fr-FR" dirty="0" smtClean="0">
                <a:effectLst/>
              </a:rPr>
              <a:t>, après de lourdes pertes</a:t>
            </a:r>
            <a:r>
              <a:rPr lang="fr-FR" b="1" dirty="0" smtClean="0">
                <a:effectLst/>
              </a:rPr>
              <a:t>, 2 000 combattants en Irak (il y en avait 17 100, il y a un an) et 3 000 en Syrie (14 000 l’an dernier)</a:t>
            </a:r>
            <a:r>
              <a:rPr lang="fr-FR" dirty="0" smtClean="0">
                <a:effectLst/>
              </a:rPr>
              <a:t>, en tout aujourd’hui 12 000 personnes si on ajoute les partisans et la logistique encore présente.</a:t>
            </a:r>
          </a:p>
          <a:p>
            <a:pPr marL="282575" lvl="1" indent="0">
              <a:buNone/>
            </a:pPr>
            <a:r>
              <a:rPr lang="fr-FR" dirty="0" smtClean="0">
                <a:effectLst/>
              </a:rPr>
              <a:t>Mais un changement de chef et de nom est-il encore possible ?</a:t>
            </a:r>
          </a:p>
          <a:p>
            <a:pPr marL="282575" lvl="1" indent="0">
              <a:buNone/>
            </a:pPr>
            <a:r>
              <a:rPr lang="fr-FR" dirty="0" smtClean="0">
                <a:effectLst/>
              </a:rPr>
              <a:t>N’y aura-t-il pas une nouvelle organisation ?</a:t>
            </a:r>
            <a:endParaRPr lang="fr-FR" dirty="0">
              <a:effectLst/>
            </a:endParaRPr>
          </a:p>
          <a:p>
            <a:endParaRPr lang="fr-FR" dirty="0" smtClean="0"/>
          </a:p>
          <a:p>
            <a:endParaRPr lang="fr-FR" dirty="0" smtClean="0"/>
          </a:p>
          <a:p>
            <a:endParaRPr lang="fr-FR" dirty="0"/>
          </a:p>
        </p:txBody>
      </p:sp>
    </p:spTree>
    <p:extLst>
      <p:ext uri="{BB962C8B-B14F-4D97-AF65-F5344CB8AC3E}">
        <p14:creationId xmlns:p14="http://schemas.microsoft.com/office/powerpoint/2010/main" val="22229679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L’</a:t>
            </a:r>
            <a:r>
              <a:rPr lang="fr-FR"/>
              <a:t>A</a:t>
            </a:r>
            <a:r>
              <a:rPr lang="fr-FR" smtClean="0"/>
              <a:t>venir</a:t>
            </a:r>
            <a:endParaRPr lang="fr-FR" dirty="0"/>
          </a:p>
        </p:txBody>
      </p:sp>
      <p:pic>
        <p:nvPicPr>
          <p:cNvPr id="7" name="Image 6" descr="Capture d’écran 2018-10-15 à 11.06.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9976" y="4241873"/>
            <a:ext cx="7114024" cy="2616125"/>
          </a:xfrm>
          <a:prstGeom prst="rect">
            <a:avLst/>
          </a:prstGeom>
        </p:spPr>
      </p:pic>
      <p:pic>
        <p:nvPicPr>
          <p:cNvPr id="8" name="Image 7" descr="Capture d’écran 2018-10-15 à 11.06.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438751"/>
            <a:ext cx="3924300" cy="2806700"/>
          </a:xfrm>
          <a:prstGeom prst="rect">
            <a:avLst/>
          </a:prstGeom>
        </p:spPr>
      </p:pic>
      <p:sp>
        <p:nvSpPr>
          <p:cNvPr id="9" name="ZoneTexte 8"/>
          <p:cNvSpPr txBox="1"/>
          <p:nvPr/>
        </p:nvSpPr>
        <p:spPr>
          <a:xfrm>
            <a:off x="4147137" y="1811450"/>
            <a:ext cx="4996863" cy="2246769"/>
          </a:xfrm>
          <a:prstGeom prst="rect">
            <a:avLst/>
          </a:prstGeom>
          <a:noFill/>
        </p:spPr>
        <p:txBody>
          <a:bodyPr wrap="square" rtlCol="0">
            <a:spAutoFit/>
          </a:bodyPr>
          <a:lstStyle/>
          <a:p>
            <a:r>
              <a:rPr lang="fr-FR" sz="2800" b="1" dirty="0" smtClean="0">
                <a:solidFill>
                  <a:srgbClr val="333333"/>
                </a:solidFill>
              </a:rPr>
              <a:t>L’EI vient d’être mis en difficulté  en octobre 2018 et ne peut plus payer les salaires de ses combattants, partisans et fonctionnaires.</a:t>
            </a:r>
            <a:endParaRPr lang="fr-FR" sz="2800" b="1" dirty="0">
              <a:solidFill>
                <a:srgbClr val="333333"/>
              </a:solidFill>
            </a:endParaRPr>
          </a:p>
        </p:txBody>
      </p:sp>
    </p:spTree>
    <p:extLst>
      <p:ext uri="{BB962C8B-B14F-4D97-AF65-F5344CB8AC3E}">
        <p14:creationId xmlns:p14="http://schemas.microsoft.com/office/powerpoint/2010/main" val="161835655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L’</a:t>
            </a:r>
            <a:r>
              <a:rPr lang="fr-FR"/>
              <a:t>A</a:t>
            </a:r>
            <a:r>
              <a:rPr lang="fr-FR" smtClean="0"/>
              <a:t>venir</a:t>
            </a:r>
            <a:endParaRPr lang="fr-FR" dirty="0"/>
          </a:p>
        </p:txBody>
      </p:sp>
      <p:sp>
        <p:nvSpPr>
          <p:cNvPr id="3" name="Espace réservé du contenu 2"/>
          <p:cNvSpPr>
            <a:spLocks noGrp="1"/>
          </p:cNvSpPr>
          <p:nvPr>
            <p:ph idx="1"/>
          </p:nvPr>
        </p:nvSpPr>
        <p:spPr>
          <a:xfrm>
            <a:off x="779462" y="1828800"/>
            <a:ext cx="8069149" cy="4775200"/>
          </a:xfrm>
        </p:spPr>
        <p:txBody>
          <a:bodyPr>
            <a:normAutofit/>
          </a:bodyPr>
          <a:lstStyle/>
          <a:p>
            <a:r>
              <a:rPr lang="fr-FR" dirty="0" smtClean="0"/>
              <a:t>E</a:t>
            </a:r>
            <a:r>
              <a:rPr lang="fr-FR" dirty="0"/>
              <a:t>n</a:t>
            </a:r>
            <a:r>
              <a:rPr lang="fr-FR" dirty="0" smtClean="0"/>
              <a:t> août 2018, </a:t>
            </a:r>
            <a:r>
              <a:rPr lang="fr-FR" b="1" dirty="0" smtClean="0"/>
              <a:t>al-</a:t>
            </a:r>
            <a:r>
              <a:rPr lang="fr-FR" b="1" dirty="0" err="1">
                <a:effectLst/>
              </a:rPr>
              <a:t>Baghdadi</a:t>
            </a:r>
            <a:r>
              <a:rPr lang="fr-FR" b="1" dirty="0">
                <a:effectLst/>
              </a:rPr>
              <a:t> </a:t>
            </a:r>
            <a:r>
              <a:rPr lang="fr-FR" b="1" dirty="0" smtClean="0">
                <a:effectLst/>
              </a:rPr>
              <a:t>a </a:t>
            </a:r>
            <a:r>
              <a:rPr lang="fr-FR" b="1" dirty="0">
                <a:effectLst/>
              </a:rPr>
              <a:t>appelé ses partisans en Occident à mener des attaques</a:t>
            </a:r>
            <a:r>
              <a:rPr lang="fr-FR" dirty="0">
                <a:effectLst/>
              </a:rPr>
              <a:t>, en détaillant des modes opératoires, dans leurs pays. Une opération en Occident "en vaut mille chez nous", a-t-il dit</a:t>
            </a:r>
            <a:r>
              <a:rPr lang="fr-FR" dirty="0" smtClean="0">
                <a:effectLst/>
              </a:rPr>
              <a:t>. Une stratégie de mondialisation, qui était autrefois celle d’Al-Qaïda, est alors proposée, mais sans moyen pour la réaliser.</a:t>
            </a:r>
          </a:p>
          <a:p>
            <a:r>
              <a:rPr lang="fr-FR" dirty="0" smtClean="0">
                <a:effectLst/>
              </a:rPr>
              <a:t>Cela n’a eu </a:t>
            </a:r>
            <a:r>
              <a:rPr lang="fr-FR" b="1" dirty="0" smtClean="0">
                <a:effectLst/>
              </a:rPr>
              <a:t>strictement aucun effet</a:t>
            </a:r>
            <a:r>
              <a:rPr lang="fr-FR" dirty="0" smtClean="0">
                <a:effectLst/>
              </a:rPr>
              <a:t>.</a:t>
            </a:r>
          </a:p>
          <a:p>
            <a:r>
              <a:rPr lang="fr-FR" dirty="0" smtClean="0">
                <a:effectLst/>
              </a:rPr>
              <a:t>On est face à une </a:t>
            </a:r>
            <a:r>
              <a:rPr lang="fr-FR" b="1" dirty="0" smtClean="0">
                <a:effectLst/>
              </a:rPr>
              <a:t>communication de crise </a:t>
            </a:r>
            <a:r>
              <a:rPr lang="fr-FR" dirty="0" smtClean="0">
                <a:effectLst/>
              </a:rPr>
              <a:t>produisant un nouveau rêve.</a:t>
            </a:r>
            <a:endParaRPr lang="fr-FR" dirty="0" smtClean="0"/>
          </a:p>
          <a:p>
            <a:endParaRPr lang="fr-FR" dirty="0" smtClean="0"/>
          </a:p>
          <a:p>
            <a:endParaRPr lang="fr-FR" dirty="0"/>
          </a:p>
        </p:txBody>
      </p:sp>
      <p:sp>
        <p:nvSpPr>
          <p:cNvPr id="4" name="ZoneTexte 3"/>
          <p:cNvSpPr txBox="1"/>
          <p:nvPr/>
        </p:nvSpPr>
        <p:spPr>
          <a:xfrm>
            <a:off x="439645" y="6067688"/>
            <a:ext cx="8639054" cy="461665"/>
          </a:xfrm>
          <a:prstGeom prst="rect">
            <a:avLst/>
          </a:prstGeom>
          <a:noFill/>
        </p:spPr>
        <p:txBody>
          <a:bodyPr wrap="none" rtlCol="0">
            <a:spAutoFit/>
          </a:bodyPr>
          <a:lstStyle/>
          <a:p>
            <a:r>
              <a:rPr lang="fr-FR" sz="2400" dirty="0" smtClean="0"/>
              <a:t>Il faut être clair, l’État islamique n’est plus le principal adversaire.</a:t>
            </a:r>
            <a:endParaRPr lang="fr-FR" sz="2400" dirty="0"/>
          </a:p>
        </p:txBody>
      </p:sp>
    </p:spTree>
    <p:extLst>
      <p:ext uri="{BB962C8B-B14F-4D97-AF65-F5344CB8AC3E}">
        <p14:creationId xmlns:p14="http://schemas.microsoft.com/office/powerpoint/2010/main" val="305387755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L’</a:t>
            </a:r>
            <a:r>
              <a:rPr lang="fr-FR"/>
              <a:t>A</a:t>
            </a:r>
            <a:r>
              <a:rPr lang="fr-FR" smtClean="0"/>
              <a:t>venir</a:t>
            </a:r>
            <a:endParaRPr lang="fr-FR" dirty="0"/>
          </a:p>
        </p:txBody>
      </p:sp>
      <p:sp>
        <p:nvSpPr>
          <p:cNvPr id="3" name="Espace réservé du contenu 2"/>
          <p:cNvSpPr>
            <a:spLocks noGrp="1"/>
          </p:cNvSpPr>
          <p:nvPr>
            <p:ph idx="1"/>
          </p:nvPr>
        </p:nvSpPr>
        <p:spPr>
          <a:xfrm>
            <a:off x="779462" y="1828800"/>
            <a:ext cx="8069149" cy="4775200"/>
          </a:xfrm>
        </p:spPr>
        <p:txBody>
          <a:bodyPr>
            <a:normAutofit/>
          </a:bodyPr>
          <a:lstStyle/>
          <a:p>
            <a:r>
              <a:rPr lang="fr-FR" dirty="0" smtClean="0"/>
              <a:t>En cas de choix d’une stratégie territoriale, il y a </a:t>
            </a:r>
            <a:r>
              <a:rPr lang="fr-FR" b="1" dirty="0" smtClean="0"/>
              <a:t>actuellement trois possibilités de lieu</a:t>
            </a:r>
            <a:endParaRPr lang="fr-FR" b="1" dirty="0"/>
          </a:p>
          <a:p>
            <a:r>
              <a:rPr lang="fr-FR" dirty="0" smtClean="0"/>
              <a:t>- L’Afghanistan</a:t>
            </a:r>
          </a:p>
          <a:p>
            <a:r>
              <a:rPr lang="fr-FR" dirty="0" smtClean="0"/>
              <a:t>- La Libye</a:t>
            </a:r>
          </a:p>
          <a:p>
            <a:r>
              <a:rPr lang="fr-FR" dirty="0" smtClean="0"/>
              <a:t>- Le Sahel : d’où </a:t>
            </a:r>
            <a:r>
              <a:rPr lang="fr-FR" b="1" dirty="0" smtClean="0"/>
              <a:t>l’étude menée par Réda </a:t>
            </a:r>
            <a:r>
              <a:rPr lang="fr-FR" b="1" dirty="0" err="1" smtClean="0"/>
              <a:t>Benkirane</a:t>
            </a:r>
            <a:r>
              <a:rPr lang="fr-FR" b="1" dirty="0" smtClean="0"/>
              <a:t> en novembre 2018</a:t>
            </a:r>
          </a:p>
          <a:p>
            <a:r>
              <a:rPr lang="fr-FR" dirty="0" smtClean="0"/>
              <a:t>Mais le </a:t>
            </a:r>
            <a:r>
              <a:rPr lang="fr-FR" b="1" dirty="0" smtClean="0"/>
              <a:t>Proche-Orient</a:t>
            </a:r>
            <a:r>
              <a:rPr lang="fr-FR" dirty="0" smtClean="0"/>
              <a:t>, même en partie exsangue, n’a pas surmonté ses problèmes politiques et </a:t>
            </a:r>
            <a:r>
              <a:rPr lang="fr-FR" b="1" dirty="0" smtClean="0"/>
              <a:t>va demeurer une poudrière.</a:t>
            </a:r>
          </a:p>
          <a:p>
            <a:endParaRPr lang="fr-FR" dirty="0"/>
          </a:p>
        </p:txBody>
      </p:sp>
    </p:spTree>
    <p:extLst>
      <p:ext uri="{BB962C8B-B14F-4D97-AF65-F5344CB8AC3E}">
        <p14:creationId xmlns:p14="http://schemas.microsoft.com/office/powerpoint/2010/main" val="363404208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piste nouvelle</a:t>
            </a:r>
            <a:endParaRPr lang="fr-FR" dirty="0"/>
          </a:p>
        </p:txBody>
      </p:sp>
      <p:sp>
        <p:nvSpPr>
          <p:cNvPr id="3" name="Espace réservé du contenu 2"/>
          <p:cNvSpPr>
            <a:spLocks noGrp="1"/>
          </p:cNvSpPr>
          <p:nvPr>
            <p:ph idx="1"/>
          </p:nvPr>
        </p:nvSpPr>
        <p:spPr/>
        <p:txBody>
          <a:bodyPr/>
          <a:lstStyle/>
          <a:p>
            <a:r>
              <a:rPr lang="fr-FR" dirty="0" smtClean="0"/>
              <a:t>L’universitaire turque </a:t>
            </a:r>
            <a:r>
              <a:rPr lang="fr-FR" dirty="0" err="1" smtClean="0"/>
              <a:t>Zeynep</a:t>
            </a:r>
            <a:r>
              <a:rPr lang="fr-FR" dirty="0" smtClean="0"/>
              <a:t> </a:t>
            </a:r>
            <a:r>
              <a:rPr lang="fr-FR" dirty="0" err="1" smtClean="0"/>
              <a:t>Tufekci</a:t>
            </a:r>
            <a:r>
              <a:rPr lang="fr-FR" dirty="0" smtClean="0"/>
              <a:t> souligne </a:t>
            </a:r>
            <a:r>
              <a:rPr lang="fr-FR" b="1" dirty="0" smtClean="0"/>
              <a:t>l’influence dans la radicalisation du modèle économique des </a:t>
            </a:r>
            <a:r>
              <a:rPr lang="fr-FR" b="1" dirty="0" err="1" smtClean="0"/>
              <a:t>Gafa</a:t>
            </a:r>
            <a:r>
              <a:rPr lang="fr-FR" b="1" dirty="0" smtClean="0"/>
              <a:t> et de </a:t>
            </a:r>
            <a:r>
              <a:rPr lang="fr-FR" b="1" dirty="0" err="1" smtClean="0"/>
              <a:t>Youtube</a:t>
            </a:r>
            <a:r>
              <a:rPr lang="fr-FR" b="1" dirty="0" smtClean="0"/>
              <a:t> </a:t>
            </a:r>
            <a:r>
              <a:rPr lang="fr-FR" dirty="0" smtClean="0"/>
              <a:t>en particulier.</a:t>
            </a:r>
          </a:p>
          <a:p>
            <a:r>
              <a:rPr lang="fr-FR" dirty="0" smtClean="0"/>
              <a:t>Ces sites multiplient les </a:t>
            </a:r>
            <a:r>
              <a:rPr lang="fr-FR" b="1" dirty="0" smtClean="0"/>
              <a:t>méthodes créant de l’addiction </a:t>
            </a:r>
            <a:r>
              <a:rPr lang="fr-FR" dirty="0" smtClean="0"/>
              <a:t>en proposant comme </a:t>
            </a:r>
            <a:r>
              <a:rPr lang="fr-FR" dirty="0" err="1" smtClean="0"/>
              <a:t>Youtube</a:t>
            </a:r>
            <a:r>
              <a:rPr lang="fr-FR" dirty="0" smtClean="0"/>
              <a:t> des </a:t>
            </a:r>
            <a:r>
              <a:rPr lang="fr-FR" b="1" dirty="0" smtClean="0"/>
              <a:t>vidéos de plus en plus extrêmes </a:t>
            </a:r>
            <a:r>
              <a:rPr lang="fr-FR" dirty="0" smtClean="0"/>
              <a:t>ou les vidéos </a:t>
            </a:r>
            <a:r>
              <a:rPr lang="fr-FR" b="1" dirty="0" err="1" smtClean="0"/>
              <a:t>complotistes</a:t>
            </a:r>
            <a:r>
              <a:rPr lang="fr-FR" dirty="0" smtClean="0"/>
              <a:t> d’Alex Jones ou les contenus de </a:t>
            </a:r>
            <a:r>
              <a:rPr lang="fr-FR" dirty="0" err="1"/>
              <a:t>R</a:t>
            </a:r>
            <a:r>
              <a:rPr lang="fr-FR" dirty="0" err="1" smtClean="0"/>
              <a:t>ussia</a:t>
            </a:r>
            <a:r>
              <a:rPr lang="fr-FR" dirty="0" smtClean="0"/>
              <a:t> </a:t>
            </a:r>
            <a:r>
              <a:rPr lang="fr-FR" dirty="0" err="1" smtClean="0"/>
              <a:t>Today</a:t>
            </a:r>
            <a:r>
              <a:rPr lang="fr-FR" dirty="0" smtClean="0"/>
              <a:t>.</a:t>
            </a:r>
          </a:p>
          <a:p>
            <a:r>
              <a:rPr lang="fr-FR" dirty="0" smtClean="0"/>
              <a:t>L’universitaire parle de </a:t>
            </a:r>
            <a:r>
              <a:rPr lang="fr-FR" b="1" dirty="0" err="1" smtClean="0"/>
              <a:t>Youtube</a:t>
            </a:r>
            <a:r>
              <a:rPr lang="fr-FR" dirty="0" smtClean="0"/>
              <a:t> comme étant devenu le </a:t>
            </a:r>
            <a:r>
              <a:rPr lang="fr-FR" b="1" dirty="0" smtClean="0"/>
              <a:t>grand </a:t>
            </a:r>
            <a:r>
              <a:rPr lang="fr-FR" b="1" dirty="0" err="1" smtClean="0"/>
              <a:t>radicalisateur</a:t>
            </a:r>
            <a:r>
              <a:rPr lang="fr-FR" b="1" dirty="0" smtClean="0"/>
              <a:t> mondial</a:t>
            </a:r>
            <a:r>
              <a:rPr lang="fr-FR" dirty="0" smtClean="0"/>
              <a:t>. Il convient de briser ce modèle économique.</a:t>
            </a:r>
            <a:endParaRPr lang="fr-FR" dirty="0"/>
          </a:p>
        </p:txBody>
      </p:sp>
    </p:spTree>
    <p:extLst>
      <p:ext uri="{BB962C8B-B14F-4D97-AF65-F5344CB8AC3E}">
        <p14:creationId xmlns:p14="http://schemas.microsoft.com/office/powerpoint/2010/main" val="228701406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Bibliographie</a:t>
            </a:r>
            <a:endParaRPr lang="fr-FR" dirty="0"/>
          </a:p>
        </p:txBody>
      </p:sp>
      <p:sp>
        <p:nvSpPr>
          <p:cNvPr id="3" name="Espace réservé du contenu 2"/>
          <p:cNvSpPr>
            <a:spLocks noGrp="1"/>
          </p:cNvSpPr>
          <p:nvPr>
            <p:ph idx="1"/>
          </p:nvPr>
        </p:nvSpPr>
        <p:spPr>
          <a:xfrm>
            <a:off x="779462" y="1828800"/>
            <a:ext cx="8069149" cy="4775200"/>
          </a:xfrm>
        </p:spPr>
        <p:txBody>
          <a:bodyPr>
            <a:normAutofit fontScale="92500" lnSpcReduction="10000"/>
          </a:bodyPr>
          <a:lstStyle/>
          <a:p>
            <a:pPr fontAlgn="base"/>
            <a:r>
              <a:rPr lang="fr-FR" dirty="0">
                <a:effectLst/>
              </a:rPr>
              <a:t>Yannick BRESSAN, Radicalisation, renseignement et individus toxiques, </a:t>
            </a:r>
            <a:r>
              <a:rPr lang="fr-FR" dirty="0" smtClean="0">
                <a:effectLst/>
              </a:rPr>
              <a:t>2018.</a:t>
            </a:r>
          </a:p>
          <a:p>
            <a:pPr fontAlgn="base"/>
            <a:r>
              <a:rPr lang="fr-FR" dirty="0">
                <a:effectLst/>
              </a:rPr>
              <a:t>Laurent </a:t>
            </a:r>
            <a:r>
              <a:rPr lang="fr-FR" dirty="0" err="1">
                <a:effectLst/>
              </a:rPr>
              <a:t>Bonelli</a:t>
            </a:r>
            <a:r>
              <a:rPr lang="fr-FR" dirty="0">
                <a:effectLst/>
              </a:rPr>
              <a:t>, Fabien </a:t>
            </a:r>
            <a:r>
              <a:rPr lang="fr-FR" dirty="0" err="1">
                <a:effectLst/>
              </a:rPr>
              <a:t>Carrié</a:t>
            </a:r>
            <a:r>
              <a:rPr lang="fr-FR" dirty="0">
                <a:effectLst/>
              </a:rPr>
              <a:t>, </a:t>
            </a:r>
            <a:r>
              <a:rPr lang="fr-FR" i="1" u="sng" dirty="0">
                <a:effectLst/>
              </a:rPr>
              <a:t>La Fabrique de la radicalité. Une sociologie des jeunes djihadistes français</a:t>
            </a:r>
            <a:r>
              <a:rPr lang="fr-FR" dirty="0">
                <a:effectLst/>
              </a:rPr>
              <a:t>, Paris, Le Seuil, septembre 2018.</a:t>
            </a:r>
          </a:p>
          <a:p>
            <a:pPr fontAlgn="base"/>
            <a:r>
              <a:rPr lang="fr-FR" dirty="0">
                <a:effectLst/>
              </a:rPr>
              <a:t> El </a:t>
            </a:r>
            <a:r>
              <a:rPr lang="fr-FR" dirty="0" err="1">
                <a:effectLst/>
              </a:rPr>
              <a:t>Karaoui</a:t>
            </a:r>
            <a:r>
              <a:rPr lang="fr-FR">
                <a:effectLst/>
              </a:rPr>
              <a:t> </a:t>
            </a:r>
            <a:r>
              <a:rPr lang="fr-FR" smtClean="0">
                <a:effectLst/>
              </a:rPr>
              <a:t>Hakim</a:t>
            </a:r>
            <a:endParaRPr lang="fr-FR" dirty="0">
              <a:effectLst/>
            </a:endParaRPr>
          </a:p>
          <a:p>
            <a:pPr fontAlgn="base"/>
            <a:r>
              <a:rPr lang="fr-FR" u="sng" dirty="0" err="1" smtClean="0">
                <a:effectLst/>
              </a:rPr>
              <a:t>Wajdi</a:t>
            </a:r>
            <a:r>
              <a:rPr lang="fr-FR" u="sng" dirty="0" smtClean="0">
                <a:effectLst/>
              </a:rPr>
              <a:t> </a:t>
            </a:r>
            <a:r>
              <a:rPr lang="fr-FR" u="sng" dirty="0" err="1">
                <a:effectLst/>
              </a:rPr>
              <a:t>Limam</a:t>
            </a:r>
            <a:r>
              <a:rPr lang="fr-FR" u="sng" dirty="0">
                <a:effectLst/>
              </a:rPr>
              <a:t>, « Intervenants sociaux et radicalisation. Entre implicites publics et expérience sensible</a:t>
            </a:r>
            <a:r>
              <a:rPr lang="fr-FR" dirty="0">
                <a:effectLst/>
              </a:rPr>
              <a:t>« , </a:t>
            </a:r>
            <a:r>
              <a:rPr lang="fr-FR" i="1" dirty="0">
                <a:effectLst/>
              </a:rPr>
              <a:t>Vie Sociale et Traitement</a:t>
            </a:r>
            <a:r>
              <a:rPr lang="fr-FR" dirty="0">
                <a:effectLst/>
              </a:rPr>
              <a:t>, 2018/2.</a:t>
            </a:r>
          </a:p>
          <a:p>
            <a:pPr fontAlgn="base"/>
            <a:r>
              <a:rPr lang="fr-FR" dirty="0" smtClean="0">
                <a:effectLst/>
              </a:rPr>
              <a:t>David </a:t>
            </a:r>
            <a:r>
              <a:rPr lang="fr-FR" dirty="0" err="1">
                <a:effectLst/>
              </a:rPr>
              <a:t>Puaud</a:t>
            </a:r>
            <a:r>
              <a:rPr lang="fr-FR" dirty="0">
                <a:effectLst/>
              </a:rPr>
              <a:t>, </a:t>
            </a:r>
            <a:r>
              <a:rPr lang="fr-FR" i="1" dirty="0">
                <a:effectLst/>
              </a:rPr>
              <a:t>Le spectre de la radicalisation. L’administration sociale en temps de menace terroriste</a:t>
            </a:r>
            <a:r>
              <a:rPr lang="fr-FR" dirty="0">
                <a:effectLst/>
              </a:rPr>
              <a:t>, Rennes, Presses de l’EHESP, septembre 2018</a:t>
            </a:r>
          </a:p>
          <a:p>
            <a:endParaRPr lang="fr-FR" dirty="0"/>
          </a:p>
        </p:txBody>
      </p:sp>
    </p:spTree>
    <p:extLst>
      <p:ext uri="{BB962C8B-B14F-4D97-AF65-F5344CB8AC3E}">
        <p14:creationId xmlns:p14="http://schemas.microsoft.com/office/powerpoint/2010/main" val="20533825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Les » radicalisations</a:t>
            </a:r>
            <a:endParaRPr lang="fr-FR" dirty="0"/>
          </a:p>
        </p:txBody>
      </p:sp>
      <p:sp>
        <p:nvSpPr>
          <p:cNvPr id="5" name="ZoneTexte 4"/>
          <p:cNvSpPr txBox="1"/>
          <p:nvPr/>
        </p:nvSpPr>
        <p:spPr>
          <a:xfrm>
            <a:off x="4799455" y="4969876"/>
            <a:ext cx="4054501" cy="830997"/>
          </a:xfrm>
          <a:prstGeom prst="rect">
            <a:avLst/>
          </a:prstGeom>
          <a:noFill/>
        </p:spPr>
        <p:txBody>
          <a:bodyPr wrap="square" rtlCol="0">
            <a:spAutoFit/>
          </a:bodyPr>
          <a:lstStyle/>
          <a:p>
            <a:r>
              <a:rPr lang="fr-FR" sz="2400" dirty="0" smtClean="0">
                <a:solidFill>
                  <a:schemeClr val="bg2"/>
                </a:solidFill>
              </a:rPr>
              <a:t>Il y a néanmoins un objectif commun.</a:t>
            </a:r>
            <a:endParaRPr lang="fr-FR" sz="2400" dirty="0">
              <a:solidFill>
                <a:schemeClr val="bg2"/>
              </a:solidFill>
            </a:endParaRPr>
          </a:p>
        </p:txBody>
      </p:sp>
      <p:pic>
        <p:nvPicPr>
          <p:cNvPr id="4" name="Image 3" descr="Capture d’écran 2018-11-04 à 09.16.4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13575"/>
            <a:ext cx="7137400" cy="2235200"/>
          </a:xfrm>
          <a:prstGeom prst="rect">
            <a:avLst/>
          </a:prstGeom>
        </p:spPr>
      </p:pic>
    </p:spTree>
    <p:extLst>
      <p:ext uri="{BB962C8B-B14F-4D97-AF65-F5344CB8AC3E}">
        <p14:creationId xmlns:p14="http://schemas.microsoft.com/office/powerpoint/2010/main" val="23557101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Les » radicalisations</a:t>
            </a:r>
            <a:endParaRPr lang="fr-FR" dirty="0"/>
          </a:p>
        </p:txBody>
      </p:sp>
      <p:sp>
        <p:nvSpPr>
          <p:cNvPr id="5" name="ZoneTexte 4"/>
          <p:cNvSpPr txBox="1"/>
          <p:nvPr/>
        </p:nvSpPr>
        <p:spPr>
          <a:xfrm>
            <a:off x="178042" y="1859447"/>
            <a:ext cx="2112779" cy="2677656"/>
          </a:xfrm>
          <a:prstGeom prst="rect">
            <a:avLst/>
          </a:prstGeom>
          <a:noFill/>
        </p:spPr>
        <p:txBody>
          <a:bodyPr wrap="square" rtlCol="0">
            <a:spAutoFit/>
          </a:bodyPr>
          <a:lstStyle/>
          <a:p>
            <a:r>
              <a:rPr lang="fr-FR" sz="2400" dirty="0" smtClean="0">
                <a:solidFill>
                  <a:schemeClr val="bg2"/>
                </a:solidFill>
              </a:rPr>
              <a:t>Les radicalisations peuvent être diverses au sein d’une même religion. </a:t>
            </a:r>
            <a:endParaRPr lang="fr-FR" sz="2400" dirty="0">
              <a:solidFill>
                <a:schemeClr val="bg2"/>
              </a:solidFill>
            </a:endParaRPr>
          </a:p>
        </p:txBody>
      </p:sp>
      <p:pic>
        <p:nvPicPr>
          <p:cNvPr id="6" name="Espace réservé du contenu 5" descr="Capture d’écran 2018-10-14 à 06.50.27.png"/>
          <p:cNvPicPr>
            <a:picLocks noGrp="1" noChangeAspect="1"/>
          </p:cNvPicPr>
          <p:nvPr>
            <p:ph idx="1"/>
          </p:nvPr>
        </p:nvPicPr>
        <p:blipFill>
          <a:blip r:embed="rId2">
            <a:extLst>
              <a:ext uri="{28A0092B-C50C-407E-A947-70E740481C1C}">
                <a14:useLocalDpi xmlns:a14="http://schemas.microsoft.com/office/drawing/2010/main" val="0"/>
              </a:ext>
            </a:extLst>
          </a:blip>
          <a:srcRect t="7277" b="7277"/>
          <a:stretch>
            <a:fillRect/>
          </a:stretch>
        </p:blipFill>
        <p:spPr>
          <a:xfrm>
            <a:off x="2397648" y="1346712"/>
            <a:ext cx="6746351" cy="3822980"/>
          </a:xfrm>
        </p:spPr>
      </p:pic>
      <p:sp>
        <p:nvSpPr>
          <p:cNvPr id="7" name="ZoneTexte 6"/>
          <p:cNvSpPr txBox="1"/>
          <p:nvPr/>
        </p:nvSpPr>
        <p:spPr>
          <a:xfrm>
            <a:off x="510390" y="5329715"/>
            <a:ext cx="8379899" cy="1477328"/>
          </a:xfrm>
          <a:prstGeom prst="rect">
            <a:avLst/>
          </a:prstGeom>
          <a:noFill/>
        </p:spPr>
        <p:txBody>
          <a:bodyPr wrap="square" rtlCol="0">
            <a:spAutoFit/>
          </a:bodyPr>
          <a:lstStyle/>
          <a:p>
            <a:r>
              <a:rPr lang="fr-FR" dirty="0" smtClean="0">
                <a:solidFill>
                  <a:srgbClr val="333333"/>
                </a:solidFill>
              </a:rPr>
              <a:t>Demander à manger halal (ou casher) peut, en partie, se légitimer religieusement. Mais ne pas écouter de la musique, durant le ramadan ou en permanence, est une règle propre au wahhabisme extrémiste ou à l’EI ou </a:t>
            </a:r>
            <a:r>
              <a:rPr lang="fr-FR" dirty="0" err="1" smtClean="0">
                <a:solidFill>
                  <a:srgbClr val="333333"/>
                </a:solidFill>
              </a:rPr>
              <a:t>Daech</a:t>
            </a:r>
            <a:r>
              <a:rPr lang="fr-FR" dirty="0" smtClean="0">
                <a:solidFill>
                  <a:srgbClr val="333333"/>
                </a:solidFill>
              </a:rPr>
              <a:t>. De même, refuser des meubles rouges dans les salles de classe est une invention très récente apparue en France.</a:t>
            </a:r>
            <a:endParaRPr lang="fr-FR" dirty="0">
              <a:solidFill>
                <a:srgbClr val="333333"/>
              </a:solidFill>
            </a:endParaRPr>
          </a:p>
        </p:txBody>
      </p:sp>
    </p:spTree>
    <p:extLst>
      <p:ext uri="{BB962C8B-B14F-4D97-AF65-F5344CB8AC3E}">
        <p14:creationId xmlns:p14="http://schemas.microsoft.com/office/powerpoint/2010/main" val="33394804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Les » radicalisations</a:t>
            </a:r>
            <a:endParaRPr lang="fr-FR" dirty="0"/>
          </a:p>
        </p:txBody>
      </p:sp>
      <p:sp>
        <p:nvSpPr>
          <p:cNvPr id="4" name="Espace réservé du contenu 3"/>
          <p:cNvSpPr>
            <a:spLocks noGrp="1"/>
          </p:cNvSpPr>
          <p:nvPr>
            <p:ph idx="1"/>
          </p:nvPr>
        </p:nvSpPr>
        <p:spPr>
          <a:xfrm>
            <a:off x="501968" y="1658050"/>
            <a:ext cx="5229375" cy="4777078"/>
          </a:xfrm>
        </p:spPr>
        <p:txBody>
          <a:bodyPr>
            <a:normAutofit fontScale="92500"/>
          </a:bodyPr>
          <a:lstStyle/>
          <a:p>
            <a:r>
              <a:rPr lang="fr-FR" dirty="0" smtClean="0"/>
              <a:t>L’EI a imposé un code pénal en </a:t>
            </a:r>
            <a:r>
              <a:rPr lang="fr-FR" dirty="0"/>
              <a:t>I</a:t>
            </a:r>
            <a:r>
              <a:rPr lang="fr-FR" dirty="0" smtClean="0"/>
              <a:t>rak et en Syrie très éloigné des codes antérieurs présents dans ces deux pays, mais très proche du code pénal </a:t>
            </a:r>
            <a:r>
              <a:rPr lang="fr-FR" dirty="0" smtClean="0">
                <a:solidFill>
                  <a:srgbClr val="333333"/>
                </a:solidFill>
              </a:rPr>
              <a:t>actuel de l’Arabie saoudite (</a:t>
            </a:r>
            <a:r>
              <a:rPr lang="fr-FR" dirty="0" smtClean="0">
                <a:effectLst/>
              </a:rPr>
              <a:t>lapidation </a:t>
            </a:r>
            <a:r>
              <a:rPr lang="fr-FR" dirty="0">
                <a:effectLst/>
              </a:rPr>
              <a:t>pour adultère, mort pour blasphème, meurtre et homosexualité, et amputation des pieds et des mains pour </a:t>
            </a:r>
            <a:r>
              <a:rPr lang="fr-FR" dirty="0" smtClean="0">
                <a:effectLst/>
              </a:rPr>
              <a:t>banditisme). </a:t>
            </a:r>
            <a:endParaRPr lang="fr-FR" dirty="0" smtClean="0"/>
          </a:p>
          <a:p>
            <a:r>
              <a:rPr lang="fr-FR" dirty="0" smtClean="0"/>
              <a:t>Il faut néanmoins comprendre ces formes différentes de radicalisation (</a:t>
            </a:r>
            <a:r>
              <a:rPr lang="fr-FR" dirty="0" smtClean="0">
                <a:effectLst/>
              </a:rPr>
              <a:t>l’État </a:t>
            </a:r>
            <a:r>
              <a:rPr lang="fr-FR" dirty="0">
                <a:effectLst/>
              </a:rPr>
              <a:t>islamique pratique la mort par </a:t>
            </a:r>
            <a:r>
              <a:rPr lang="fr-FR" dirty="0">
                <a:effectLst/>
                <a:hlinkClick r:id="rId2"/>
              </a:rPr>
              <a:t>crucifixion</a:t>
            </a:r>
            <a:r>
              <a:rPr lang="fr-FR" dirty="0">
                <a:effectLst/>
              </a:rPr>
              <a:t>, contrairement à l'Arabie </a:t>
            </a:r>
            <a:r>
              <a:rPr lang="fr-FR" dirty="0" smtClean="0">
                <a:effectLst/>
              </a:rPr>
              <a:t>saoudite qui est un allié des États-Unis).</a:t>
            </a:r>
            <a:endParaRPr lang="fr-FR" dirty="0">
              <a:effectLst/>
            </a:endParaRPr>
          </a:p>
          <a:p>
            <a:pPr marL="0" indent="0">
              <a:buNone/>
            </a:pPr>
            <a:endParaRPr lang="fr-FR" dirty="0"/>
          </a:p>
        </p:txBody>
      </p:sp>
      <p:pic>
        <p:nvPicPr>
          <p:cNvPr id="9" name="Image 8" descr="http://www.slate.fr/sites/default/files/photos/B75sUH2IcAADtDl.jpg"/>
          <p:cNvPicPr/>
          <p:nvPr/>
        </p:nvPicPr>
        <p:blipFill>
          <a:blip r:embed="rId3">
            <a:extLst>
              <a:ext uri="{28A0092B-C50C-407E-A947-70E740481C1C}">
                <a14:useLocalDpi xmlns:a14="http://schemas.microsoft.com/office/drawing/2010/main" val="0"/>
              </a:ext>
            </a:extLst>
          </a:blip>
          <a:srcRect/>
          <a:stretch>
            <a:fillRect/>
          </a:stretch>
        </p:blipFill>
        <p:spPr bwMode="auto">
          <a:xfrm>
            <a:off x="6030184" y="1451372"/>
            <a:ext cx="3113816" cy="5406628"/>
          </a:xfrm>
          <a:prstGeom prst="rect">
            <a:avLst/>
          </a:prstGeom>
          <a:noFill/>
          <a:ln>
            <a:noFill/>
          </a:ln>
        </p:spPr>
      </p:pic>
    </p:spTree>
    <p:extLst>
      <p:ext uri="{BB962C8B-B14F-4D97-AF65-F5344CB8AC3E}">
        <p14:creationId xmlns:p14="http://schemas.microsoft.com/office/powerpoint/2010/main" val="32965068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Les » radicalisations</a:t>
            </a:r>
            <a:endParaRPr lang="fr-FR" dirty="0"/>
          </a:p>
        </p:txBody>
      </p:sp>
      <p:sp>
        <p:nvSpPr>
          <p:cNvPr id="5" name="ZoneTexte 4"/>
          <p:cNvSpPr txBox="1"/>
          <p:nvPr/>
        </p:nvSpPr>
        <p:spPr>
          <a:xfrm>
            <a:off x="178042" y="2374037"/>
            <a:ext cx="2112779" cy="2677656"/>
          </a:xfrm>
          <a:prstGeom prst="rect">
            <a:avLst/>
          </a:prstGeom>
          <a:noFill/>
        </p:spPr>
        <p:txBody>
          <a:bodyPr wrap="square" rtlCol="0">
            <a:spAutoFit/>
          </a:bodyPr>
          <a:lstStyle/>
          <a:p>
            <a:r>
              <a:rPr lang="fr-FR" sz="2800" dirty="0" smtClean="0">
                <a:solidFill>
                  <a:schemeClr val="bg2"/>
                </a:solidFill>
              </a:rPr>
              <a:t>Autre exemple de diversité au sein d’une même religion. </a:t>
            </a:r>
            <a:endParaRPr lang="fr-FR" sz="2800" dirty="0">
              <a:solidFill>
                <a:schemeClr val="bg2"/>
              </a:solidFill>
            </a:endParaRPr>
          </a:p>
        </p:txBody>
      </p:sp>
      <p:pic>
        <p:nvPicPr>
          <p:cNvPr id="4" name="Espace réservé du contenu 3"/>
          <p:cNvPicPr>
            <a:picLocks noGrp="1" noChangeAspect="1"/>
          </p:cNvPicPr>
          <p:nvPr>
            <p:ph idx="1"/>
          </p:nvPr>
        </p:nvPicPr>
        <p:blipFill>
          <a:blip r:embed="rId2"/>
          <a:srcRect l="-87014" r="-87014"/>
          <a:stretch>
            <a:fillRect/>
          </a:stretch>
        </p:blipFill>
        <p:spPr>
          <a:xfrm>
            <a:off x="-600099" y="1448954"/>
            <a:ext cx="9545257" cy="5409046"/>
          </a:xfrm>
        </p:spPr>
      </p:pic>
      <p:pic>
        <p:nvPicPr>
          <p:cNvPr id="3" name="Image 2" descr="Capture d’écran 2018-10-15 à 18.19.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04088" y="1448953"/>
            <a:ext cx="3239912" cy="3017213"/>
          </a:xfrm>
          <a:prstGeom prst="rect">
            <a:avLst/>
          </a:prstGeom>
        </p:spPr>
      </p:pic>
      <p:sp>
        <p:nvSpPr>
          <p:cNvPr id="6" name="ZoneTexte 5"/>
          <p:cNvSpPr txBox="1"/>
          <p:nvPr/>
        </p:nvSpPr>
        <p:spPr>
          <a:xfrm>
            <a:off x="6064250" y="4682361"/>
            <a:ext cx="2880908" cy="923330"/>
          </a:xfrm>
          <a:prstGeom prst="rect">
            <a:avLst/>
          </a:prstGeom>
          <a:noFill/>
        </p:spPr>
        <p:txBody>
          <a:bodyPr wrap="square" rtlCol="0">
            <a:spAutoFit/>
          </a:bodyPr>
          <a:lstStyle/>
          <a:p>
            <a:r>
              <a:rPr lang="fr-FR" dirty="0" smtClean="0">
                <a:solidFill>
                  <a:srgbClr val="333333"/>
                </a:solidFill>
              </a:rPr>
              <a:t>On peut percevoir des figures très différentes dans une même religion.</a:t>
            </a:r>
            <a:endParaRPr lang="fr-FR" dirty="0">
              <a:solidFill>
                <a:srgbClr val="333333"/>
              </a:solidFill>
            </a:endParaRPr>
          </a:p>
        </p:txBody>
      </p:sp>
    </p:spTree>
    <p:extLst>
      <p:ext uri="{BB962C8B-B14F-4D97-AF65-F5344CB8AC3E}">
        <p14:creationId xmlns:p14="http://schemas.microsoft.com/office/powerpoint/2010/main" val="8549203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 Les » radicalisations peuvent être plus ou moins visibles</a:t>
            </a:r>
            <a:endParaRPr lang="fr-FR" sz="3200" dirty="0"/>
          </a:p>
        </p:txBody>
      </p:sp>
      <p:sp>
        <p:nvSpPr>
          <p:cNvPr id="3" name="Espace réservé du contenu 2"/>
          <p:cNvSpPr>
            <a:spLocks noGrp="1"/>
          </p:cNvSpPr>
          <p:nvPr>
            <p:ph idx="1"/>
          </p:nvPr>
        </p:nvSpPr>
        <p:spPr>
          <a:xfrm>
            <a:off x="779463" y="1828800"/>
            <a:ext cx="7583488" cy="4856018"/>
          </a:xfrm>
        </p:spPr>
        <p:txBody>
          <a:bodyPr>
            <a:normAutofit lnSpcReduction="10000"/>
          </a:bodyPr>
          <a:lstStyle/>
          <a:p>
            <a:r>
              <a:rPr lang="fr-FR" dirty="0"/>
              <a:t>Porter un voile intégral et se cacher la face est visible de tous</a:t>
            </a:r>
            <a:r>
              <a:rPr lang="fr-FR" dirty="0" smtClean="0"/>
              <a:t>. Refuser la nourriture non casher ou non hallal est connu de tous.</a:t>
            </a:r>
            <a:endParaRPr lang="fr-FR" dirty="0"/>
          </a:p>
          <a:p>
            <a:r>
              <a:rPr lang="fr-FR" dirty="0"/>
              <a:t>Refuser d’aller à la piscine et fournir un certificat médical de complaisance est déjà moins </a:t>
            </a:r>
            <a:r>
              <a:rPr lang="fr-FR" dirty="0" smtClean="0"/>
              <a:t>détectable. </a:t>
            </a:r>
            <a:r>
              <a:rPr lang="fr-FR" dirty="0"/>
              <a:t>Il en est de même pour un homme qui refuse de serrer la main d’une femme. </a:t>
            </a:r>
            <a:r>
              <a:rPr lang="fr-FR" dirty="0" smtClean="0"/>
              <a:t>Il peut aussi y avoir des garçons qui refusent de s’asseoir à côté des filles en classe.</a:t>
            </a:r>
            <a:endParaRPr lang="fr-FR" dirty="0"/>
          </a:p>
          <a:p>
            <a:r>
              <a:rPr lang="fr-FR" dirty="0"/>
              <a:t>Refuser d’écouter un cours sur les cathédrales ou sur </a:t>
            </a:r>
            <a:r>
              <a:rPr lang="fr-FR" dirty="0" smtClean="0"/>
              <a:t>l’évolution, refuser d’écouter les exemples du cours de musique en raison du ramadan (une règle de </a:t>
            </a:r>
            <a:r>
              <a:rPr lang="fr-FR" dirty="0" err="1" smtClean="0"/>
              <a:t>Daech</a:t>
            </a:r>
            <a:r>
              <a:rPr lang="fr-FR" dirty="0" smtClean="0"/>
              <a:t>) </a:t>
            </a:r>
            <a:r>
              <a:rPr lang="fr-FR" dirty="0"/>
              <a:t>n’est pas facilement perceptible. </a:t>
            </a:r>
          </a:p>
        </p:txBody>
      </p:sp>
    </p:spTree>
    <p:extLst>
      <p:ext uri="{BB962C8B-B14F-4D97-AF65-F5344CB8AC3E}">
        <p14:creationId xmlns:p14="http://schemas.microsoft.com/office/powerpoint/2010/main" val="2709646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 Les » radicalisations peuvent être plus ou moins importées</a:t>
            </a:r>
            <a:endParaRPr lang="fr-FR" sz="3200" dirty="0"/>
          </a:p>
        </p:txBody>
      </p:sp>
      <p:sp>
        <p:nvSpPr>
          <p:cNvPr id="3" name="Espace réservé du contenu 2"/>
          <p:cNvSpPr>
            <a:spLocks noGrp="1"/>
          </p:cNvSpPr>
          <p:nvPr>
            <p:ph idx="1"/>
          </p:nvPr>
        </p:nvSpPr>
        <p:spPr>
          <a:xfrm>
            <a:off x="779463" y="1828800"/>
            <a:ext cx="7583488" cy="4856018"/>
          </a:xfrm>
        </p:spPr>
        <p:txBody>
          <a:bodyPr>
            <a:normAutofit fontScale="85000" lnSpcReduction="20000"/>
          </a:bodyPr>
          <a:lstStyle/>
          <a:p>
            <a:r>
              <a:rPr lang="fr-FR" dirty="0" smtClean="0"/>
              <a:t>Le terrorisme présenté comme religieux était autrefois importé (en réalité, on était face à des actions des services secrets algériens ou iraniens en France).</a:t>
            </a:r>
          </a:p>
          <a:p>
            <a:r>
              <a:rPr lang="fr-FR" dirty="0" smtClean="0"/>
              <a:t>Il est ensuite parti de zones étrangères avec des acteurs en partie ou totalement français.</a:t>
            </a:r>
          </a:p>
          <a:p>
            <a:r>
              <a:rPr lang="fr-FR" dirty="0" smtClean="0"/>
              <a:t>Il est actuellement essentiellement d’origine française et touche des jeunes sans racine et sans espoir :</a:t>
            </a:r>
          </a:p>
          <a:p>
            <a:r>
              <a:rPr lang="fr-FR" dirty="0" smtClean="0"/>
              <a:t>Exemple de cas ambigu : « </a:t>
            </a:r>
            <a:r>
              <a:rPr lang="fr-FR" dirty="0">
                <a:effectLst/>
              </a:rPr>
              <a:t>Un lycéen de 15 ans, bon élève, a répondu à une proposition d'achat de kalachnikov sur un réseau social, promettant dans la foulée de « tout faire péter à Paris ». Pourtant, il n'est pas décrit comme radicalisé, n'a jamais consulté de site djihadiste et aucune arme n'a été retrouvée. Cas de conscience : faut-il le placer en foyer ou le soumettre à un simple contrôle judiciaire pour préserver les liens familiaux ? Sur ce point-là comme sur tous les autres, </a:t>
            </a:r>
            <a:r>
              <a:rPr lang="fr-FR" dirty="0" smtClean="0">
                <a:effectLst/>
              </a:rPr>
              <a:t>une </a:t>
            </a:r>
            <a:r>
              <a:rPr lang="fr-FR" dirty="0">
                <a:effectLst/>
              </a:rPr>
              <a:t>décision </a:t>
            </a:r>
            <a:r>
              <a:rPr lang="fr-FR" dirty="0" smtClean="0">
                <a:effectLst/>
              </a:rPr>
              <a:t>collégiale a été prise </a:t>
            </a:r>
            <a:r>
              <a:rPr lang="fr-FR" dirty="0">
                <a:effectLst/>
              </a:rPr>
              <a:t>: le parquet </a:t>
            </a:r>
            <a:r>
              <a:rPr lang="fr-FR" dirty="0" smtClean="0">
                <a:effectLst/>
              </a:rPr>
              <a:t>n’a pas demandé son </a:t>
            </a:r>
            <a:r>
              <a:rPr lang="fr-FR" dirty="0">
                <a:effectLst/>
              </a:rPr>
              <a:t>placement</a:t>
            </a:r>
            <a:r>
              <a:rPr lang="fr-FR" dirty="0" smtClean="0">
                <a:effectLst/>
              </a:rPr>
              <a:t>. »</a:t>
            </a:r>
            <a:r>
              <a:rPr lang="fr-FR" dirty="0" smtClean="0"/>
              <a:t> </a:t>
            </a:r>
            <a:endParaRPr lang="fr-FR" dirty="0"/>
          </a:p>
        </p:txBody>
      </p:sp>
    </p:spTree>
    <p:extLst>
      <p:ext uri="{BB962C8B-B14F-4D97-AF65-F5344CB8AC3E}">
        <p14:creationId xmlns:p14="http://schemas.microsoft.com/office/powerpoint/2010/main" val="1916748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 Les » radicalisations peuvent être plus ou moins importées</a:t>
            </a:r>
            <a:endParaRPr lang="fr-FR" sz="3200" dirty="0"/>
          </a:p>
        </p:txBody>
      </p:sp>
      <p:pic>
        <p:nvPicPr>
          <p:cNvPr id="5" name="Espace réservé du contenu 4" descr="E99opera.jpg"/>
          <p:cNvPicPr>
            <a:picLocks noGrp="1" noChangeAspect="1"/>
          </p:cNvPicPr>
          <p:nvPr>
            <p:ph idx="1"/>
          </p:nvPr>
        </p:nvPicPr>
        <p:blipFill>
          <a:blip r:embed="rId2">
            <a:extLst>
              <a:ext uri="{28A0092B-C50C-407E-A947-70E740481C1C}">
                <a14:useLocalDpi xmlns:a14="http://schemas.microsoft.com/office/drawing/2010/main" val="0"/>
              </a:ext>
            </a:extLst>
          </a:blip>
          <a:srcRect l="-16176" r="-16176"/>
          <a:stretch>
            <a:fillRect/>
          </a:stretch>
        </p:blipFill>
        <p:spPr/>
      </p:pic>
      <p:sp>
        <p:nvSpPr>
          <p:cNvPr id="7" name="Rectangle 6"/>
          <p:cNvSpPr/>
          <p:nvPr/>
        </p:nvSpPr>
        <p:spPr>
          <a:xfrm>
            <a:off x="623455" y="6223644"/>
            <a:ext cx="8428181" cy="369332"/>
          </a:xfrm>
          <a:prstGeom prst="rect">
            <a:avLst/>
          </a:prstGeom>
        </p:spPr>
        <p:txBody>
          <a:bodyPr wrap="square">
            <a:spAutoFit/>
          </a:bodyPr>
          <a:lstStyle/>
          <a:p>
            <a:r>
              <a:rPr lang="fr-FR" dirty="0">
                <a:solidFill>
                  <a:srgbClr val="333333"/>
                </a:solidFill>
              </a:rPr>
              <a:t>12 mai 2018 : attaque au couteau dans le quartier de </a:t>
            </a:r>
            <a:r>
              <a:rPr lang="fr-FR" dirty="0" smtClean="0">
                <a:solidFill>
                  <a:srgbClr val="333333"/>
                </a:solidFill>
              </a:rPr>
              <a:t>l'Opéra : l’assaillant est abattu.</a:t>
            </a:r>
            <a:endParaRPr lang="fr-FR" dirty="0">
              <a:solidFill>
                <a:srgbClr val="333333"/>
              </a:solidFill>
            </a:endParaRPr>
          </a:p>
        </p:txBody>
      </p:sp>
    </p:spTree>
    <p:extLst>
      <p:ext uri="{BB962C8B-B14F-4D97-AF65-F5344CB8AC3E}">
        <p14:creationId xmlns:p14="http://schemas.microsoft.com/office/powerpoint/2010/main" val="227322617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définition</a:t>
            </a:r>
            <a:endParaRPr lang="fr-FR" dirty="0"/>
          </a:p>
        </p:txBody>
      </p:sp>
      <p:sp>
        <p:nvSpPr>
          <p:cNvPr id="3" name="Espace réservé du contenu 2"/>
          <p:cNvSpPr>
            <a:spLocks noGrp="1"/>
          </p:cNvSpPr>
          <p:nvPr>
            <p:ph idx="1"/>
          </p:nvPr>
        </p:nvSpPr>
        <p:spPr>
          <a:xfrm>
            <a:off x="779463" y="1828800"/>
            <a:ext cx="7897598" cy="4856018"/>
          </a:xfrm>
        </p:spPr>
        <p:txBody>
          <a:bodyPr>
            <a:normAutofit fontScale="85000" lnSpcReduction="20000"/>
          </a:bodyPr>
          <a:lstStyle/>
          <a:p>
            <a:r>
              <a:rPr lang="fr-FR" dirty="0" smtClean="0"/>
              <a:t>Le </a:t>
            </a:r>
            <a:r>
              <a:rPr lang="fr-FR" b="1" dirty="0" smtClean="0"/>
              <a:t>mot radicalisation ne veut pas dire grand chose</a:t>
            </a:r>
            <a:r>
              <a:rPr lang="fr-FR" dirty="0" smtClean="0"/>
              <a:t>. Ce qui importe ce sont les usages de ce mot (et ses présupposés) qui varient d’un chercheur à l’autre (</a:t>
            </a:r>
            <a:r>
              <a:rPr lang="fr-FR" dirty="0" err="1" smtClean="0"/>
              <a:t>Khosrokhavar</a:t>
            </a:r>
            <a:r>
              <a:rPr lang="fr-FR" dirty="0" smtClean="0"/>
              <a:t> la définit : « </a:t>
            </a:r>
            <a:r>
              <a:rPr lang="fr-FR" dirty="0">
                <a:effectLst/>
              </a:rPr>
              <a:t>Par radicalisation, on désigne le processus par lequel un individu ou un groupe adopte une forme violente d'action, directement liée à une idéologie extrémiste à contenu politique, social ou religieux, qui conteste l'ordre </a:t>
            </a:r>
            <a:r>
              <a:rPr lang="fr-FR" dirty="0" smtClean="0">
                <a:effectLst/>
              </a:rPr>
              <a:t>établi ».</a:t>
            </a:r>
            <a:endParaRPr lang="fr-FR" dirty="0" smtClean="0"/>
          </a:p>
          <a:p>
            <a:r>
              <a:rPr lang="fr-FR" dirty="0" smtClean="0"/>
              <a:t>Une </a:t>
            </a:r>
            <a:r>
              <a:rPr lang="fr-FR" b="1" dirty="0" smtClean="0"/>
              <a:t>radicalisation</a:t>
            </a:r>
            <a:r>
              <a:rPr lang="fr-FR" dirty="0" smtClean="0"/>
              <a:t> est un </a:t>
            </a:r>
            <a:r>
              <a:rPr lang="fr-FR" b="1" dirty="0" smtClean="0"/>
              <a:t>passage à la limite </a:t>
            </a:r>
            <a:r>
              <a:rPr lang="fr-FR" dirty="0" smtClean="0"/>
              <a:t>dans les pensées ou les comportements gênant ou empêchant la vie collective.</a:t>
            </a:r>
          </a:p>
          <a:p>
            <a:r>
              <a:rPr lang="fr-FR" dirty="0" smtClean="0"/>
              <a:t>La radicalisation apparaît dans des </a:t>
            </a:r>
            <a:r>
              <a:rPr lang="fr-FR" b="1" dirty="0" smtClean="0"/>
              <a:t>groupes qui veulent se séparer des autres</a:t>
            </a:r>
            <a:r>
              <a:rPr lang="fr-FR" dirty="0" smtClean="0"/>
              <a:t> et mener une </a:t>
            </a:r>
            <a:r>
              <a:rPr lang="fr-FR" b="1" dirty="0" smtClean="0"/>
              <a:t>vie communautarisée.</a:t>
            </a:r>
          </a:p>
          <a:p>
            <a:r>
              <a:rPr lang="fr-FR" dirty="0" smtClean="0"/>
              <a:t>Des leaders d’opinion cherchent alors des croyances, des </a:t>
            </a:r>
            <a:r>
              <a:rPr lang="fr-FR" b="1" dirty="0" smtClean="0"/>
              <a:t>signes ou des comportements différents</a:t>
            </a:r>
            <a:r>
              <a:rPr lang="fr-FR" dirty="0" smtClean="0"/>
              <a:t> de ceux qui sont adoptés par la majorité.</a:t>
            </a:r>
          </a:p>
          <a:p>
            <a:r>
              <a:rPr lang="fr-FR" dirty="0" smtClean="0"/>
              <a:t>Ces faits apparaissent surtout comme </a:t>
            </a:r>
            <a:r>
              <a:rPr lang="fr-FR" b="1" dirty="0" smtClean="0"/>
              <a:t>liés à des minorités</a:t>
            </a:r>
            <a:r>
              <a:rPr lang="fr-FR" dirty="0" smtClean="0"/>
              <a:t> religieuses, également sociales ou politiques.</a:t>
            </a:r>
          </a:p>
        </p:txBody>
      </p:sp>
    </p:spTree>
    <p:extLst>
      <p:ext uri="{BB962C8B-B14F-4D97-AF65-F5344CB8AC3E}">
        <p14:creationId xmlns:p14="http://schemas.microsoft.com/office/powerpoint/2010/main" val="32622199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43534" y="62753"/>
            <a:ext cx="8442617" cy="1283167"/>
          </a:xfrm>
        </p:spPr>
        <p:txBody>
          <a:bodyPr/>
          <a:lstStyle/>
          <a:p>
            <a:r>
              <a:rPr lang="fr-FR" sz="3200" dirty="0" smtClean="0"/>
              <a:t>« Les » radicalisations recouvrent donc des réalités très différentes</a:t>
            </a:r>
            <a:endParaRPr lang="fr-FR" sz="3200" dirty="0"/>
          </a:p>
        </p:txBody>
      </p:sp>
      <p:pic>
        <p:nvPicPr>
          <p:cNvPr id="4" name="Image 3" descr="Capture d’écran 2018-10-15 à 18.20.1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9229"/>
            <a:ext cx="5352593" cy="5438771"/>
          </a:xfrm>
          <a:prstGeom prst="rect">
            <a:avLst/>
          </a:prstGeom>
        </p:spPr>
      </p:pic>
      <p:sp>
        <p:nvSpPr>
          <p:cNvPr id="6" name="ZoneTexte 5"/>
          <p:cNvSpPr txBox="1"/>
          <p:nvPr/>
        </p:nvSpPr>
        <p:spPr>
          <a:xfrm>
            <a:off x="5571769" y="1810934"/>
            <a:ext cx="3328647" cy="4401205"/>
          </a:xfrm>
          <a:prstGeom prst="rect">
            <a:avLst/>
          </a:prstGeom>
          <a:noFill/>
        </p:spPr>
        <p:txBody>
          <a:bodyPr wrap="square" rtlCol="0">
            <a:spAutoFit/>
          </a:bodyPr>
          <a:lstStyle/>
          <a:p>
            <a:r>
              <a:rPr lang="fr-FR" sz="2800" dirty="0" smtClean="0"/>
              <a:t>Dans les réflexions et les actions à venir, il faudra donc tenir compte de ces complexités. Les profils sont hétérogènes. Vouloir être kamikaze, ce n’est pas forcément le devenir.</a:t>
            </a:r>
            <a:endParaRPr lang="fr-FR" sz="2800" dirty="0"/>
          </a:p>
        </p:txBody>
      </p:sp>
    </p:spTree>
    <p:extLst>
      <p:ext uri="{BB962C8B-B14F-4D97-AF65-F5344CB8AC3E}">
        <p14:creationId xmlns:p14="http://schemas.microsoft.com/office/powerpoint/2010/main" val="39177883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question posée</a:t>
            </a:r>
            <a:endParaRPr lang="fr-FR" dirty="0"/>
          </a:p>
        </p:txBody>
      </p:sp>
      <p:sp>
        <p:nvSpPr>
          <p:cNvPr id="3" name="Espace réservé du contenu 2"/>
          <p:cNvSpPr>
            <a:spLocks noGrp="1"/>
          </p:cNvSpPr>
          <p:nvPr>
            <p:ph idx="1"/>
          </p:nvPr>
        </p:nvSpPr>
        <p:spPr>
          <a:xfrm>
            <a:off x="779463" y="1828800"/>
            <a:ext cx="7583488" cy="4543351"/>
          </a:xfrm>
        </p:spPr>
        <p:txBody>
          <a:bodyPr>
            <a:normAutofit lnSpcReduction="10000"/>
          </a:bodyPr>
          <a:lstStyle/>
          <a:p>
            <a:r>
              <a:rPr lang="fr-FR" dirty="0" smtClean="0"/>
              <a:t>Si la </a:t>
            </a:r>
            <a:r>
              <a:rPr lang="fr-FR" b="1" dirty="0" smtClean="0"/>
              <a:t>radicalisation islamique, </a:t>
            </a:r>
            <a:r>
              <a:rPr lang="fr-FR" dirty="0" smtClean="0"/>
              <a:t>d’abord avec Al-Qaïda, devient plus visible après le 11 septembre puis avec le projet territorial de l’EI ou </a:t>
            </a:r>
            <a:r>
              <a:rPr lang="fr-FR" dirty="0" err="1" smtClean="0"/>
              <a:t>Daech</a:t>
            </a:r>
            <a:r>
              <a:rPr lang="fr-FR" dirty="0" smtClean="0"/>
              <a:t> après la proclamation du califat le 29 juin 2014 et divers attentats en Europe, </a:t>
            </a:r>
            <a:r>
              <a:rPr lang="fr-FR" b="1" dirty="0" smtClean="0"/>
              <a:t>qu’en est-il aujourd’hui à la fin de 2018 ?</a:t>
            </a:r>
          </a:p>
          <a:p>
            <a:r>
              <a:rPr lang="fr-FR" b="1" dirty="0" smtClean="0"/>
              <a:t>On suppose connues les informations données en mars 2018</a:t>
            </a:r>
            <a:r>
              <a:rPr lang="fr-FR" dirty="0" smtClean="0"/>
              <a:t>.</a:t>
            </a:r>
          </a:p>
          <a:p>
            <a:r>
              <a:rPr lang="fr-FR" b="1" dirty="0" smtClean="0"/>
              <a:t>Seuls seront donnés ici des faits nouveaux </a:t>
            </a:r>
            <a:r>
              <a:rPr lang="fr-FR" dirty="0" smtClean="0"/>
              <a:t>apparus entre mars et novembre 2018 même si la durée de 6 mois représente peu de choses.</a:t>
            </a:r>
          </a:p>
          <a:p>
            <a:endParaRPr lang="fr-FR" dirty="0"/>
          </a:p>
        </p:txBody>
      </p:sp>
    </p:spTree>
    <p:extLst>
      <p:ext uri="{BB962C8B-B14F-4D97-AF65-F5344CB8AC3E}">
        <p14:creationId xmlns:p14="http://schemas.microsoft.com/office/powerpoint/2010/main" val="19838342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4909" y="62753"/>
            <a:ext cx="8220364" cy="1283167"/>
          </a:xfrm>
        </p:spPr>
        <p:txBody>
          <a:bodyPr/>
          <a:lstStyle/>
          <a:p>
            <a:r>
              <a:rPr lang="fr-FR" dirty="0" smtClean="0"/>
              <a:t>Le retour de l’optimisme</a:t>
            </a:r>
            <a:endParaRPr lang="fr-FR" dirty="0"/>
          </a:p>
        </p:txBody>
      </p:sp>
      <p:sp>
        <p:nvSpPr>
          <p:cNvPr id="3" name="Espace réservé du contenu 2"/>
          <p:cNvSpPr>
            <a:spLocks noGrp="1"/>
          </p:cNvSpPr>
          <p:nvPr>
            <p:ph idx="1"/>
          </p:nvPr>
        </p:nvSpPr>
        <p:spPr/>
        <p:txBody>
          <a:bodyPr>
            <a:normAutofit lnSpcReduction="10000"/>
          </a:bodyPr>
          <a:lstStyle/>
          <a:p>
            <a:r>
              <a:rPr lang="fr-FR" b="1" dirty="0" smtClean="0"/>
              <a:t>Deux faits majeurs </a:t>
            </a:r>
            <a:r>
              <a:rPr lang="fr-FR" dirty="0" smtClean="0"/>
              <a:t>: </a:t>
            </a:r>
            <a:r>
              <a:rPr lang="fr-FR" b="1" dirty="0" smtClean="0"/>
              <a:t>le premier concerne l’Irak et la Syrie</a:t>
            </a:r>
          </a:p>
          <a:p>
            <a:r>
              <a:rPr lang="fr-FR" b="1" dirty="0" err="1" smtClean="0"/>
              <a:t>Daech</a:t>
            </a:r>
            <a:r>
              <a:rPr lang="fr-FR" b="1" dirty="0" smtClean="0"/>
              <a:t> n’a presque plus de territoire</a:t>
            </a:r>
            <a:r>
              <a:rPr lang="fr-FR" dirty="0" smtClean="0"/>
              <a:t>, ce qui était son projet différenciant cet État d’al-Qaïda qui fonctionnait seulement en mode insurrectionnel. </a:t>
            </a:r>
            <a:r>
              <a:rPr lang="fr-FR" dirty="0" err="1" smtClean="0"/>
              <a:t>Daech</a:t>
            </a:r>
            <a:r>
              <a:rPr lang="fr-FR" dirty="0" smtClean="0"/>
              <a:t> en trois ans a perdu en avril 2018 98 % des territoires contrôlés en 2014-2015.</a:t>
            </a:r>
          </a:p>
          <a:p>
            <a:r>
              <a:rPr lang="fr-FR" dirty="0" err="1" smtClean="0"/>
              <a:t>Daech</a:t>
            </a:r>
            <a:r>
              <a:rPr lang="fr-FR" dirty="0" smtClean="0"/>
              <a:t> n’a plus, si on peut dire, que 2% du territoire irakien et 3 % du territoire syrien, une petite poche le long de la frontière irakienne où sont regroupés les derniers combattants.</a:t>
            </a:r>
          </a:p>
          <a:p>
            <a:endParaRPr lang="fr-FR" dirty="0"/>
          </a:p>
        </p:txBody>
      </p:sp>
    </p:spTree>
    <p:extLst>
      <p:ext uri="{BB962C8B-B14F-4D97-AF65-F5344CB8AC3E}">
        <p14:creationId xmlns:p14="http://schemas.microsoft.com/office/powerpoint/2010/main" val="140893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4909" y="62753"/>
            <a:ext cx="8220364" cy="1283167"/>
          </a:xfrm>
        </p:spPr>
        <p:txBody>
          <a:bodyPr/>
          <a:lstStyle/>
          <a:p>
            <a:r>
              <a:rPr lang="fr-FR" dirty="0" smtClean="0"/>
              <a:t>Le retour de l’optimisme</a:t>
            </a:r>
            <a:endParaRPr lang="fr-FR" dirty="0"/>
          </a:p>
        </p:txBody>
      </p:sp>
      <p:sp>
        <p:nvSpPr>
          <p:cNvPr id="3" name="Espace réservé du contenu 2"/>
          <p:cNvSpPr>
            <a:spLocks noGrp="1"/>
          </p:cNvSpPr>
          <p:nvPr>
            <p:ph idx="1"/>
          </p:nvPr>
        </p:nvSpPr>
        <p:spPr>
          <a:xfrm>
            <a:off x="265546" y="1559791"/>
            <a:ext cx="2620818" cy="3416299"/>
          </a:xfrm>
        </p:spPr>
        <p:txBody>
          <a:bodyPr>
            <a:normAutofit/>
          </a:bodyPr>
          <a:lstStyle/>
          <a:p>
            <a:pPr marL="0" indent="0">
              <a:buNone/>
            </a:pPr>
            <a:r>
              <a:rPr lang="fr-FR" dirty="0" smtClean="0"/>
              <a:t>La situation en 2015. Le territoire de </a:t>
            </a:r>
            <a:r>
              <a:rPr lang="fr-FR" dirty="0" err="1" smtClean="0"/>
              <a:t>Daech</a:t>
            </a:r>
            <a:r>
              <a:rPr lang="fr-FR" dirty="0" smtClean="0"/>
              <a:t> </a:t>
            </a:r>
            <a:r>
              <a:rPr lang="fr-FR" dirty="0" err="1" smtClean="0"/>
              <a:t>edn</a:t>
            </a:r>
            <a:r>
              <a:rPr lang="fr-FR" dirty="0" smtClean="0"/>
              <a:t> Syrie et en Irak est en gris.</a:t>
            </a:r>
          </a:p>
          <a:p>
            <a:endParaRPr lang="fr-FR" dirty="0"/>
          </a:p>
        </p:txBody>
      </p:sp>
      <p:pic>
        <p:nvPicPr>
          <p:cNvPr id="6" name="Image 5"/>
          <p:cNvPicPr>
            <a:picLocks noChangeAspect="1"/>
          </p:cNvPicPr>
          <p:nvPr/>
        </p:nvPicPr>
        <p:blipFill>
          <a:blip r:embed="rId2"/>
          <a:stretch>
            <a:fillRect/>
          </a:stretch>
        </p:blipFill>
        <p:spPr>
          <a:xfrm>
            <a:off x="3036455" y="1728758"/>
            <a:ext cx="6107545" cy="4794423"/>
          </a:xfrm>
          <a:prstGeom prst="rect">
            <a:avLst/>
          </a:prstGeom>
        </p:spPr>
      </p:pic>
    </p:spTree>
    <p:extLst>
      <p:ext uri="{BB962C8B-B14F-4D97-AF65-F5344CB8AC3E}">
        <p14:creationId xmlns:p14="http://schemas.microsoft.com/office/powerpoint/2010/main" val="30127122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4909" y="62753"/>
            <a:ext cx="8220364" cy="1283167"/>
          </a:xfrm>
        </p:spPr>
        <p:txBody>
          <a:bodyPr/>
          <a:lstStyle/>
          <a:p>
            <a:r>
              <a:rPr lang="fr-FR" dirty="0" smtClean="0"/>
              <a:t>Le retour de l’optimisme</a:t>
            </a:r>
            <a:endParaRPr lang="fr-FR" dirty="0"/>
          </a:p>
        </p:txBody>
      </p:sp>
      <p:sp>
        <p:nvSpPr>
          <p:cNvPr id="3" name="Espace réservé du contenu 2"/>
          <p:cNvSpPr>
            <a:spLocks noGrp="1"/>
          </p:cNvSpPr>
          <p:nvPr>
            <p:ph idx="1"/>
          </p:nvPr>
        </p:nvSpPr>
        <p:spPr>
          <a:xfrm>
            <a:off x="265546" y="1559792"/>
            <a:ext cx="7712364" cy="538018"/>
          </a:xfrm>
        </p:spPr>
        <p:txBody>
          <a:bodyPr/>
          <a:lstStyle/>
          <a:p>
            <a:pPr marL="0" indent="0">
              <a:buNone/>
            </a:pPr>
            <a:r>
              <a:rPr lang="fr-FR" dirty="0" smtClean="0"/>
              <a:t>La situation en 2016. Le territoire de </a:t>
            </a:r>
            <a:r>
              <a:rPr lang="fr-FR" dirty="0" err="1" smtClean="0"/>
              <a:t>Daech</a:t>
            </a:r>
            <a:r>
              <a:rPr lang="fr-FR" dirty="0" smtClean="0"/>
              <a:t> est en noir.</a:t>
            </a:r>
          </a:p>
          <a:p>
            <a:endParaRPr lang="fr-FR" dirty="0"/>
          </a:p>
        </p:txBody>
      </p:sp>
      <p:pic>
        <p:nvPicPr>
          <p:cNvPr id="5" name="Image 4"/>
          <p:cNvPicPr>
            <a:picLocks noChangeAspect="1"/>
          </p:cNvPicPr>
          <p:nvPr/>
        </p:nvPicPr>
        <p:blipFill>
          <a:blip r:embed="rId2"/>
          <a:stretch>
            <a:fillRect/>
          </a:stretch>
        </p:blipFill>
        <p:spPr>
          <a:xfrm>
            <a:off x="681438" y="2097810"/>
            <a:ext cx="8462561" cy="4760190"/>
          </a:xfrm>
          <a:prstGeom prst="rect">
            <a:avLst/>
          </a:prstGeom>
        </p:spPr>
      </p:pic>
    </p:spTree>
    <p:extLst>
      <p:ext uri="{BB962C8B-B14F-4D97-AF65-F5344CB8AC3E}">
        <p14:creationId xmlns:p14="http://schemas.microsoft.com/office/powerpoint/2010/main" val="23831873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4909" y="62753"/>
            <a:ext cx="8220364" cy="1283167"/>
          </a:xfrm>
        </p:spPr>
        <p:txBody>
          <a:bodyPr/>
          <a:lstStyle/>
          <a:p>
            <a:r>
              <a:rPr lang="fr-FR" dirty="0" smtClean="0"/>
              <a:t>Le retour de l’optimisme</a:t>
            </a:r>
            <a:endParaRPr lang="fr-FR" dirty="0"/>
          </a:p>
        </p:txBody>
      </p:sp>
      <p:sp>
        <p:nvSpPr>
          <p:cNvPr id="3" name="Espace réservé du contenu 2"/>
          <p:cNvSpPr>
            <a:spLocks noGrp="1"/>
          </p:cNvSpPr>
          <p:nvPr>
            <p:ph idx="1"/>
          </p:nvPr>
        </p:nvSpPr>
        <p:spPr>
          <a:xfrm>
            <a:off x="103909" y="1828800"/>
            <a:ext cx="1812637" cy="4297363"/>
          </a:xfrm>
        </p:spPr>
        <p:txBody>
          <a:bodyPr/>
          <a:lstStyle/>
          <a:p>
            <a:pPr marL="0" indent="0">
              <a:buNone/>
            </a:pPr>
            <a:r>
              <a:rPr lang="fr-FR" dirty="0" smtClean="0"/>
              <a:t>La situation en 2017. Le territoire de </a:t>
            </a:r>
            <a:r>
              <a:rPr lang="fr-FR" dirty="0" err="1" smtClean="0"/>
              <a:t>Daech</a:t>
            </a:r>
            <a:r>
              <a:rPr lang="fr-FR" dirty="0" smtClean="0"/>
              <a:t> est en gris.</a:t>
            </a:r>
          </a:p>
          <a:p>
            <a:endParaRPr lang="fr-FR" dirty="0"/>
          </a:p>
        </p:txBody>
      </p:sp>
      <p:pic>
        <p:nvPicPr>
          <p:cNvPr id="4" name="Image 3"/>
          <p:cNvPicPr>
            <a:picLocks noChangeAspect="1"/>
          </p:cNvPicPr>
          <p:nvPr/>
        </p:nvPicPr>
        <p:blipFill>
          <a:blip r:embed="rId2"/>
          <a:stretch>
            <a:fillRect/>
          </a:stretch>
        </p:blipFill>
        <p:spPr>
          <a:xfrm>
            <a:off x="1916546" y="1423510"/>
            <a:ext cx="7171286" cy="5434490"/>
          </a:xfrm>
          <a:prstGeom prst="rect">
            <a:avLst/>
          </a:prstGeom>
        </p:spPr>
      </p:pic>
    </p:spTree>
    <p:extLst>
      <p:ext uri="{BB962C8B-B14F-4D97-AF65-F5344CB8AC3E}">
        <p14:creationId xmlns:p14="http://schemas.microsoft.com/office/powerpoint/2010/main" val="509188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4909" y="62753"/>
            <a:ext cx="8220364" cy="1283167"/>
          </a:xfrm>
        </p:spPr>
        <p:txBody>
          <a:bodyPr/>
          <a:lstStyle/>
          <a:p>
            <a:r>
              <a:rPr lang="fr-FR" dirty="0" smtClean="0"/>
              <a:t>Le retour de l’optimisme</a:t>
            </a:r>
            <a:endParaRPr lang="fr-FR" dirty="0"/>
          </a:p>
        </p:txBody>
      </p:sp>
      <p:sp>
        <p:nvSpPr>
          <p:cNvPr id="3" name="Espace réservé du contenu 2"/>
          <p:cNvSpPr>
            <a:spLocks noGrp="1"/>
          </p:cNvSpPr>
          <p:nvPr>
            <p:ph idx="1"/>
          </p:nvPr>
        </p:nvSpPr>
        <p:spPr>
          <a:xfrm>
            <a:off x="103909" y="1586346"/>
            <a:ext cx="4687455" cy="2685473"/>
          </a:xfrm>
        </p:spPr>
        <p:txBody>
          <a:bodyPr/>
          <a:lstStyle/>
          <a:p>
            <a:pPr marL="0" indent="0">
              <a:buNone/>
            </a:pPr>
            <a:r>
              <a:rPr lang="fr-FR" dirty="0" smtClean="0"/>
              <a:t>La situation le 25 janvier 2018. Le territoire de </a:t>
            </a:r>
            <a:r>
              <a:rPr lang="fr-FR" dirty="0" err="1" smtClean="0"/>
              <a:t>Daech</a:t>
            </a:r>
            <a:r>
              <a:rPr lang="fr-FR" dirty="0" smtClean="0"/>
              <a:t> est en gris. </a:t>
            </a:r>
            <a:r>
              <a:rPr lang="fr-FR" dirty="0" err="1" smtClean="0"/>
              <a:t>Daech</a:t>
            </a:r>
            <a:r>
              <a:rPr lang="fr-FR" dirty="0" smtClean="0"/>
              <a:t> vient de perdre sa capitale Raqqa après sa ville la plus importante, Mossoul.</a:t>
            </a:r>
          </a:p>
          <a:p>
            <a:endParaRPr lang="fr-FR" dirty="0"/>
          </a:p>
        </p:txBody>
      </p:sp>
      <p:pic>
        <p:nvPicPr>
          <p:cNvPr id="6" name="Image 5"/>
          <p:cNvPicPr>
            <a:picLocks noChangeAspect="1"/>
          </p:cNvPicPr>
          <p:nvPr/>
        </p:nvPicPr>
        <p:blipFill>
          <a:blip r:embed="rId2"/>
          <a:stretch>
            <a:fillRect/>
          </a:stretch>
        </p:blipFill>
        <p:spPr>
          <a:xfrm>
            <a:off x="4894397" y="1443182"/>
            <a:ext cx="4249604" cy="5414818"/>
          </a:xfrm>
          <a:prstGeom prst="rect">
            <a:avLst/>
          </a:prstGeom>
        </p:spPr>
      </p:pic>
      <p:pic>
        <p:nvPicPr>
          <p:cNvPr id="7" name="Image 6" descr="Capture d’écran 2018-10-14 à 09.15.0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44636"/>
            <a:ext cx="4886807" cy="2747819"/>
          </a:xfrm>
          <a:prstGeom prst="rect">
            <a:avLst/>
          </a:prstGeom>
        </p:spPr>
      </p:pic>
    </p:spTree>
    <p:extLst>
      <p:ext uri="{BB962C8B-B14F-4D97-AF65-F5344CB8AC3E}">
        <p14:creationId xmlns:p14="http://schemas.microsoft.com/office/powerpoint/2010/main" val="12522208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4909" y="62753"/>
            <a:ext cx="8220364" cy="1283167"/>
          </a:xfrm>
        </p:spPr>
        <p:txBody>
          <a:bodyPr/>
          <a:lstStyle/>
          <a:p>
            <a:r>
              <a:rPr lang="fr-FR" dirty="0" smtClean="0"/>
              <a:t>Le retour de l’optimisme</a:t>
            </a:r>
            <a:endParaRPr lang="fr-FR" dirty="0"/>
          </a:p>
        </p:txBody>
      </p:sp>
      <p:sp>
        <p:nvSpPr>
          <p:cNvPr id="3" name="Espace réservé du contenu 2"/>
          <p:cNvSpPr>
            <a:spLocks noGrp="1"/>
          </p:cNvSpPr>
          <p:nvPr>
            <p:ph idx="1"/>
          </p:nvPr>
        </p:nvSpPr>
        <p:spPr>
          <a:xfrm>
            <a:off x="103910" y="1586346"/>
            <a:ext cx="2413000" cy="2685473"/>
          </a:xfrm>
        </p:spPr>
        <p:txBody>
          <a:bodyPr>
            <a:normAutofit/>
          </a:bodyPr>
          <a:lstStyle/>
          <a:p>
            <a:pPr marL="0" indent="0">
              <a:buNone/>
            </a:pPr>
            <a:r>
              <a:rPr lang="fr-FR" dirty="0" smtClean="0"/>
              <a:t>La situation en avril 2018. Le territoire résiduel de l’EI (</a:t>
            </a:r>
            <a:r>
              <a:rPr lang="fr-FR" dirty="0" err="1" smtClean="0"/>
              <a:t>Daech</a:t>
            </a:r>
            <a:r>
              <a:rPr lang="fr-FR" dirty="0" smtClean="0"/>
              <a:t>) est en </a:t>
            </a:r>
            <a:r>
              <a:rPr lang="fr-FR" dirty="0" err="1" smtClean="0"/>
              <a:t>gris.L’EI</a:t>
            </a:r>
            <a:r>
              <a:rPr lang="fr-FR" dirty="0" smtClean="0"/>
              <a:t> ne possède plus aucune ville.</a:t>
            </a:r>
          </a:p>
          <a:p>
            <a:endParaRPr lang="fr-FR" dirty="0"/>
          </a:p>
        </p:txBody>
      </p:sp>
      <p:pic>
        <p:nvPicPr>
          <p:cNvPr id="4" name="Image 3"/>
          <p:cNvPicPr>
            <a:picLocks noChangeAspect="1"/>
          </p:cNvPicPr>
          <p:nvPr/>
        </p:nvPicPr>
        <p:blipFill>
          <a:blip r:embed="rId2"/>
          <a:stretch>
            <a:fillRect/>
          </a:stretch>
        </p:blipFill>
        <p:spPr>
          <a:xfrm>
            <a:off x="2769078" y="1465054"/>
            <a:ext cx="6374922" cy="5392946"/>
          </a:xfrm>
          <a:prstGeom prst="rect">
            <a:avLst/>
          </a:prstGeom>
        </p:spPr>
      </p:pic>
    </p:spTree>
    <p:extLst>
      <p:ext uri="{BB962C8B-B14F-4D97-AF65-F5344CB8AC3E}">
        <p14:creationId xmlns:p14="http://schemas.microsoft.com/office/powerpoint/2010/main" val="259420043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4909" y="62753"/>
            <a:ext cx="8220364" cy="1283167"/>
          </a:xfrm>
        </p:spPr>
        <p:txBody>
          <a:bodyPr/>
          <a:lstStyle/>
          <a:p>
            <a:r>
              <a:rPr lang="fr-FR" dirty="0" smtClean="0"/>
              <a:t>Le retour de l’optimisme</a:t>
            </a:r>
            <a:endParaRPr lang="fr-FR" dirty="0"/>
          </a:p>
        </p:txBody>
      </p:sp>
      <p:sp>
        <p:nvSpPr>
          <p:cNvPr id="3" name="Espace réservé du contenu 2"/>
          <p:cNvSpPr>
            <a:spLocks noGrp="1"/>
          </p:cNvSpPr>
          <p:nvPr>
            <p:ph idx="1"/>
          </p:nvPr>
        </p:nvSpPr>
        <p:spPr>
          <a:xfrm>
            <a:off x="103909" y="1828800"/>
            <a:ext cx="8786091" cy="4297363"/>
          </a:xfrm>
        </p:spPr>
        <p:txBody>
          <a:bodyPr/>
          <a:lstStyle/>
          <a:p>
            <a:r>
              <a:rPr lang="fr-FR" dirty="0" smtClean="0"/>
              <a:t>L’EI a perdu toutes ses ressources économiques, ses centres de formation au combat. Il ne reçoit plus de combattants étrangers.</a:t>
            </a:r>
          </a:p>
          <a:p>
            <a:endParaRPr lang="fr-FR" dirty="0"/>
          </a:p>
          <a:p>
            <a:pPr marL="0" indent="0">
              <a:buNone/>
            </a:pPr>
            <a:endParaRPr lang="fr-FR" dirty="0"/>
          </a:p>
        </p:txBody>
      </p:sp>
      <p:pic>
        <p:nvPicPr>
          <p:cNvPr id="6" name="Image 5"/>
          <p:cNvPicPr>
            <a:picLocks noChangeAspect="1"/>
          </p:cNvPicPr>
          <p:nvPr/>
        </p:nvPicPr>
        <p:blipFill>
          <a:blip r:embed="rId2"/>
          <a:stretch>
            <a:fillRect/>
          </a:stretch>
        </p:blipFill>
        <p:spPr>
          <a:xfrm>
            <a:off x="0" y="2697450"/>
            <a:ext cx="7396532" cy="4160550"/>
          </a:xfrm>
          <a:prstGeom prst="rect">
            <a:avLst/>
          </a:prstGeom>
        </p:spPr>
      </p:pic>
      <p:sp>
        <p:nvSpPr>
          <p:cNvPr id="7" name="ZoneTexte 6"/>
          <p:cNvSpPr txBox="1"/>
          <p:nvPr/>
        </p:nvSpPr>
        <p:spPr>
          <a:xfrm>
            <a:off x="7504546" y="2697450"/>
            <a:ext cx="1500910" cy="1200329"/>
          </a:xfrm>
          <a:prstGeom prst="rect">
            <a:avLst/>
          </a:prstGeom>
          <a:noFill/>
        </p:spPr>
        <p:txBody>
          <a:bodyPr wrap="square" rtlCol="0">
            <a:spAutoFit/>
          </a:bodyPr>
          <a:lstStyle/>
          <a:p>
            <a:r>
              <a:rPr lang="fr-FR" dirty="0" smtClean="0">
                <a:solidFill>
                  <a:srgbClr val="333333"/>
                </a:solidFill>
              </a:rPr>
              <a:t>L’EI a reçu 25 000 combattants étrangers.</a:t>
            </a:r>
            <a:endParaRPr lang="fr-FR" dirty="0">
              <a:solidFill>
                <a:srgbClr val="333333"/>
              </a:solidFill>
            </a:endParaRPr>
          </a:p>
        </p:txBody>
      </p:sp>
    </p:spTree>
    <p:extLst>
      <p:ext uri="{BB962C8B-B14F-4D97-AF65-F5344CB8AC3E}">
        <p14:creationId xmlns:p14="http://schemas.microsoft.com/office/powerpoint/2010/main" val="30917322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4909" y="62753"/>
            <a:ext cx="8220364" cy="1283167"/>
          </a:xfrm>
        </p:spPr>
        <p:txBody>
          <a:bodyPr/>
          <a:lstStyle/>
          <a:p>
            <a:r>
              <a:rPr lang="fr-FR" dirty="0" smtClean="0"/>
              <a:t>Le retour de l’optimisme</a:t>
            </a:r>
            <a:endParaRPr lang="fr-FR" dirty="0"/>
          </a:p>
        </p:txBody>
      </p:sp>
      <p:sp>
        <p:nvSpPr>
          <p:cNvPr id="3" name="Espace réservé du contenu 2"/>
          <p:cNvSpPr>
            <a:spLocks noGrp="1"/>
          </p:cNvSpPr>
          <p:nvPr>
            <p:ph idx="1"/>
          </p:nvPr>
        </p:nvSpPr>
        <p:spPr>
          <a:xfrm>
            <a:off x="103909" y="1828800"/>
            <a:ext cx="8786091" cy="4702374"/>
          </a:xfrm>
        </p:spPr>
        <p:txBody>
          <a:bodyPr>
            <a:normAutofit fontScale="85000" lnSpcReduction="20000"/>
          </a:bodyPr>
          <a:lstStyle/>
          <a:p>
            <a:r>
              <a:rPr lang="fr-FR" dirty="0" smtClean="0"/>
              <a:t>L’EI a eu deux autres échecs majeurs :</a:t>
            </a:r>
          </a:p>
          <a:p>
            <a:r>
              <a:rPr lang="fr-FR" b="1" dirty="0" smtClean="0">
                <a:solidFill>
                  <a:srgbClr val="333333"/>
                </a:solidFill>
              </a:rPr>
              <a:t>Tout d’abord</a:t>
            </a:r>
            <a:r>
              <a:rPr lang="fr-FR" dirty="0" smtClean="0">
                <a:solidFill>
                  <a:srgbClr val="333333"/>
                </a:solidFill>
              </a:rPr>
              <a:t>, </a:t>
            </a:r>
            <a:r>
              <a:rPr lang="fr-FR" dirty="0">
                <a:solidFill>
                  <a:srgbClr val="333333"/>
                </a:solidFill>
              </a:rPr>
              <a:t>son </a:t>
            </a:r>
            <a:r>
              <a:rPr lang="fr-FR" b="1" dirty="0">
                <a:solidFill>
                  <a:srgbClr val="333333"/>
                </a:solidFill>
              </a:rPr>
              <a:t>incapacité à fédérer</a:t>
            </a:r>
            <a:r>
              <a:rPr lang="fr-FR" dirty="0">
                <a:solidFill>
                  <a:srgbClr val="333333"/>
                </a:solidFill>
              </a:rPr>
              <a:t> des peuples différents </a:t>
            </a:r>
            <a:r>
              <a:rPr lang="fr-FR" b="1" dirty="0">
                <a:solidFill>
                  <a:srgbClr val="333333"/>
                </a:solidFill>
              </a:rPr>
              <a:t>sous l’égide du califat</a:t>
            </a:r>
            <a:r>
              <a:rPr lang="fr-FR" dirty="0" smtClean="0">
                <a:solidFill>
                  <a:srgbClr val="333333"/>
                </a:solidFill>
              </a:rPr>
              <a:t>.</a:t>
            </a:r>
          </a:p>
          <a:p>
            <a:r>
              <a:rPr lang="fr-FR" dirty="0" smtClean="0">
                <a:solidFill>
                  <a:srgbClr val="333333"/>
                </a:solidFill>
              </a:rPr>
              <a:t>Ensuite, son </a:t>
            </a:r>
            <a:r>
              <a:rPr lang="fr-FR" b="1" dirty="0" smtClean="0">
                <a:solidFill>
                  <a:srgbClr val="333333"/>
                </a:solidFill>
              </a:rPr>
              <a:t>incapacité à devenir un État-providence </a:t>
            </a:r>
            <a:r>
              <a:rPr lang="fr-FR" dirty="0" smtClean="0">
                <a:solidFill>
                  <a:srgbClr val="333333"/>
                </a:solidFill>
              </a:rPr>
              <a:t>pour remédier aux échecs des États précédents, comme cela avait été promis :</a:t>
            </a:r>
          </a:p>
          <a:p>
            <a:pPr lvl="1"/>
            <a:r>
              <a:rPr lang="fr-FR" i="1" dirty="0" smtClean="0">
                <a:effectLst/>
              </a:rPr>
              <a:t>- L’EI s’est emparé dès 2014 des </a:t>
            </a:r>
            <a:r>
              <a:rPr lang="fr-FR" i="1" dirty="0">
                <a:effectLst/>
              </a:rPr>
              <a:t>camions de pompiers, des camions-poubelles, des ambulances, des générateurs, des réservoirs d’eau et des équipements de secours fournis aux conseils locaux. </a:t>
            </a:r>
            <a:r>
              <a:rPr lang="fr-FR" i="1" dirty="0" smtClean="0">
                <a:effectLst/>
              </a:rPr>
              <a:t>Il a été mis un terme aux </a:t>
            </a:r>
            <a:r>
              <a:rPr lang="fr-FR" i="1" dirty="0">
                <a:effectLst/>
              </a:rPr>
              <a:t>subventions fournies par les États-Unis qui servaient à payer les enseignants </a:t>
            </a:r>
            <a:r>
              <a:rPr lang="fr-FR" i="1" dirty="0" smtClean="0">
                <a:effectLst/>
              </a:rPr>
              <a:t>locaux.</a:t>
            </a:r>
            <a:r>
              <a:rPr lang="fr-FR" dirty="0" smtClean="0">
                <a:effectLst/>
              </a:rPr>
              <a:t> </a:t>
            </a:r>
          </a:p>
          <a:p>
            <a:pPr lvl="1"/>
            <a:r>
              <a:rPr lang="fr-FR" i="1" dirty="0" smtClean="0">
                <a:effectLst/>
                <a:hlinkClick r:id="rId2"/>
              </a:rPr>
              <a:t>- Les </a:t>
            </a:r>
            <a:r>
              <a:rPr lang="fr-FR" i="1" dirty="0">
                <a:effectLst/>
                <a:hlinkClick r:id="rId2"/>
              </a:rPr>
              <a:t>prix des biens de première nécessité ont flambé</a:t>
            </a:r>
            <a:r>
              <a:rPr lang="fr-FR" i="1" dirty="0">
                <a:effectLst/>
              </a:rPr>
              <a:t> et une pénurie de nourriture et de médicaments s’est </a:t>
            </a:r>
            <a:r>
              <a:rPr lang="fr-FR" i="1" dirty="0" smtClean="0">
                <a:effectLst/>
              </a:rPr>
              <a:t>installée. Il en fut de même pour l’eau ou l’électricité (3 h par jour à Raqqa).</a:t>
            </a:r>
            <a:endParaRPr lang="fr-FR" i="1" dirty="0">
              <a:solidFill>
                <a:srgbClr val="333333"/>
              </a:solidFill>
            </a:endParaRPr>
          </a:p>
          <a:p>
            <a:r>
              <a:rPr lang="fr-FR" dirty="0" smtClean="0"/>
              <a:t>Ce souvenir du suicide de l’EI sera durable. C’est </a:t>
            </a:r>
            <a:r>
              <a:rPr lang="fr-FR" b="1" dirty="0" smtClean="0"/>
              <a:t>l’idée même du califat qui est durablement disqualifiée. </a:t>
            </a:r>
            <a:r>
              <a:rPr lang="fr-FR" dirty="0" smtClean="0"/>
              <a:t>Pas seulement en Jordanie avec la vidéo du pilote brûlé qui a retourné l’opinion. </a:t>
            </a:r>
            <a:r>
              <a:rPr lang="fr-FR" b="1" dirty="0" smtClean="0"/>
              <a:t>Il faudra inventer autre chose.</a:t>
            </a:r>
            <a:endParaRPr lang="fr-FR" b="1" dirty="0"/>
          </a:p>
        </p:txBody>
      </p:sp>
      <p:sp>
        <p:nvSpPr>
          <p:cNvPr id="4" name="ZoneTexte 3"/>
          <p:cNvSpPr txBox="1"/>
          <p:nvPr/>
        </p:nvSpPr>
        <p:spPr>
          <a:xfrm>
            <a:off x="7431339" y="4055305"/>
            <a:ext cx="1395684" cy="369332"/>
          </a:xfrm>
          <a:prstGeom prst="rect">
            <a:avLst/>
          </a:prstGeom>
          <a:noFill/>
        </p:spPr>
        <p:txBody>
          <a:bodyPr wrap="square" rtlCol="0">
            <a:spAutoFit/>
          </a:bodyPr>
          <a:lstStyle/>
          <a:p>
            <a:endParaRPr lang="fr-FR" dirty="0">
              <a:solidFill>
                <a:srgbClr val="333333"/>
              </a:solidFill>
            </a:endParaRPr>
          </a:p>
        </p:txBody>
      </p:sp>
    </p:spTree>
    <p:extLst>
      <p:ext uri="{BB962C8B-B14F-4D97-AF65-F5344CB8AC3E}">
        <p14:creationId xmlns:p14="http://schemas.microsoft.com/office/powerpoint/2010/main" val="737266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Une définition</a:t>
            </a:r>
            <a:endParaRPr lang="fr-FR" dirty="0"/>
          </a:p>
        </p:txBody>
      </p:sp>
      <p:pic>
        <p:nvPicPr>
          <p:cNvPr id="5" name="Image 4"/>
          <p:cNvPicPr>
            <a:picLocks noChangeAspect="1"/>
          </p:cNvPicPr>
          <p:nvPr/>
        </p:nvPicPr>
        <p:blipFill>
          <a:blip r:embed="rId2"/>
          <a:stretch>
            <a:fillRect/>
          </a:stretch>
        </p:blipFill>
        <p:spPr>
          <a:xfrm>
            <a:off x="0" y="1375064"/>
            <a:ext cx="3417221" cy="5482936"/>
          </a:xfrm>
          <a:prstGeom prst="rect">
            <a:avLst/>
          </a:prstGeom>
        </p:spPr>
      </p:pic>
      <p:pic>
        <p:nvPicPr>
          <p:cNvPr id="7" name="Image 6" descr="Capture d’écran 2018-10-14 à 22.55.1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8040" y="1375065"/>
            <a:ext cx="2759597" cy="4395348"/>
          </a:xfrm>
          <a:prstGeom prst="rect">
            <a:avLst/>
          </a:prstGeom>
        </p:spPr>
      </p:pic>
      <p:sp>
        <p:nvSpPr>
          <p:cNvPr id="10" name="ZoneTexte 9"/>
          <p:cNvSpPr txBox="1"/>
          <p:nvPr/>
        </p:nvSpPr>
        <p:spPr>
          <a:xfrm>
            <a:off x="3486570" y="5775285"/>
            <a:ext cx="5657430" cy="1077218"/>
          </a:xfrm>
          <a:prstGeom prst="rect">
            <a:avLst/>
          </a:prstGeom>
          <a:noFill/>
        </p:spPr>
        <p:txBody>
          <a:bodyPr wrap="square" rtlCol="0">
            <a:spAutoFit/>
          </a:bodyPr>
          <a:lstStyle/>
          <a:p>
            <a:r>
              <a:rPr lang="fr-FR" sz="1600" dirty="0" smtClean="0">
                <a:solidFill>
                  <a:srgbClr val="333333"/>
                </a:solidFill>
              </a:rPr>
              <a:t>Ces faits, déjà </a:t>
            </a:r>
            <a:r>
              <a:rPr lang="fr-FR" sz="1600" b="1" dirty="0" smtClean="0">
                <a:solidFill>
                  <a:srgbClr val="333333"/>
                </a:solidFill>
              </a:rPr>
              <a:t>dans le domaine politique</a:t>
            </a:r>
            <a:r>
              <a:rPr lang="fr-FR" sz="1600" dirty="0" smtClean="0">
                <a:solidFill>
                  <a:srgbClr val="333333"/>
                </a:solidFill>
              </a:rPr>
              <a:t>, ont suscité une abondante littérature. Mais ces dernières années a prévalu une </a:t>
            </a:r>
            <a:r>
              <a:rPr lang="fr-FR" sz="1600" b="1" dirty="0" smtClean="0">
                <a:solidFill>
                  <a:srgbClr val="333333"/>
                </a:solidFill>
              </a:rPr>
              <a:t>radicalisation religieuse</a:t>
            </a:r>
            <a:r>
              <a:rPr lang="fr-FR" sz="1600" dirty="0" smtClean="0">
                <a:solidFill>
                  <a:srgbClr val="333333"/>
                </a:solidFill>
              </a:rPr>
              <a:t>, surtout dans l’islam. Mais il ne faut </a:t>
            </a:r>
            <a:r>
              <a:rPr lang="fr-FR" sz="1600" b="1" dirty="0" smtClean="0">
                <a:solidFill>
                  <a:srgbClr val="333333"/>
                </a:solidFill>
              </a:rPr>
              <a:t>pas se focaliser sur cette forme de radicalisation</a:t>
            </a:r>
            <a:r>
              <a:rPr lang="fr-FR" sz="1600" dirty="0" smtClean="0">
                <a:solidFill>
                  <a:srgbClr val="333333"/>
                </a:solidFill>
              </a:rPr>
              <a:t>.</a:t>
            </a:r>
            <a:endParaRPr lang="fr-FR" sz="1600" dirty="0">
              <a:solidFill>
                <a:srgbClr val="333333"/>
              </a:solidFill>
            </a:endParaRPr>
          </a:p>
        </p:txBody>
      </p:sp>
      <p:pic>
        <p:nvPicPr>
          <p:cNvPr id="3" name="Image 2" descr="Capture d’écran 2018-10-16 à 14.19.20.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7636" y="1375065"/>
            <a:ext cx="2841545" cy="4395348"/>
          </a:xfrm>
          <a:prstGeom prst="rect">
            <a:avLst/>
          </a:prstGeom>
        </p:spPr>
      </p:pic>
    </p:spTree>
    <p:extLst>
      <p:ext uri="{BB962C8B-B14F-4D97-AF65-F5344CB8AC3E}">
        <p14:creationId xmlns:p14="http://schemas.microsoft.com/office/powerpoint/2010/main" val="26369159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4909" y="62753"/>
            <a:ext cx="8220364" cy="1283167"/>
          </a:xfrm>
        </p:spPr>
        <p:txBody>
          <a:bodyPr/>
          <a:lstStyle/>
          <a:p>
            <a:r>
              <a:rPr lang="fr-FR" dirty="0" smtClean="0"/>
              <a:t>Le retour de l’optimisme</a:t>
            </a:r>
            <a:endParaRPr lang="fr-FR" dirty="0"/>
          </a:p>
        </p:txBody>
      </p:sp>
      <p:sp>
        <p:nvSpPr>
          <p:cNvPr id="3" name="Espace réservé du contenu 2"/>
          <p:cNvSpPr>
            <a:spLocks noGrp="1"/>
          </p:cNvSpPr>
          <p:nvPr>
            <p:ph idx="1"/>
          </p:nvPr>
        </p:nvSpPr>
        <p:spPr>
          <a:xfrm>
            <a:off x="103909" y="1828800"/>
            <a:ext cx="8786091" cy="4297363"/>
          </a:xfrm>
        </p:spPr>
        <p:txBody>
          <a:bodyPr/>
          <a:lstStyle/>
          <a:p>
            <a:r>
              <a:rPr lang="fr-FR" dirty="0" smtClean="0"/>
              <a:t>Le </a:t>
            </a:r>
            <a:r>
              <a:rPr lang="fr-FR" b="1" dirty="0" smtClean="0"/>
              <a:t>deuxième fait devenu patent en 2018 est très important </a:t>
            </a:r>
            <a:r>
              <a:rPr lang="fr-FR" dirty="0" smtClean="0"/>
              <a:t>: en France, </a:t>
            </a:r>
            <a:r>
              <a:rPr lang="fr-FR" b="1" dirty="0" smtClean="0"/>
              <a:t>il n’y a plus de départ pour l’Irak ou la Syrie</a:t>
            </a:r>
            <a:r>
              <a:rPr lang="fr-FR" dirty="0" smtClean="0"/>
              <a:t>. Il n’y en a pas non plus pour le Sahel ou la Libye.</a:t>
            </a:r>
          </a:p>
          <a:p>
            <a:r>
              <a:rPr lang="fr-FR" dirty="0" smtClean="0"/>
              <a:t>Cela signifie qu’il n’y aura plus de formation militaire, en particulier aux explosifs militaires.</a:t>
            </a:r>
          </a:p>
          <a:p>
            <a:r>
              <a:rPr lang="fr-FR" dirty="0" smtClean="0"/>
              <a:t>Quelques rares Français ont quitté la Syrie et l’Irak pour aller en Afghanistan. Il n’y a plus de retours en France.</a:t>
            </a:r>
          </a:p>
          <a:p>
            <a:r>
              <a:rPr lang="fr-FR" dirty="0" smtClean="0"/>
              <a:t>Les seuls retours ont été ceux de femmes accompagnées par des enfants venus d’Irak.</a:t>
            </a:r>
          </a:p>
          <a:p>
            <a:endParaRPr lang="fr-FR" dirty="0" smtClean="0"/>
          </a:p>
          <a:p>
            <a:pPr marL="0" indent="0">
              <a:buNone/>
            </a:pPr>
            <a:endParaRPr lang="fr-FR" dirty="0"/>
          </a:p>
        </p:txBody>
      </p:sp>
    </p:spTree>
    <p:extLst>
      <p:ext uri="{BB962C8B-B14F-4D97-AF65-F5344CB8AC3E}">
        <p14:creationId xmlns:p14="http://schemas.microsoft.com/office/powerpoint/2010/main" val="317297324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4909" y="62753"/>
            <a:ext cx="8220364" cy="1283167"/>
          </a:xfrm>
        </p:spPr>
        <p:txBody>
          <a:bodyPr/>
          <a:lstStyle/>
          <a:p>
            <a:r>
              <a:rPr lang="fr-FR" dirty="0" smtClean="0"/>
              <a:t>Le retour de l’optimisme</a:t>
            </a:r>
            <a:endParaRPr lang="fr-FR" dirty="0"/>
          </a:p>
        </p:txBody>
      </p:sp>
      <p:sp>
        <p:nvSpPr>
          <p:cNvPr id="3" name="Espace réservé du contenu 2"/>
          <p:cNvSpPr>
            <a:spLocks noGrp="1"/>
          </p:cNvSpPr>
          <p:nvPr>
            <p:ph idx="1"/>
          </p:nvPr>
        </p:nvSpPr>
        <p:spPr>
          <a:xfrm>
            <a:off x="103909" y="1579419"/>
            <a:ext cx="8786091" cy="4297363"/>
          </a:xfrm>
        </p:spPr>
        <p:txBody>
          <a:bodyPr/>
          <a:lstStyle/>
          <a:p>
            <a:pPr marL="0" indent="0">
              <a:buNone/>
            </a:pPr>
            <a:r>
              <a:rPr lang="fr-FR" dirty="0" smtClean="0"/>
              <a:t>En conséquence, le nombre des saisines de la justice antiterroriste est redescendu en 2018 au niveau de 2014 après le maximum de 2016.</a:t>
            </a:r>
          </a:p>
          <a:p>
            <a:endParaRPr lang="fr-FR" dirty="0"/>
          </a:p>
          <a:p>
            <a:pPr marL="0" indent="0">
              <a:buNone/>
            </a:pPr>
            <a:endParaRPr lang="fr-FR" dirty="0"/>
          </a:p>
        </p:txBody>
      </p:sp>
      <p:pic>
        <p:nvPicPr>
          <p:cNvPr id="4" name="Image 3"/>
          <p:cNvPicPr>
            <a:picLocks noChangeAspect="1"/>
          </p:cNvPicPr>
          <p:nvPr/>
        </p:nvPicPr>
        <p:blipFill>
          <a:blip r:embed="rId2"/>
          <a:stretch>
            <a:fillRect/>
          </a:stretch>
        </p:blipFill>
        <p:spPr>
          <a:xfrm>
            <a:off x="1339273" y="2794382"/>
            <a:ext cx="7804727" cy="4063617"/>
          </a:xfrm>
          <a:prstGeom prst="rect">
            <a:avLst/>
          </a:prstGeom>
        </p:spPr>
      </p:pic>
      <p:sp>
        <p:nvSpPr>
          <p:cNvPr id="5" name="ZoneTexte 4"/>
          <p:cNvSpPr txBox="1"/>
          <p:nvPr/>
        </p:nvSpPr>
        <p:spPr>
          <a:xfrm>
            <a:off x="300182" y="6384636"/>
            <a:ext cx="184666"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4240482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4909" y="62753"/>
            <a:ext cx="8220364" cy="1283167"/>
          </a:xfrm>
        </p:spPr>
        <p:txBody>
          <a:bodyPr/>
          <a:lstStyle/>
          <a:p>
            <a:r>
              <a:rPr lang="fr-FR" dirty="0" smtClean="0"/>
              <a:t>Le retour de l’optimisme</a:t>
            </a:r>
            <a:endParaRPr lang="fr-FR" dirty="0"/>
          </a:p>
        </p:txBody>
      </p:sp>
      <p:sp>
        <p:nvSpPr>
          <p:cNvPr id="3" name="Espace réservé du contenu 2"/>
          <p:cNvSpPr>
            <a:spLocks noGrp="1"/>
          </p:cNvSpPr>
          <p:nvPr>
            <p:ph idx="1"/>
          </p:nvPr>
        </p:nvSpPr>
        <p:spPr>
          <a:xfrm>
            <a:off x="103909" y="1579420"/>
            <a:ext cx="8786091" cy="898310"/>
          </a:xfrm>
        </p:spPr>
        <p:txBody>
          <a:bodyPr/>
          <a:lstStyle/>
          <a:p>
            <a:pPr marL="0" indent="0">
              <a:buNone/>
            </a:pPr>
            <a:r>
              <a:rPr lang="fr-FR" dirty="0" smtClean="0"/>
              <a:t>Il en est de même en Allemagne : aucun départ nouveau depuis mai 2018.</a:t>
            </a:r>
          </a:p>
          <a:p>
            <a:endParaRPr lang="fr-FR" dirty="0"/>
          </a:p>
          <a:p>
            <a:pPr marL="0" indent="0">
              <a:buNone/>
            </a:pPr>
            <a:endParaRPr lang="fr-FR" dirty="0"/>
          </a:p>
        </p:txBody>
      </p:sp>
      <p:sp>
        <p:nvSpPr>
          <p:cNvPr id="5" name="ZoneTexte 4"/>
          <p:cNvSpPr txBox="1"/>
          <p:nvPr/>
        </p:nvSpPr>
        <p:spPr>
          <a:xfrm>
            <a:off x="300182" y="6384636"/>
            <a:ext cx="184666" cy="369332"/>
          </a:xfrm>
          <a:prstGeom prst="rect">
            <a:avLst/>
          </a:prstGeom>
          <a:noFill/>
        </p:spPr>
        <p:txBody>
          <a:bodyPr wrap="none" rtlCol="0">
            <a:spAutoFit/>
          </a:bodyPr>
          <a:lstStyle/>
          <a:p>
            <a:endParaRPr lang="fr-FR" dirty="0"/>
          </a:p>
        </p:txBody>
      </p:sp>
      <p:pic>
        <p:nvPicPr>
          <p:cNvPr id="6" name="Image 5" descr="Capture d’écran 2018-10-15 à 09.17.1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524896"/>
            <a:ext cx="9162834" cy="4117084"/>
          </a:xfrm>
          <a:prstGeom prst="rect">
            <a:avLst/>
          </a:prstGeom>
        </p:spPr>
      </p:pic>
    </p:spTree>
    <p:extLst>
      <p:ext uri="{BB962C8B-B14F-4D97-AF65-F5344CB8AC3E}">
        <p14:creationId xmlns:p14="http://schemas.microsoft.com/office/powerpoint/2010/main" val="123355476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4909" y="62753"/>
            <a:ext cx="8220364" cy="1283167"/>
          </a:xfrm>
        </p:spPr>
        <p:txBody>
          <a:bodyPr/>
          <a:lstStyle/>
          <a:p>
            <a:r>
              <a:rPr lang="fr-FR" dirty="0" smtClean="0"/>
              <a:t>Le retour de l’optimisme</a:t>
            </a:r>
            <a:endParaRPr lang="fr-FR" dirty="0"/>
          </a:p>
        </p:txBody>
      </p:sp>
      <p:sp>
        <p:nvSpPr>
          <p:cNvPr id="5" name="ZoneTexte 4"/>
          <p:cNvSpPr txBox="1"/>
          <p:nvPr/>
        </p:nvSpPr>
        <p:spPr>
          <a:xfrm>
            <a:off x="300182" y="6384636"/>
            <a:ext cx="184666" cy="369332"/>
          </a:xfrm>
          <a:prstGeom prst="rect">
            <a:avLst/>
          </a:prstGeom>
          <a:noFill/>
        </p:spPr>
        <p:txBody>
          <a:bodyPr wrap="none" rtlCol="0">
            <a:spAutoFit/>
          </a:bodyPr>
          <a:lstStyle/>
          <a:p>
            <a:endParaRPr lang="fr-FR" dirty="0"/>
          </a:p>
        </p:txBody>
      </p:sp>
      <p:pic>
        <p:nvPicPr>
          <p:cNvPr id="8" name="Image 7" descr="Capture d’écran 2018-10-15 à 09.16.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6503" y="1433921"/>
            <a:ext cx="7422424" cy="5424079"/>
          </a:xfrm>
          <a:prstGeom prst="rect">
            <a:avLst/>
          </a:prstGeom>
        </p:spPr>
      </p:pic>
    </p:spTree>
    <p:extLst>
      <p:ext uri="{BB962C8B-B14F-4D97-AF65-F5344CB8AC3E}">
        <p14:creationId xmlns:p14="http://schemas.microsoft.com/office/powerpoint/2010/main" val="6916032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484909" y="62753"/>
            <a:ext cx="8220364" cy="1283167"/>
          </a:xfrm>
        </p:spPr>
        <p:txBody>
          <a:bodyPr/>
          <a:lstStyle/>
          <a:p>
            <a:r>
              <a:rPr lang="fr-FR" dirty="0" smtClean="0"/>
              <a:t>Le retour de l’optimisme</a:t>
            </a:r>
            <a:endParaRPr lang="fr-FR" dirty="0"/>
          </a:p>
        </p:txBody>
      </p:sp>
      <p:sp>
        <p:nvSpPr>
          <p:cNvPr id="3" name="Espace réservé du contenu 2"/>
          <p:cNvSpPr>
            <a:spLocks noGrp="1"/>
          </p:cNvSpPr>
          <p:nvPr>
            <p:ph idx="1"/>
          </p:nvPr>
        </p:nvSpPr>
        <p:spPr>
          <a:xfrm>
            <a:off x="577273" y="1828800"/>
            <a:ext cx="8312727" cy="4297363"/>
          </a:xfrm>
        </p:spPr>
        <p:txBody>
          <a:bodyPr/>
          <a:lstStyle/>
          <a:p>
            <a:pPr>
              <a:buFontTx/>
              <a:buChar char="-"/>
            </a:pPr>
            <a:r>
              <a:rPr lang="fr-FR" dirty="0" smtClean="0"/>
              <a:t>Il y a actuellement 511 procédures judiciaires en cours. Elles concernent de moins en moins des personnes ayant commis des actes en Irak ou en Syrie ou en France. </a:t>
            </a:r>
          </a:p>
          <a:p>
            <a:pPr>
              <a:buFontTx/>
              <a:buChar char="-"/>
            </a:pPr>
            <a:r>
              <a:rPr lang="fr-FR" dirty="0" smtClean="0"/>
              <a:t>Il y a 137 investigations financières (contre 33 en 2016) résultant des 224 signalements de </a:t>
            </a:r>
            <a:r>
              <a:rPr lang="fr-FR" dirty="0" err="1" smtClean="0"/>
              <a:t>Tracfin</a:t>
            </a:r>
            <a:r>
              <a:rPr lang="fr-FR" dirty="0" smtClean="0"/>
              <a:t> transmis en 2017. Dans les deux sens, les transferts monétaires ne sont plus possibles.</a:t>
            </a:r>
          </a:p>
          <a:p>
            <a:pPr marL="0" indent="0">
              <a:buNone/>
            </a:pPr>
            <a:endParaRPr lang="fr-FR" dirty="0" smtClean="0"/>
          </a:p>
          <a:p>
            <a:endParaRPr lang="fr-FR" dirty="0"/>
          </a:p>
          <a:p>
            <a:pPr marL="0" indent="0">
              <a:buNone/>
            </a:pPr>
            <a:endParaRPr lang="fr-FR" dirty="0"/>
          </a:p>
        </p:txBody>
      </p:sp>
      <p:sp>
        <p:nvSpPr>
          <p:cNvPr id="5" name="ZoneTexte 4"/>
          <p:cNvSpPr txBox="1"/>
          <p:nvPr/>
        </p:nvSpPr>
        <p:spPr>
          <a:xfrm>
            <a:off x="300182" y="6384636"/>
            <a:ext cx="184666" cy="369332"/>
          </a:xfrm>
          <a:prstGeom prst="rect">
            <a:avLst/>
          </a:prstGeom>
          <a:noFill/>
        </p:spPr>
        <p:txBody>
          <a:bodyPr wrap="none" rtlCol="0">
            <a:spAutoFit/>
          </a:bodyPr>
          <a:lstStyle/>
          <a:p>
            <a:endParaRPr lang="fr-FR" dirty="0"/>
          </a:p>
        </p:txBody>
      </p:sp>
    </p:spTree>
    <p:extLst>
      <p:ext uri="{BB962C8B-B14F-4D97-AF65-F5344CB8AC3E}">
        <p14:creationId xmlns:p14="http://schemas.microsoft.com/office/powerpoint/2010/main" val="426583898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Mais un optimisme </a:t>
            </a:r>
            <a:br>
              <a:rPr lang="fr-FR" sz="4400" dirty="0" smtClean="0"/>
            </a:br>
            <a:r>
              <a:rPr lang="fr-FR" sz="4400" dirty="0" smtClean="0"/>
              <a:t>Très mesuré</a:t>
            </a:r>
            <a:endParaRPr lang="fr-FR" sz="4400" dirty="0"/>
          </a:p>
        </p:txBody>
      </p:sp>
      <p:sp>
        <p:nvSpPr>
          <p:cNvPr id="5" name="Espace réservé du contenu 4"/>
          <p:cNvSpPr>
            <a:spLocks noGrp="1"/>
          </p:cNvSpPr>
          <p:nvPr>
            <p:ph idx="1"/>
          </p:nvPr>
        </p:nvSpPr>
        <p:spPr>
          <a:xfrm>
            <a:off x="779462" y="1828801"/>
            <a:ext cx="8017099" cy="3085016"/>
          </a:xfrm>
        </p:spPr>
        <p:txBody>
          <a:bodyPr>
            <a:normAutofit fontScale="85000" lnSpcReduction="10000"/>
          </a:bodyPr>
          <a:lstStyle/>
          <a:p>
            <a:r>
              <a:rPr lang="fr-FR" dirty="0" err="1" smtClean="0"/>
              <a:t>Houdaïfa</a:t>
            </a:r>
            <a:r>
              <a:rPr lang="fr-FR" dirty="0" smtClean="0"/>
              <a:t> al-Badri, un des 5 enfants du calife de l’État islamique a été tué par une frappe russe à Homs en juillet 2018.</a:t>
            </a:r>
          </a:p>
          <a:p>
            <a:r>
              <a:rPr lang="fr-FR" dirty="0" smtClean="0"/>
              <a:t>Un informateur infiltré dans le premier cercle du calife </a:t>
            </a:r>
            <a:r>
              <a:rPr lang="fr-FR" dirty="0"/>
              <a:t>autoproclamé </a:t>
            </a:r>
            <a:r>
              <a:rPr lang="fr-FR" dirty="0" smtClean="0"/>
              <a:t>Abou </a:t>
            </a:r>
            <a:r>
              <a:rPr lang="fr-FR" dirty="0" err="1" smtClean="0"/>
              <a:t>Bakr</a:t>
            </a:r>
            <a:r>
              <a:rPr lang="fr-FR" dirty="0" smtClean="0"/>
              <a:t> al</a:t>
            </a:r>
            <a:r>
              <a:rPr lang="fr-FR" dirty="0"/>
              <a:t>-</a:t>
            </a:r>
            <a:r>
              <a:rPr lang="fr-FR" dirty="0" err="1" smtClean="0"/>
              <a:t>Baghdadi</a:t>
            </a:r>
            <a:r>
              <a:rPr lang="fr-FR" dirty="0" smtClean="0"/>
              <a:t>, à </a:t>
            </a:r>
            <a:r>
              <a:rPr lang="fr-FR" dirty="0" err="1" smtClean="0"/>
              <a:t>Badiat</a:t>
            </a:r>
            <a:r>
              <a:rPr lang="fr-FR" dirty="0" smtClean="0"/>
              <a:t> al-Cham, donne aux Iraniens l’heure d’arrivée du calife à une réunion de son état-major en octobre 2018 (la prime américaine est de 25 millions de $).</a:t>
            </a:r>
          </a:p>
          <a:p>
            <a:r>
              <a:rPr lang="fr-FR" dirty="0" smtClean="0"/>
              <a:t>Plusieurs missiles sont envoyés à l’heure indiquée. Mais le calife était en retard. Son adjoint Ali al-</a:t>
            </a:r>
            <a:r>
              <a:rPr lang="fr-FR" dirty="0" err="1" smtClean="0"/>
              <a:t>Machadani</a:t>
            </a:r>
            <a:r>
              <a:rPr lang="fr-FR" dirty="0" smtClean="0"/>
              <a:t> est tué, mais le calife a échappé une nouvelle fois à la mort.</a:t>
            </a:r>
            <a:endParaRPr lang="fr-FR" dirty="0"/>
          </a:p>
        </p:txBody>
      </p:sp>
      <p:pic>
        <p:nvPicPr>
          <p:cNvPr id="3" name="Image 2"/>
          <p:cNvPicPr>
            <a:picLocks noChangeAspect="1"/>
          </p:cNvPicPr>
          <p:nvPr/>
        </p:nvPicPr>
        <p:blipFill>
          <a:blip r:embed="rId2"/>
          <a:stretch>
            <a:fillRect/>
          </a:stretch>
        </p:blipFill>
        <p:spPr>
          <a:xfrm>
            <a:off x="3383293" y="5017440"/>
            <a:ext cx="2758685" cy="1840560"/>
          </a:xfrm>
          <a:prstGeom prst="rect">
            <a:avLst/>
          </a:prstGeom>
        </p:spPr>
      </p:pic>
      <p:sp>
        <p:nvSpPr>
          <p:cNvPr id="6" name="ZoneTexte 5"/>
          <p:cNvSpPr txBox="1"/>
          <p:nvPr/>
        </p:nvSpPr>
        <p:spPr>
          <a:xfrm>
            <a:off x="268220" y="4995746"/>
            <a:ext cx="3000562" cy="1754327"/>
          </a:xfrm>
          <a:prstGeom prst="rect">
            <a:avLst/>
          </a:prstGeom>
          <a:noFill/>
        </p:spPr>
        <p:txBody>
          <a:bodyPr wrap="square" rtlCol="0">
            <a:spAutoFit/>
          </a:bodyPr>
          <a:lstStyle/>
          <a:p>
            <a:r>
              <a:rPr lang="fr-FR" dirty="0" smtClean="0">
                <a:solidFill>
                  <a:srgbClr val="333333"/>
                </a:solidFill>
              </a:rPr>
              <a:t>Le calife vit actuellement entre </a:t>
            </a:r>
            <a:r>
              <a:rPr lang="fr-FR" dirty="0" err="1" smtClean="0">
                <a:solidFill>
                  <a:srgbClr val="333333"/>
                </a:solidFill>
              </a:rPr>
              <a:t>Hajin</a:t>
            </a:r>
            <a:r>
              <a:rPr lang="fr-FR" dirty="0" smtClean="0">
                <a:solidFill>
                  <a:srgbClr val="333333"/>
                </a:solidFill>
              </a:rPr>
              <a:t> en Syrie et </a:t>
            </a:r>
            <a:r>
              <a:rPr lang="fr-FR" dirty="0" err="1" smtClean="0">
                <a:solidFill>
                  <a:srgbClr val="333333"/>
                </a:solidFill>
              </a:rPr>
              <a:t>Baaj</a:t>
            </a:r>
            <a:r>
              <a:rPr lang="fr-FR" dirty="0" smtClean="0">
                <a:solidFill>
                  <a:srgbClr val="333333"/>
                </a:solidFill>
              </a:rPr>
              <a:t> en Irak (ouest de Mossoul). Il s’est </a:t>
            </a:r>
            <a:r>
              <a:rPr lang="fr-FR" dirty="0">
                <a:solidFill>
                  <a:srgbClr val="333333"/>
                </a:solidFill>
              </a:rPr>
              <a:t>exprimé en septembre 2017 puis le 22 août 2018.</a:t>
            </a:r>
          </a:p>
          <a:p>
            <a:endParaRPr lang="fr-FR" dirty="0">
              <a:solidFill>
                <a:srgbClr val="333333"/>
              </a:solidFill>
            </a:endParaRPr>
          </a:p>
        </p:txBody>
      </p:sp>
      <p:pic>
        <p:nvPicPr>
          <p:cNvPr id="7" name="Image 6" descr="Capture d’écran 2018-10-15 à 10.07.0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8097" y="5017439"/>
            <a:ext cx="2375269" cy="1732633"/>
          </a:xfrm>
          <a:prstGeom prst="rect">
            <a:avLst/>
          </a:prstGeom>
        </p:spPr>
      </p:pic>
    </p:spTree>
    <p:extLst>
      <p:ext uri="{BB962C8B-B14F-4D97-AF65-F5344CB8AC3E}">
        <p14:creationId xmlns:p14="http://schemas.microsoft.com/office/powerpoint/2010/main" val="29511834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Mais un optimisme </a:t>
            </a:r>
            <a:br>
              <a:rPr lang="fr-FR" sz="4400" dirty="0" smtClean="0"/>
            </a:br>
            <a:r>
              <a:rPr lang="fr-FR" sz="4400" dirty="0" smtClean="0"/>
              <a:t>Très mesuré</a:t>
            </a:r>
            <a:endParaRPr lang="fr-FR" sz="4400" dirty="0"/>
          </a:p>
        </p:txBody>
      </p:sp>
      <p:sp>
        <p:nvSpPr>
          <p:cNvPr id="5" name="Espace réservé du contenu 4"/>
          <p:cNvSpPr>
            <a:spLocks noGrp="1"/>
          </p:cNvSpPr>
          <p:nvPr>
            <p:ph idx="1"/>
          </p:nvPr>
        </p:nvSpPr>
        <p:spPr/>
        <p:txBody>
          <a:bodyPr/>
          <a:lstStyle/>
          <a:p>
            <a:r>
              <a:rPr lang="fr-FR" dirty="0" smtClean="0"/>
              <a:t>Cependant, depuis plusieurs mois, </a:t>
            </a:r>
            <a:r>
              <a:rPr lang="fr-FR" b="1" dirty="0" smtClean="0"/>
              <a:t>la situation n’évolue que très peu faute de troupes </a:t>
            </a:r>
            <a:r>
              <a:rPr lang="fr-FR" dirty="0" smtClean="0"/>
              <a:t>au sol (les Kurdes sont partis à l’ouest de la Syrie).</a:t>
            </a:r>
          </a:p>
          <a:p>
            <a:r>
              <a:rPr lang="fr-FR" dirty="0" smtClean="0">
                <a:effectLst/>
              </a:rPr>
              <a:t>Les </a:t>
            </a:r>
            <a:r>
              <a:rPr lang="fr-FR" b="1" dirty="0" smtClean="0">
                <a:effectLst/>
              </a:rPr>
              <a:t>Forces </a:t>
            </a:r>
            <a:r>
              <a:rPr lang="fr-FR" b="1" dirty="0">
                <a:effectLst/>
              </a:rPr>
              <a:t>démocratiques syriennes </a:t>
            </a:r>
            <a:r>
              <a:rPr lang="fr-FR" dirty="0">
                <a:effectLst/>
              </a:rPr>
              <a:t>(FDS) </a:t>
            </a:r>
            <a:r>
              <a:rPr lang="fr-FR" dirty="0" smtClean="0">
                <a:effectLst/>
              </a:rPr>
              <a:t>qui avaient pris Raqqa, la capitale de l’EI (</a:t>
            </a:r>
            <a:r>
              <a:rPr lang="fr-FR" dirty="0" err="1" smtClean="0">
                <a:effectLst/>
              </a:rPr>
              <a:t>Daech</a:t>
            </a:r>
            <a:r>
              <a:rPr lang="fr-FR" dirty="0" smtClean="0">
                <a:effectLst/>
              </a:rPr>
              <a:t>) ont été </a:t>
            </a:r>
            <a:r>
              <a:rPr lang="fr-FR" b="1" dirty="0" smtClean="0">
                <a:effectLst/>
              </a:rPr>
              <a:t>redéployées dans le nord-ouest </a:t>
            </a:r>
            <a:r>
              <a:rPr lang="fr-FR" dirty="0" smtClean="0">
                <a:effectLst/>
              </a:rPr>
              <a:t>en raison de </a:t>
            </a:r>
            <a:r>
              <a:rPr lang="fr-FR" dirty="0">
                <a:effectLst/>
              </a:rPr>
              <a:t>l</a:t>
            </a:r>
            <a:r>
              <a:rPr lang="fr-FR" dirty="0" smtClean="0">
                <a:effectLst/>
              </a:rPr>
              <a:t>’offensive </a:t>
            </a:r>
            <a:r>
              <a:rPr lang="fr-FR" dirty="0">
                <a:effectLst/>
              </a:rPr>
              <a:t>turque dans le canton d’</a:t>
            </a:r>
            <a:r>
              <a:rPr lang="fr-FR" dirty="0" err="1">
                <a:effectLst/>
              </a:rPr>
              <a:t>Afrin</a:t>
            </a:r>
            <a:r>
              <a:rPr lang="fr-FR" dirty="0">
                <a:effectLst/>
              </a:rPr>
              <a:t>, tenu par les milices kurdes </a:t>
            </a:r>
            <a:r>
              <a:rPr lang="fr-FR" dirty="0" smtClean="0">
                <a:effectLst/>
              </a:rPr>
              <a:t>syriennes. </a:t>
            </a:r>
          </a:p>
          <a:p>
            <a:r>
              <a:rPr lang="fr-FR" dirty="0" smtClean="0">
                <a:effectLst/>
              </a:rPr>
              <a:t>L’EI avait perdu sa dernière ville, Abu Kamal, en décembre 2017.</a:t>
            </a:r>
            <a:endParaRPr lang="fr-FR" dirty="0"/>
          </a:p>
        </p:txBody>
      </p:sp>
    </p:spTree>
    <p:extLst>
      <p:ext uri="{BB962C8B-B14F-4D97-AF65-F5344CB8AC3E}">
        <p14:creationId xmlns:p14="http://schemas.microsoft.com/office/powerpoint/2010/main" val="27194799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Mais un optimisme </a:t>
            </a:r>
            <a:br>
              <a:rPr lang="fr-FR" sz="4400" dirty="0" smtClean="0"/>
            </a:br>
            <a:r>
              <a:rPr lang="fr-FR" sz="4400" dirty="0" smtClean="0"/>
              <a:t>Très mesuré</a:t>
            </a:r>
            <a:endParaRPr lang="fr-FR" sz="4400" dirty="0"/>
          </a:p>
        </p:txBody>
      </p:sp>
      <p:sp>
        <p:nvSpPr>
          <p:cNvPr id="5" name="Espace réservé du contenu 4"/>
          <p:cNvSpPr>
            <a:spLocks noGrp="1"/>
          </p:cNvSpPr>
          <p:nvPr>
            <p:ph idx="1"/>
          </p:nvPr>
        </p:nvSpPr>
        <p:spPr>
          <a:xfrm>
            <a:off x="384224" y="1828800"/>
            <a:ext cx="8324855" cy="4873124"/>
          </a:xfrm>
        </p:spPr>
        <p:txBody>
          <a:bodyPr>
            <a:normAutofit fontScale="85000" lnSpcReduction="20000"/>
          </a:bodyPr>
          <a:lstStyle/>
          <a:p>
            <a:r>
              <a:rPr lang="fr-FR" dirty="0" smtClean="0"/>
              <a:t>La radicalisation a surtout nourri, comme aux Etats-Unis, des </a:t>
            </a:r>
            <a:r>
              <a:rPr lang="fr-FR" b="1" dirty="0" smtClean="0"/>
              <a:t>controverses et des livres polémiques de nature essentialiste et très peu d’études sérieuses </a:t>
            </a:r>
            <a:r>
              <a:rPr lang="fr-FR" dirty="0" smtClean="0"/>
              <a:t>de </a:t>
            </a:r>
            <a:r>
              <a:rPr lang="fr-FR" dirty="0" smtClean="0">
                <a:solidFill>
                  <a:srgbClr val="333333"/>
                </a:solidFill>
              </a:rPr>
              <a:t>terrain (</a:t>
            </a:r>
            <a:r>
              <a:rPr lang="fr-FR" dirty="0" err="1" smtClean="0">
                <a:effectLst/>
              </a:rPr>
              <a:t>Farhad</a:t>
            </a:r>
            <a:r>
              <a:rPr lang="fr-FR" dirty="0" smtClean="0">
                <a:effectLst/>
              </a:rPr>
              <a:t> </a:t>
            </a:r>
            <a:r>
              <a:rPr lang="fr-FR" dirty="0" err="1">
                <a:effectLst/>
              </a:rPr>
              <a:t>Khosrokhavar</a:t>
            </a:r>
            <a:r>
              <a:rPr lang="fr-FR" dirty="0">
                <a:effectLst/>
              </a:rPr>
              <a:t> </a:t>
            </a:r>
            <a:r>
              <a:rPr lang="fr-FR" dirty="0" smtClean="0">
                <a:effectLst/>
              </a:rPr>
              <a:t>ou Ariel </a:t>
            </a:r>
            <a:r>
              <a:rPr lang="fr-FR" dirty="0" err="1" smtClean="0">
                <a:effectLst/>
              </a:rPr>
              <a:t>Planeix</a:t>
            </a:r>
            <a:r>
              <a:rPr lang="fr-FR" dirty="0" smtClean="0">
                <a:effectLst/>
              </a:rPr>
              <a:t> )</a:t>
            </a:r>
            <a:r>
              <a:rPr lang="fr-FR" dirty="0" smtClean="0">
                <a:solidFill>
                  <a:srgbClr val="333333"/>
                </a:solidFill>
              </a:rPr>
              <a:t>.</a:t>
            </a:r>
          </a:p>
          <a:p>
            <a:r>
              <a:rPr lang="fr-FR" b="1" dirty="0" smtClean="0">
                <a:solidFill>
                  <a:srgbClr val="333333"/>
                </a:solidFill>
              </a:rPr>
              <a:t>Deux débats, dépourvus de tout sens, car ils éludent les questions sociales </a:t>
            </a:r>
            <a:r>
              <a:rPr lang="fr-FR" dirty="0" smtClean="0">
                <a:solidFill>
                  <a:srgbClr val="333333"/>
                </a:solidFill>
              </a:rPr>
              <a:t>:</a:t>
            </a:r>
          </a:p>
          <a:p>
            <a:r>
              <a:rPr lang="fr-FR" b="1" dirty="0" smtClean="0">
                <a:solidFill>
                  <a:srgbClr val="333333"/>
                </a:solidFill>
              </a:rPr>
              <a:t>Quelle est « la » cause de la radicalisation </a:t>
            </a:r>
            <a:r>
              <a:rPr lang="fr-FR" dirty="0" smtClean="0">
                <a:solidFill>
                  <a:srgbClr val="333333"/>
                </a:solidFill>
              </a:rPr>
              <a:t>avec de </a:t>
            </a:r>
            <a:r>
              <a:rPr lang="fr-FR" dirty="0" smtClean="0"/>
              <a:t>nombreuses </a:t>
            </a:r>
            <a:r>
              <a:rPr lang="fr-FR" b="1" dirty="0" smtClean="0"/>
              <a:t>réponses, toutes plus absurdes les unes que les autres tant </a:t>
            </a:r>
            <a:r>
              <a:rPr lang="fr-FR" dirty="0" smtClean="0"/>
              <a:t>qu’on ne perçoit pas ce fait comme un « fait social total ». Les « spécialistes » universitaires, dépourvus de connaissances de théologie musulmane, ont un grand mal à comprendre ce qui se passe.</a:t>
            </a:r>
          </a:p>
          <a:p>
            <a:r>
              <a:rPr lang="fr-FR" b="1" dirty="0" smtClean="0"/>
              <a:t>La </a:t>
            </a:r>
            <a:r>
              <a:rPr lang="fr-FR" b="1" dirty="0">
                <a:effectLst/>
              </a:rPr>
              <a:t>radicalisation </a:t>
            </a:r>
            <a:r>
              <a:rPr lang="fr-FR" b="1" dirty="0" smtClean="0">
                <a:effectLst/>
              </a:rPr>
              <a:t>religieuse est -elle </a:t>
            </a:r>
            <a:r>
              <a:rPr lang="fr-FR" b="1" dirty="0">
                <a:effectLst/>
              </a:rPr>
              <a:t>liée à </a:t>
            </a:r>
            <a:r>
              <a:rPr lang="fr-FR" b="1" dirty="0" smtClean="0">
                <a:effectLst/>
              </a:rPr>
              <a:t>la nature même de l’islam ou à une « culture » musulmane </a:t>
            </a:r>
            <a:r>
              <a:rPr lang="fr-FR" dirty="0" smtClean="0">
                <a:effectLst/>
              </a:rPr>
              <a:t>? La bonne question est de savoir pourquoi une </a:t>
            </a:r>
            <a:r>
              <a:rPr lang="fr-FR" dirty="0">
                <a:effectLst/>
              </a:rPr>
              <a:t>radicalisation politique </a:t>
            </a:r>
            <a:r>
              <a:rPr lang="fr-FR" dirty="0" smtClean="0">
                <a:effectLst/>
              </a:rPr>
              <a:t>prend un islam imaginaire </a:t>
            </a:r>
            <a:r>
              <a:rPr lang="fr-FR" dirty="0">
                <a:effectLst/>
              </a:rPr>
              <a:t>pour </a:t>
            </a:r>
            <a:r>
              <a:rPr lang="fr-FR" dirty="0" smtClean="0">
                <a:effectLst/>
              </a:rPr>
              <a:t>prétexte dans les zones </a:t>
            </a:r>
            <a:r>
              <a:rPr lang="fr-FR" dirty="0" err="1" smtClean="0">
                <a:effectLst/>
              </a:rPr>
              <a:t>jihadogènes</a:t>
            </a:r>
            <a:r>
              <a:rPr lang="fr-FR" dirty="0" smtClean="0">
                <a:effectLst/>
              </a:rPr>
              <a:t> dépourvues d’utopies alternatives. Un concurrent du </a:t>
            </a:r>
            <a:r>
              <a:rPr lang="fr-FR" dirty="0" err="1" smtClean="0">
                <a:effectLst/>
              </a:rPr>
              <a:t>salafisme</a:t>
            </a:r>
            <a:r>
              <a:rPr lang="fr-FR" dirty="0" smtClean="0">
                <a:effectLst/>
              </a:rPr>
              <a:t> </a:t>
            </a:r>
            <a:r>
              <a:rPr lang="fr-FR" dirty="0" err="1" smtClean="0">
                <a:effectLst/>
              </a:rPr>
              <a:t>jihadiste</a:t>
            </a:r>
            <a:r>
              <a:rPr lang="fr-FR" dirty="0" smtClean="0">
                <a:effectLst/>
              </a:rPr>
              <a:t>, une utopie régressive, est le populisme identitaire, autre révolte contre les inégalités.</a:t>
            </a:r>
            <a:endParaRPr lang="fr-FR" dirty="0"/>
          </a:p>
        </p:txBody>
      </p:sp>
    </p:spTree>
    <p:extLst>
      <p:ext uri="{BB962C8B-B14F-4D97-AF65-F5344CB8AC3E}">
        <p14:creationId xmlns:p14="http://schemas.microsoft.com/office/powerpoint/2010/main" val="7783380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Mais un optimisme </a:t>
            </a:r>
            <a:br>
              <a:rPr lang="fr-FR" sz="4400" dirty="0" smtClean="0"/>
            </a:br>
            <a:r>
              <a:rPr lang="fr-FR" sz="4400" dirty="0" smtClean="0"/>
              <a:t>Très mesuré</a:t>
            </a:r>
            <a:endParaRPr lang="fr-FR" sz="4400" dirty="0"/>
          </a:p>
        </p:txBody>
      </p:sp>
      <p:sp>
        <p:nvSpPr>
          <p:cNvPr id="5" name="Espace réservé du contenu 4"/>
          <p:cNvSpPr>
            <a:spLocks noGrp="1"/>
          </p:cNvSpPr>
          <p:nvPr>
            <p:ph idx="1"/>
          </p:nvPr>
        </p:nvSpPr>
        <p:spPr>
          <a:xfrm>
            <a:off x="256149" y="1668722"/>
            <a:ext cx="8783789" cy="5011858"/>
          </a:xfrm>
        </p:spPr>
        <p:txBody>
          <a:bodyPr>
            <a:normAutofit fontScale="77500" lnSpcReduction="20000"/>
          </a:bodyPr>
          <a:lstStyle/>
          <a:p>
            <a:r>
              <a:rPr lang="fr-FR" i="1" dirty="0" smtClean="0">
                <a:effectLst/>
              </a:rPr>
              <a:t>«</a:t>
            </a:r>
            <a:r>
              <a:rPr lang="fr-FR" i="1" dirty="0">
                <a:effectLst/>
              </a:rPr>
              <a:t> Le manque d’études de terrain pousse les spécialistes à extrapoler à partir des rares constatations disponibles,</a:t>
            </a:r>
            <a:r>
              <a:rPr lang="fr-FR" dirty="0">
                <a:effectLst/>
              </a:rPr>
              <a:t> estime Laurent </a:t>
            </a:r>
            <a:r>
              <a:rPr lang="fr-FR" dirty="0" err="1">
                <a:effectLst/>
              </a:rPr>
              <a:t>Bonelli</a:t>
            </a:r>
            <a:r>
              <a:rPr lang="fr-FR" dirty="0" smtClean="0">
                <a:effectLst/>
              </a:rPr>
              <a:t>. </a:t>
            </a:r>
            <a:r>
              <a:rPr lang="fr-FR" i="1" dirty="0" smtClean="0">
                <a:effectLst/>
              </a:rPr>
              <a:t>On </a:t>
            </a:r>
            <a:r>
              <a:rPr lang="fr-FR" i="1" dirty="0">
                <a:effectLst/>
              </a:rPr>
              <a:t>peut bâtir des raisonnements à </a:t>
            </a:r>
            <a:r>
              <a:rPr lang="fr-FR" i="1" dirty="0">
                <a:solidFill>
                  <a:srgbClr val="333333"/>
                </a:solidFill>
                <a:effectLst/>
              </a:rPr>
              <a:t>partir de propriétés distinctives communes à certains djihadistes, mais cela ne veut pas dire qu’elles expliquent tout, ni que toute personne porteuse de cette propriété est susceptible de basculer dans la violence. »</a:t>
            </a:r>
            <a:r>
              <a:rPr lang="fr-FR" dirty="0">
                <a:solidFill>
                  <a:srgbClr val="333333"/>
                </a:solidFill>
                <a:effectLst/>
              </a:rPr>
              <a:t> </a:t>
            </a:r>
            <a:endParaRPr lang="fr-FR" dirty="0" smtClean="0">
              <a:solidFill>
                <a:srgbClr val="333333"/>
              </a:solidFill>
              <a:effectLst/>
            </a:endParaRPr>
          </a:p>
          <a:p>
            <a:r>
              <a:rPr lang="fr-FR" dirty="0">
                <a:solidFill>
                  <a:srgbClr val="333333"/>
                </a:solidFill>
                <a:effectLst/>
              </a:rPr>
              <a:t>Le politiste Luis Martinez </a:t>
            </a:r>
            <a:r>
              <a:rPr lang="fr-FR" dirty="0" smtClean="0">
                <a:solidFill>
                  <a:srgbClr val="333333"/>
                </a:solidFill>
                <a:effectLst/>
              </a:rPr>
              <a:t>est </a:t>
            </a:r>
            <a:r>
              <a:rPr lang="fr-FR" dirty="0">
                <a:solidFill>
                  <a:srgbClr val="333333"/>
                </a:solidFill>
                <a:effectLst/>
              </a:rPr>
              <a:t>plus catégorique : </a:t>
            </a:r>
            <a:r>
              <a:rPr lang="fr-FR" i="1" dirty="0">
                <a:solidFill>
                  <a:srgbClr val="333333"/>
                </a:solidFill>
                <a:effectLst/>
              </a:rPr>
              <a:t>« Pour l’heure, sur le plan universitaire, l’Organisation de l’État islamique et ses recrues venues d’Occident ne peuvent être considérées comme un sujet d’étude. Il faudrait pouvoir mener une enquête à grande échelle pour interroger ces djihadistes. Or c’est impossible pour des raisons évidentes de sécurité. </a:t>
            </a:r>
            <a:r>
              <a:rPr lang="fr-FR" i="1" dirty="0" smtClean="0">
                <a:solidFill>
                  <a:srgbClr val="333333"/>
                </a:solidFill>
                <a:effectLst/>
              </a:rPr>
              <a:t>» </a:t>
            </a:r>
            <a:r>
              <a:rPr lang="fr-FR" dirty="0" smtClean="0">
                <a:solidFill>
                  <a:srgbClr val="333333"/>
                </a:solidFill>
                <a:effectLst/>
              </a:rPr>
              <a:t>Nous n’avons pas de données complètes à grande échelle.</a:t>
            </a:r>
            <a:r>
              <a:rPr lang="fr-FR" dirty="0">
                <a:solidFill>
                  <a:srgbClr val="333333"/>
                </a:solidFill>
                <a:effectLst/>
              </a:rPr>
              <a:t> </a:t>
            </a:r>
            <a:endParaRPr lang="fr-FR" dirty="0" smtClean="0">
              <a:solidFill>
                <a:srgbClr val="333333"/>
              </a:solidFill>
              <a:effectLst/>
            </a:endParaRPr>
          </a:p>
          <a:p>
            <a:r>
              <a:rPr lang="fr-FR" dirty="0" smtClean="0">
                <a:solidFill>
                  <a:srgbClr val="333333"/>
                </a:solidFill>
                <a:effectLst/>
              </a:rPr>
              <a:t>Le </a:t>
            </a:r>
            <a:r>
              <a:rPr lang="fr-FR" dirty="0">
                <a:solidFill>
                  <a:srgbClr val="333333"/>
                </a:solidFill>
                <a:effectLst/>
              </a:rPr>
              <a:t>plus souvent ne reste alors que la piste des djihadistes emprisonnés — </a:t>
            </a:r>
            <a:r>
              <a:rPr lang="fr-FR" i="1" dirty="0">
                <a:solidFill>
                  <a:srgbClr val="333333"/>
                </a:solidFill>
                <a:effectLst/>
              </a:rPr>
              <a:t>« même là, attention aux motivations élaborées a posteriori »,</a:t>
            </a:r>
            <a:r>
              <a:rPr lang="fr-FR" dirty="0">
                <a:solidFill>
                  <a:srgbClr val="333333"/>
                </a:solidFill>
                <a:effectLst/>
              </a:rPr>
              <a:t> prévient Laurent </a:t>
            </a:r>
            <a:r>
              <a:rPr lang="fr-FR" dirty="0" err="1">
                <a:solidFill>
                  <a:srgbClr val="333333"/>
                </a:solidFill>
                <a:effectLst/>
              </a:rPr>
              <a:t>Bonelli</a:t>
            </a:r>
            <a:r>
              <a:rPr lang="fr-FR" dirty="0">
                <a:solidFill>
                  <a:srgbClr val="333333"/>
                </a:solidFill>
                <a:effectLst/>
              </a:rPr>
              <a:t>. Le journaliste David Thomson </a:t>
            </a:r>
            <a:r>
              <a:rPr lang="fr-FR" dirty="0" smtClean="0">
                <a:solidFill>
                  <a:srgbClr val="333333"/>
                </a:solidFill>
                <a:effectLst/>
              </a:rPr>
              <a:t>ainsi </a:t>
            </a:r>
            <a:r>
              <a:rPr lang="fr-FR" dirty="0">
                <a:solidFill>
                  <a:srgbClr val="333333"/>
                </a:solidFill>
                <a:effectLst/>
              </a:rPr>
              <a:t>que le duo </a:t>
            </a:r>
            <a:r>
              <a:rPr lang="fr-FR" dirty="0" err="1">
                <a:solidFill>
                  <a:srgbClr val="333333"/>
                </a:solidFill>
                <a:effectLst/>
              </a:rPr>
              <a:t>Puchot-Caillet</a:t>
            </a:r>
            <a:r>
              <a:rPr lang="fr-FR" dirty="0">
                <a:solidFill>
                  <a:srgbClr val="333333"/>
                </a:solidFill>
                <a:effectLst/>
              </a:rPr>
              <a:t> ont néanmoins fait œuvre de pionniers en interrogeant directement des djihadistes « actifs »</a:t>
            </a:r>
            <a:r>
              <a:rPr lang="fr-FR" dirty="0" smtClean="0">
                <a:solidFill>
                  <a:srgbClr val="333333"/>
                </a:solidFill>
                <a:effectLst/>
              </a:rPr>
              <a:t>.</a:t>
            </a:r>
          </a:p>
          <a:p>
            <a:r>
              <a:rPr lang="fr-FR" dirty="0" smtClean="0">
                <a:solidFill>
                  <a:srgbClr val="333333"/>
                </a:solidFill>
                <a:effectLst/>
              </a:rPr>
              <a:t>Il faudrait aussi pouvoir lire les travaux arabes majeurs comme ceux de </a:t>
            </a:r>
            <a:r>
              <a:rPr lang="fr-FR" i="1" dirty="0" err="1">
                <a:effectLst/>
              </a:rPr>
              <a:t>Marwan</a:t>
            </a:r>
            <a:r>
              <a:rPr lang="fr-FR" i="1" dirty="0">
                <a:effectLst/>
              </a:rPr>
              <a:t> </a:t>
            </a:r>
            <a:r>
              <a:rPr lang="fr-FR" i="1" dirty="0" err="1">
                <a:effectLst/>
              </a:rPr>
              <a:t>Shehadeh</a:t>
            </a:r>
            <a:r>
              <a:rPr lang="fr-FR" i="1" dirty="0">
                <a:effectLst/>
              </a:rPr>
              <a:t> sur la transformation du discours </a:t>
            </a:r>
            <a:r>
              <a:rPr lang="fr-FR" i="1" dirty="0" err="1">
                <a:effectLst/>
              </a:rPr>
              <a:t>salafiste</a:t>
            </a:r>
            <a:r>
              <a:rPr lang="fr-FR" i="1" dirty="0">
                <a:effectLst/>
              </a:rPr>
              <a:t> </a:t>
            </a:r>
            <a:r>
              <a:rPr lang="fr-FR" dirty="0">
                <a:effectLst/>
              </a:rPr>
              <a:t>ou de </a:t>
            </a:r>
            <a:r>
              <a:rPr lang="fr-FR" i="1" dirty="0">
                <a:effectLst/>
              </a:rPr>
              <a:t>Mohamed Abou </a:t>
            </a:r>
            <a:r>
              <a:rPr lang="fr-FR" i="1" dirty="0" err="1">
                <a:effectLst/>
              </a:rPr>
              <a:t>Roumane</a:t>
            </a:r>
            <a:r>
              <a:rPr lang="fr-FR" i="1" dirty="0">
                <a:effectLst/>
              </a:rPr>
              <a:t> sur la pensée </a:t>
            </a:r>
            <a:r>
              <a:rPr lang="fr-FR" i="1" dirty="0" smtClean="0">
                <a:effectLst/>
              </a:rPr>
              <a:t>islamique.</a:t>
            </a:r>
            <a:endParaRPr lang="fr-FR" dirty="0">
              <a:solidFill>
                <a:srgbClr val="333333"/>
              </a:solidFill>
              <a:effectLst/>
            </a:endParaRPr>
          </a:p>
        </p:txBody>
      </p:sp>
    </p:spTree>
    <p:extLst>
      <p:ext uri="{BB962C8B-B14F-4D97-AF65-F5344CB8AC3E}">
        <p14:creationId xmlns:p14="http://schemas.microsoft.com/office/powerpoint/2010/main" val="20557082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Mais un optimisme </a:t>
            </a:r>
            <a:br>
              <a:rPr lang="fr-FR" sz="4400" dirty="0" smtClean="0"/>
            </a:br>
            <a:r>
              <a:rPr lang="fr-FR" sz="4400" dirty="0" smtClean="0"/>
              <a:t>Très mesuré</a:t>
            </a:r>
            <a:endParaRPr lang="fr-FR" sz="4400" dirty="0"/>
          </a:p>
        </p:txBody>
      </p:sp>
      <p:sp>
        <p:nvSpPr>
          <p:cNvPr id="5" name="Espace réservé du contenu 4"/>
          <p:cNvSpPr>
            <a:spLocks noGrp="1"/>
          </p:cNvSpPr>
          <p:nvPr>
            <p:ph idx="1"/>
          </p:nvPr>
        </p:nvSpPr>
        <p:spPr>
          <a:xfrm>
            <a:off x="217316" y="1693461"/>
            <a:ext cx="2989005" cy="4396755"/>
          </a:xfrm>
        </p:spPr>
        <p:txBody>
          <a:bodyPr>
            <a:noAutofit/>
          </a:bodyPr>
          <a:lstStyle/>
          <a:p>
            <a:r>
              <a:rPr lang="fr-FR" sz="2800" dirty="0" smtClean="0"/>
              <a:t>Autre remarque : peu de décisions de justice pour 2 600 personnes concernées : 52 personnes pour le premier semestre 2018.</a:t>
            </a:r>
            <a:endParaRPr lang="fr-FR" sz="2800" dirty="0"/>
          </a:p>
        </p:txBody>
      </p:sp>
      <p:pic>
        <p:nvPicPr>
          <p:cNvPr id="3" name="Image 2" descr="Capture d’écran 2018-10-07 à 21.41.2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6789" y="1425162"/>
            <a:ext cx="5661879" cy="5432838"/>
          </a:xfrm>
          <a:prstGeom prst="rect">
            <a:avLst/>
          </a:prstGeom>
        </p:spPr>
      </p:pic>
    </p:spTree>
    <p:extLst>
      <p:ext uri="{BB962C8B-B14F-4D97-AF65-F5344CB8AC3E}">
        <p14:creationId xmlns:p14="http://schemas.microsoft.com/office/powerpoint/2010/main" val="1779885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Les » radicalisations</a:t>
            </a:r>
            <a:endParaRPr lang="fr-FR" dirty="0"/>
          </a:p>
        </p:txBody>
      </p:sp>
      <p:pic>
        <p:nvPicPr>
          <p:cNvPr id="4" name="Espace réservé du contenu 3"/>
          <p:cNvPicPr>
            <a:picLocks noGrp="1" noChangeAspect="1"/>
          </p:cNvPicPr>
          <p:nvPr>
            <p:ph idx="1"/>
          </p:nvPr>
        </p:nvPicPr>
        <p:blipFill>
          <a:blip r:embed="rId2"/>
          <a:srcRect l="-22264" r="-22264"/>
          <a:stretch>
            <a:fillRect/>
          </a:stretch>
        </p:blipFill>
        <p:spPr>
          <a:xfrm>
            <a:off x="1294884" y="1345920"/>
            <a:ext cx="9575818" cy="5426364"/>
          </a:xfrm>
        </p:spPr>
      </p:pic>
      <p:sp>
        <p:nvSpPr>
          <p:cNvPr id="5" name="ZoneTexte 4"/>
          <p:cNvSpPr txBox="1"/>
          <p:nvPr/>
        </p:nvSpPr>
        <p:spPr>
          <a:xfrm>
            <a:off x="127000" y="1580322"/>
            <a:ext cx="2493818" cy="3108544"/>
          </a:xfrm>
          <a:prstGeom prst="rect">
            <a:avLst/>
          </a:prstGeom>
          <a:noFill/>
        </p:spPr>
        <p:txBody>
          <a:bodyPr wrap="square" rtlCol="0">
            <a:spAutoFit/>
          </a:bodyPr>
          <a:lstStyle/>
          <a:p>
            <a:r>
              <a:rPr lang="fr-FR" sz="2800" dirty="0" smtClean="0">
                <a:solidFill>
                  <a:schemeClr val="bg2"/>
                </a:solidFill>
              </a:rPr>
              <a:t>Mais les radicalisations dites religieuses peuvent aussi ne l’être qu’en apparence. </a:t>
            </a:r>
            <a:endParaRPr lang="fr-FR" sz="2800" dirty="0">
              <a:solidFill>
                <a:schemeClr val="bg2"/>
              </a:solidFill>
            </a:endParaRPr>
          </a:p>
        </p:txBody>
      </p:sp>
      <p:pic>
        <p:nvPicPr>
          <p:cNvPr id="3" name="Image 2" descr="Capture d’écran 2018-11-04 à 15.05.4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9576" y="4688866"/>
            <a:ext cx="1691038" cy="2202525"/>
          </a:xfrm>
          <a:prstGeom prst="rect">
            <a:avLst/>
          </a:prstGeom>
        </p:spPr>
      </p:pic>
    </p:spTree>
    <p:extLst>
      <p:ext uri="{BB962C8B-B14F-4D97-AF65-F5344CB8AC3E}">
        <p14:creationId xmlns:p14="http://schemas.microsoft.com/office/powerpoint/2010/main" val="25047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4400" dirty="0" smtClean="0"/>
              <a:t>Mais un optimisme </a:t>
            </a:r>
            <a:br>
              <a:rPr lang="fr-FR" sz="4400" dirty="0" smtClean="0"/>
            </a:br>
            <a:r>
              <a:rPr lang="fr-FR" sz="4400" dirty="0" smtClean="0"/>
              <a:t>Très mesuré</a:t>
            </a:r>
            <a:endParaRPr lang="fr-FR" sz="4400" dirty="0"/>
          </a:p>
        </p:txBody>
      </p:sp>
      <p:pic>
        <p:nvPicPr>
          <p:cNvPr id="8" name="Image 7" descr="Capture d’écran 2018-10-07 à 21.41.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45920"/>
            <a:ext cx="9153575" cy="3869804"/>
          </a:xfrm>
          <a:prstGeom prst="rect">
            <a:avLst/>
          </a:prstGeom>
        </p:spPr>
      </p:pic>
      <p:sp>
        <p:nvSpPr>
          <p:cNvPr id="9" name="ZoneTexte 8"/>
          <p:cNvSpPr txBox="1"/>
          <p:nvPr/>
        </p:nvSpPr>
        <p:spPr>
          <a:xfrm>
            <a:off x="1259626" y="5618140"/>
            <a:ext cx="6731681" cy="461665"/>
          </a:xfrm>
          <a:prstGeom prst="rect">
            <a:avLst/>
          </a:prstGeom>
          <a:noFill/>
        </p:spPr>
        <p:txBody>
          <a:bodyPr wrap="none" rtlCol="0">
            <a:spAutoFit/>
          </a:bodyPr>
          <a:lstStyle/>
          <a:p>
            <a:r>
              <a:rPr lang="fr-FR" sz="2400" dirty="0" smtClean="0">
                <a:solidFill>
                  <a:srgbClr val="333333"/>
                </a:solidFill>
              </a:rPr>
              <a:t>Exemples de jugements du premier semestre 2018.</a:t>
            </a:r>
            <a:endParaRPr lang="fr-FR" sz="2400" dirty="0">
              <a:solidFill>
                <a:srgbClr val="333333"/>
              </a:solidFill>
            </a:endParaRPr>
          </a:p>
        </p:txBody>
      </p:sp>
    </p:spTree>
    <p:extLst>
      <p:ext uri="{BB962C8B-B14F-4D97-AF65-F5344CB8AC3E}">
        <p14:creationId xmlns:p14="http://schemas.microsoft.com/office/powerpoint/2010/main" val="38939365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D’autres foyers sont possibles</a:t>
            </a:r>
            <a:endParaRPr lang="fr-FR" dirty="0"/>
          </a:p>
        </p:txBody>
      </p:sp>
      <p:pic>
        <p:nvPicPr>
          <p:cNvPr id="4" name="Espace réservé du contenu 3"/>
          <p:cNvPicPr>
            <a:picLocks noGrp="1" noChangeAspect="1"/>
          </p:cNvPicPr>
          <p:nvPr>
            <p:ph idx="1"/>
          </p:nvPr>
        </p:nvPicPr>
        <p:blipFill>
          <a:blip r:embed="rId2"/>
          <a:srcRect t="61" b="61"/>
          <a:stretch>
            <a:fillRect/>
          </a:stretch>
        </p:blipFill>
        <p:spPr>
          <a:xfrm>
            <a:off x="0" y="1454727"/>
            <a:ext cx="9145061" cy="5182265"/>
          </a:xfrm>
        </p:spPr>
      </p:pic>
    </p:spTree>
    <p:extLst>
      <p:ext uri="{BB962C8B-B14F-4D97-AF65-F5344CB8AC3E}">
        <p14:creationId xmlns:p14="http://schemas.microsoft.com/office/powerpoint/2010/main" val="28380039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sp>
        <p:nvSpPr>
          <p:cNvPr id="3" name="Espace réservé du contenu 2"/>
          <p:cNvSpPr>
            <a:spLocks noGrp="1"/>
          </p:cNvSpPr>
          <p:nvPr>
            <p:ph idx="1"/>
          </p:nvPr>
        </p:nvSpPr>
        <p:spPr>
          <a:xfrm>
            <a:off x="779463" y="1828800"/>
            <a:ext cx="7583488" cy="4832927"/>
          </a:xfrm>
        </p:spPr>
        <p:txBody>
          <a:bodyPr>
            <a:normAutofit/>
          </a:bodyPr>
          <a:lstStyle/>
          <a:p>
            <a:pPr lvl="0"/>
            <a:r>
              <a:rPr lang="fr-FR" dirty="0">
                <a:effectLst/>
              </a:rPr>
              <a:t>13 juillet </a:t>
            </a:r>
            <a:r>
              <a:rPr lang="fr-FR" dirty="0" smtClean="0">
                <a:effectLst/>
              </a:rPr>
              <a:t>2018 : Plan d’action contre le terrorisme </a:t>
            </a:r>
            <a:r>
              <a:rPr lang="fr-FR" dirty="0">
                <a:effectLst/>
              </a:rPr>
              <a:t> (PACT)</a:t>
            </a:r>
            <a:r>
              <a:rPr lang="fr-FR" dirty="0" smtClean="0">
                <a:effectLst/>
              </a:rPr>
              <a:t>.</a:t>
            </a:r>
            <a:endParaRPr lang="fr-FR" dirty="0">
              <a:effectLst/>
            </a:endParaRPr>
          </a:p>
          <a:p>
            <a:pPr lvl="0"/>
            <a:r>
              <a:rPr lang="fr-FR" dirty="0" smtClean="0">
                <a:effectLst/>
              </a:rPr>
              <a:t>Il fait suite aux plans précédents : plan du 23 </a:t>
            </a:r>
            <a:r>
              <a:rPr lang="fr-FR" dirty="0">
                <a:effectLst/>
              </a:rPr>
              <a:t>avril 2014, France – Premier </a:t>
            </a:r>
            <a:r>
              <a:rPr lang="fr-FR" dirty="0">
                <a:solidFill>
                  <a:srgbClr val="333333"/>
                </a:solidFill>
                <a:effectLst/>
                <a:hlinkClick r:id="rId2"/>
              </a:rPr>
              <a:t>plan </a:t>
            </a:r>
            <a:r>
              <a:rPr lang="fr-FR" dirty="0">
                <a:effectLst/>
              </a:rPr>
              <a:t>de lutte contre la radicalisation violente et les filières terroristes (PLAT) présenté par le ministre de </a:t>
            </a:r>
            <a:r>
              <a:rPr lang="fr-FR" dirty="0" smtClean="0">
                <a:effectLst/>
              </a:rPr>
              <a:t>l’intérieur (plan renforcé en 2015) et le Plan du 9 mai 2016 Plan d’action contre la radicalisation et le terrorisme (PART), enfin le plan national « prévenir pour protéger » du 23 février 2018.</a:t>
            </a:r>
          </a:p>
          <a:p>
            <a:pPr lvl="0"/>
            <a:r>
              <a:rPr lang="fr-FR" dirty="0" smtClean="0">
                <a:effectLst/>
              </a:rPr>
              <a:t>Les plans de 2018 comportent 60 mesures, mais toutes n’ont pas été annoncées.</a:t>
            </a:r>
            <a:endParaRPr lang="fr-FR" dirty="0"/>
          </a:p>
        </p:txBody>
      </p:sp>
    </p:spTree>
    <p:extLst>
      <p:ext uri="{BB962C8B-B14F-4D97-AF65-F5344CB8AC3E}">
        <p14:creationId xmlns:p14="http://schemas.microsoft.com/office/powerpoint/2010/main" val="391270567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pic>
        <p:nvPicPr>
          <p:cNvPr id="5" name="Image 4" descr="http://s1.lprs1.fr/images/2018/02/23/7575120_c27bbfd6-189c-11e8-b749-bdc5f46415da-1_1000x625.jpg"/>
          <p:cNvPicPr/>
          <p:nvPr/>
        </p:nvPicPr>
        <p:blipFill>
          <a:blip r:embed="rId3">
            <a:extLst>
              <a:ext uri="{28A0092B-C50C-407E-A947-70E740481C1C}">
                <a14:useLocalDpi xmlns:a14="http://schemas.microsoft.com/office/drawing/2010/main" val="0"/>
              </a:ext>
            </a:extLst>
          </a:blip>
          <a:srcRect/>
          <a:stretch>
            <a:fillRect/>
          </a:stretch>
        </p:blipFill>
        <p:spPr bwMode="auto">
          <a:xfrm>
            <a:off x="1867756" y="1547419"/>
            <a:ext cx="5507212" cy="3660446"/>
          </a:xfrm>
          <a:prstGeom prst="rect">
            <a:avLst/>
          </a:prstGeom>
          <a:noFill/>
          <a:ln>
            <a:noFill/>
          </a:ln>
        </p:spPr>
      </p:pic>
      <p:sp>
        <p:nvSpPr>
          <p:cNvPr id="6" name="Rectangle 5"/>
          <p:cNvSpPr/>
          <p:nvPr/>
        </p:nvSpPr>
        <p:spPr>
          <a:xfrm>
            <a:off x="2179271" y="5432534"/>
            <a:ext cx="4572000" cy="1200329"/>
          </a:xfrm>
          <a:prstGeom prst="rect">
            <a:avLst/>
          </a:prstGeom>
        </p:spPr>
        <p:txBody>
          <a:bodyPr>
            <a:spAutoFit/>
          </a:bodyPr>
          <a:lstStyle/>
          <a:p>
            <a:r>
              <a:rPr lang="fr-FR" dirty="0"/>
              <a:t>Edouard Philippe (au centre</a:t>
            </a:r>
            <a:r>
              <a:rPr lang="fr-FR" dirty="0" smtClean="0"/>
              <a:t>) présente à Lille le 23 février 2018 les 60 mesures du </a:t>
            </a:r>
            <a:r>
              <a:rPr lang="fr-FR" dirty="0"/>
              <a:t>P</a:t>
            </a:r>
            <a:r>
              <a:rPr lang="fr-FR" dirty="0" smtClean="0"/>
              <a:t>lan </a:t>
            </a:r>
            <a:r>
              <a:rPr lang="fr-FR" dirty="0"/>
              <a:t>de lutte contre la radicalisation entouré de tous les ministres concernés.  </a:t>
            </a:r>
          </a:p>
        </p:txBody>
      </p:sp>
    </p:spTree>
    <p:extLst>
      <p:ext uri="{BB962C8B-B14F-4D97-AF65-F5344CB8AC3E}">
        <p14:creationId xmlns:p14="http://schemas.microsoft.com/office/powerpoint/2010/main" val="37881456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sp>
        <p:nvSpPr>
          <p:cNvPr id="5" name="Espace réservé du contenu 4"/>
          <p:cNvSpPr>
            <a:spLocks noGrp="1"/>
          </p:cNvSpPr>
          <p:nvPr>
            <p:ph idx="1"/>
          </p:nvPr>
        </p:nvSpPr>
        <p:spPr>
          <a:xfrm>
            <a:off x="6235668" y="1828800"/>
            <a:ext cx="2748275" cy="4297363"/>
          </a:xfrm>
        </p:spPr>
        <p:txBody>
          <a:bodyPr/>
          <a:lstStyle/>
          <a:p>
            <a:r>
              <a:rPr lang="fr-FR" dirty="0" smtClean="0"/>
              <a:t>60 mesures ont été annoncées.</a:t>
            </a:r>
          </a:p>
          <a:p>
            <a:r>
              <a:rPr lang="fr-FR" dirty="0" smtClean="0"/>
              <a:t>Toutes ne l’ont pas été (et ne peuvent pas l’être).</a:t>
            </a:r>
          </a:p>
          <a:p>
            <a:r>
              <a:rPr lang="fr-FR" dirty="0" smtClean="0"/>
              <a:t>Des plans départementaux ont été ajoutés en fin d’année.</a:t>
            </a:r>
          </a:p>
          <a:p>
            <a:pPr marL="0" indent="0">
              <a:buNone/>
            </a:pPr>
            <a:endParaRPr lang="fr-FR" dirty="0"/>
          </a:p>
        </p:txBody>
      </p:sp>
      <p:pic>
        <p:nvPicPr>
          <p:cNvPr id="6" name="Image 5" descr="Capture d’écran 2018-10-15 à 14.48.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390395"/>
            <a:ext cx="6058697" cy="5467605"/>
          </a:xfrm>
          <a:prstGeom prst="rect">
            <a:avLst/>
          </a:prstGeom>
        </p:spPr>
      </p:pic>
    </p:spTree>
    <p:extLst>
      <p:ext uri="{BB962C8B-B14F-4D97-AF65-F5344CB8AC3E}">
        <p14:creationId xmlns:p14="http://schemas.microsoft.com/office/powerpoint/2010/main" val="274264197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106583" y="232830"/>
            <a:ext cx="2825750" cy="1037167"/>
          </a:xfrm>
        </p:spPr>
        <p:txBody>
          <a:bodyPr/>
          <a:lstStyle/>
          <a:p>
            <a:r>
              <a:rPr lang="fr-FR" sz="2400" dirty="0" smtClean="0"/>
              <a:t>Le schéma du nouveau plan</a:t>
            </a:r>
            <a:endParaRPr lang="fr-FR" sz="2400" dirty="0"/>
          </a:p>
        </p:txBody>
      </p:sp>
      <p:sp>
        <p:nvSpPr>
          <p:cNvPr id="5" name="Espace réservé du contenu 4"/>
          <p:cNvSpPr>
            <a:spLocks noGrp="1"/>
          </p:cNvSpPr>
          <p:nvPr>
            <p:ph idx="1"/>
          </p:nvPr>
        </p:nvSpPr>
        <p:spPr>
          <a:xfrm>
            <a:off x="6106582" y="1661583"/>
            <a:ext cx="3037417" cy="4857750"/>
          </a:xfrm>
        </p:spPr>
        <p:txBody>
          <a:bodyPr>
            <a:normAutofit lnSpcReduction="10000"/>
          </a:bodyPr>
          <a:lstStyle/>
          <a:p>
            <a:r>
              <a:rPr lang="fr-FR" dirty="0" smtClean="0"/>
              <a:t>Le but est d’éviter la dispersion.</a:t>
            </a:r>
          </a:p>
          <a:p>
            <a:r>
              <a:rPr lang="fr-FR" dirty="0" smtClean="0"/>
              <a:t>Il est aussi d’éliminer les discussions superficielles.</a:t>
            </a:r>
          </a:p>
          <a:p>
            <a:r>
              <a:rPr lang="fr-FR" dirty="0" smtClean="0"/>
              <a:t>Ce plan est provisoire et sera modifié en fonction des résultats d’enquêtes en cours.</a:t>
            </a:r>
          </a:p>
          <a:p>
            <a:pPr marL="0" indent="0">
              <a:buNone/>
            </a:pPr>
            <a:endParaRPr lang="fr-FR" dirty="0"/>
          </a:p>
        </p:txBody>
      </p:sp>
      <p:pic>
        <p:nvPicPr>
          <p:cNvPr id="3" name="Image 2" descr="Capture d’écran 2018-10-15 à 15.53.3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1170"/>
            <a:ext cx="5901070" cy="6858000"/>
          </a:xfrm>
          <a:prstGeom prst="rect">
            <a:avLst/>
          </a:prstGeom>
        </p:spPr>
      </p:pic>
    </p:spTree>
    <p:extLst>
      <p:ext uri="{BB962C8B-B14F-4D97-AF65-F5344CB8AC3E}">
        <p14:creationId xmlns:p14="http://schemas.microsoft.com/office/powerpoint/2010/main" val="20355523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sp>
        <p:nvSpPr>
          <p:cNvPr id="5" name="Espace réservé du contenu 4"/>
          <p:cNvSpPr>
            <a:spLocks noGrp="1"/>
          </p:cNvSpPr>
          <p:nvPr>
            <p:ph idx="1"/>
          </p:nvPr>
        </p:nvSpPr>
        <p:spPr>
          <a:xfrm>
            <a:off x="437226" y="1748986"/>
            <a:ext cx="8546717" cy="3581255"/>
          </a:xfrm>
        </p:spPr>
        <p:txBody>
          <a:bodyPr/>
          <a:lstStyle/>
          <a:p>
            <a:r>
              <a:rPr lang="fr-FR" b="1" dirty="0">
                <a:effectLst/>
              </a:rPr>
              <a:t>1) Prémunir les esprits face à la radicalisation</a:t>
            </a:r>
            <a:endParaRPr lang="fr-FR" dirty="0">
              <a:effectLst/>
            </a:endParaRPr>
          </a:p>
          <a:p>
            <a:r>
              <a:rPr lang="fr-FR" b="1" dirty="0">
                <a:effectLst/>
              </a:rPr>
              <a:t>2) Compléter le maillage </a:t>
            </a:r>
            <a:r>
              <a:rPr lang="fr-FR" b="1" dirty="0" smtClean="0">
                <a:effectLst/>
              </a:rPr>
              <a:t>détection/prévention</a:t>
            </a:r>
            <a:endParaRPr lang="fr-FR" dirty="0">
              <a:effectLst/>
            </a:endParaRPr>
          </a:p>
          <a:p>
            <a:r>
              <a:rPr lang="fr-FR" b="1" dirty="0">
                <a:effectLst/>
              </a:rPr>
              <a:t>3) Comprendre et anticiper l’évolution de la radicalisation</a:t>
            </a:r>
            <a:endParaRPr lang="fr-FR" dirty="0">
              <a:effectLst/>
            </a:endParaRPr>
          </a:p>
          <a:p>
            <a:r>
              <a:rPr lang="fr-FR" b="1" dirty="0">
                <a:effectLst/>
              </a:rPr>
              <a:t>4) Professionnaliser les acteurs locaux et évaluer les pratiques</a:t>
            </a:r>
            <a:endParaRPr lang="fr-FR" dirty="0">
              <a:effectLst/>
            </a:endParaRPr>
          </a:p>
          <a:p>
            <a:r>
              <a:rPr lang="fr-FR" b="1" dirty="0">
                <a:effectLst/>
              </a:rPr>
              <a:t>5) Adapter le </a:t>
            </a:r>
            <a:r>
              <a:rPr lang="fr-FR" b="1" dirty="0" smtClean="0">
                <a:effectLst/>
              </a:rPr>
              <a:t>désengagement</a:t>
            </a:r>
            <a:r>
              <a:rPr lang="fr-FR" dirty="0" smtClean="0"/>
              <a:t>.</a:t>
            </a:r>
          </a:p>
          <a:p>
            <a:pPr marL="0" indent="0">
              <a:buNone/>
            </a:pPr>
            <a:endParaRPr lang="fr-FR" dirty="0"/>
          </a:p>
        </p:txBody>
      </p:sp>
      <p:sp>
        <p:nvSpPr>
          <p:cNvPr id="4" name="Rectangle 3"/>
          <p:cNvSpPr/>
          <p:nvPr/>
        </p:nvSpPr>
        <p:spPr>
          <a:xfrm>
            <a:off x="578738" y="5590812"/>
            <a:ext cx="8165772" cy="830997"/>
          </a:xfrm>
          <a:prstGeom prst="rect">
            <a:avLst/>
          </a:prstGeom>
        </p:spPr>
        <p:txBody>
          <a:bodyPr wrap="square">
            <a:spAutoFit/>
          </a:bodyPr>
          <a:lstStyle/>
          <a:p>
            <a:r>
              <a:rPr lang="fr-FR" sz="2400" dirty="0" smtClean="0">
                <a:solidFill>
                  <a:srgbClr val="333333"/>
                </a:solidFill>
              </a:rPr>
              <a:t>Il s’agit de compléter la </a:t>
            </a:r>
            <a:r>
              <a:rPr lang="fr-FR" sz="2400" dirty="0">
                <a:solidFill>
                  <a:srgbClr val="333333"/>
                </a:solidFill>
              </a:rPr>
              <a:t>loi renforçant la sécurité intérieure et la lutte contre le terrorisme, adoptée dès octobre </a:t>
            </a:r>
            <a:r>
              <a:rPr lang="fr-FR" sz="2400" dirty="0" smtClean="0">
                <a:solidFill>
                  <a:srgbClr val="333333"/>
                </a:solidFill>
              </a:rPr>
              <a:t>2017.</a:t>
            </a:r>
            <a:endParaRPr lang="fr-FR" sz="2400" dirty="0">
              <a:solidFill>
                <a:srgbClr val="333333"/>
              </a:solidFill>
            </a:endParaRPr>
          </a:p>
        </p:txBody>
      </p:sp>
    </p:spTree>
    <p:extLst>
      <p:ext uri="{BB962C8B-B14F-4D97-AF65-F5344CB8AC3E}">
        <p14:creationId xmlns:p14="http://schemas.microsoft.com/office/powerpoint/2010/main" val="155037563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sp>
        <p:nvSpPr>
          <p:cNvPr id="5" name="Espace réservé du contenu 4"/>
          <p:cNvSpPr>
            <a:spLocks noGrp="1"/>
          </p:cNvSpPr>
          <p:nvPr>
            <p:ph idx="1"/>
          </p:nvPr>
        </p:nvSpPr>
        <p:spPr>
          <a:xfrm>
            <a:off x="437226" y="1748986"/>
            <a:ext cx="8546717" cy="3581255"/>
          </a:xfrm>
        </p:spPr>
        <p:txBody>
          <a:bodyPr/>
          <a:lstStyle/>
          <a:p>
            <a:r>
              <a:rPr lang="fr-FR" b="1" dirty="0">
                <a:effectLst/>
              </a:rPr>
              <a:t>1) Prémunir les esprits face à la </a:t>
            </a:r>
            <a:r>
              <a:rPr lang="fr-FR" b="1" dirty="0" smtClean="0">
                <a:effectLst/>
              </a:rPr>
              <a:t>radicalisation : 18 mesures</a:t>
            </a:r>
            <a:endParaRPr lang="fr-FR" dirty="0">
              <a:effectLst/>
            </a:endParaRPr>
          </a:p>
          <a:p>
            <a:pPr marL="0" indent="0">
              <a:buNone/>
            </a:pPr>
            <a:endParaRPr lang="fr-FR" dirty="0"/>
          </a:p>
        </p:txBody>
      </p:sp>
      <p:sp>
        <p:nvSpPr>
          <p:cNvPr id="3" name="ZoneTexte 2"/>
          <p:cNvSpPr txBox="1"/>
          <p:nvPr/>
        </p:nvSpPr>
        <p:spPr>
          <a:xfrm>
            <a:off x="499685" y="5819540"/>
            <a:ext cx="8244825" cy="369332"/>
          </a:xfrm>
          <a:prstGeom prst="rect">
            <a:avLst/>
          </a:prstGeom>
          <a:noFill/>
        </p:spPr>
        <p:txBody>
          <a:bodyPr wrap="square" rtlCol="0">
            <a:spAutoFit/>
          </a:bodyPr>
          <a:lstStyle/>
          <a:p>
            <a:endParaRPr lang="fr-FR" dirty="0"/>
          </a:p>
        </p:txBody>
      </p:sp>
      <p:pic>
        <p:nvPicPr>
          <p:cNvPr id="6" name="Image 5" descr="Capture d’écran 2018-10-15 à 15.02.0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021" y="2251812"/>
            <a:ext cx="5705425" cy="4533314"/>
          </a:xfrm>
          <a:prstGeom prst="rect">
            <a:avLst/>
          </a:prstGeom>
        </p:spPr>
      </p:pic>
      <p:sp>
        <p:nvSpPr>
          <p:cNvPr id="7" name="ZoneTexte 6"/>
          <p:cNvSpPr txBox="1"/>
          <p:nvPr/>
        </p:nvSpPr>
        <p:spPr>
          <a:xfrm>
            <a:off x="6225259" y="2272633"/>
            <a:ext cx="2519251" cy="1477328"/>
          </a:xfrm>
          <a:prstGeom prst="rect">
            <a:avLst/>
          </a:prstGeom>
          <a:noFill/>
        </p:spPr>
        <p:txBody>
          <a:bodyPr wrap="square" rtlCol="0">
            <a:spAutoFit/>
          </a:bodyPr>
          <a:lstStyle/>
          <a:p>
            <a:r>
              <a:rPr lang="fr-FR" dirty="0" smtClean="0">
                <a:solidFill>
                  <a:srgbClr val="333333"/>
                </a:solidFill>
              </a:rPr>
              <a:t>La défense de la laïcité doit se faire prioritairement dans les territoires menacés par des pensées extrémistes.</a:t>
            </a:r>
            <a:endParaRPr lang="fr-FR" dirty="0">
              <a:solidFill>
                <a:srgbClr val="333333"/>
              </a:solidFill>
            </a:endParaRPr>
          </a:p>
        </p:txBody>
      </p:sp>
    </p:spTree>
    <p:extLst>
      <p:ext uri="{BB962C8B-B14F-4D97-AF65-F5344CB8AC3E}">
        <p14:creationId xmlns:p14="http://schemas.microsoft.com/office/powerpoint/2010/main" val="14955094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sp>
        <p:nvSpPr>
          <p:cNvPr id="3" name="ZoneTexte 2"/>
          <p:cNvSpPr txBox="1"/>
          <p:nvPr/>
        </p:nvSpPr>
        <p:spPr>
          <a:xfrm>
            <a:off x="499685" y="5819540"/>
            <a:ext cx="8244825" cy="369332"/>
          </a:xfrm>
          <a:prstGeom prst="rect">
            <a:avLst/>
          </a:prstGeom>
          <a:noFill/>
        </p:spPr>
        <p:txBody>
          <a:bodyPr wrap="square" rtlCol="0">
            <a:spAutoFit/>
          </a:bodyPr>
          <a:lstStyle/>
          <a:p>
            <a:endParaRPr lang="fr-FR" dirty="0"/>
          </a:p>
        </p:txBody>
      </p:sp>
      <p:pic>
        <p:nvPicPr>
          <p:cNvPr id="4" name="Image 3" descr="Capture d’écran 2018-10-15 à 15.05.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873" y="1454998"/>
            <a:ext cx="5916667" cy="1751473"/>
          </a:xfrm>
          <a:prstGeom prst="rect">
            <a:avLst/>
          </a:prstGeom>
        </p:spPr>
      </p:pic>
      <p:pic>
        <p:nvPicPr>
          <p:cNvPr id="8" name="Image 7" descr="Capture d’écran 2018-10-15 à 15.05.36.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1872" y="3206471"/>
            <a:ext cx="5916667" cy="3436049"/>
          </a:xfrm>
          <a:prstGeom prst="rect">
            <a:avLst/>
          </a:prstGeom>
        </p:spPr>
      </p:pic>
      <p:sp>
        <p:nvSpPr>
          <p:cNvPr id="9" name="ZoneTexte 8"/>
          <p:cNvSpPr txBox="1"/>
          <p:nvPr/>
        </p:nvSpPr>
        <p:spPr>
          <a:xfrm>
            <a:off x="6454282" y="1572005"/>
            <a:ext cx="2550482" cy="2308324"/>
          </a:xfrm>
          <a:prstGeom prst="rect">
            <a:avLst/>
          </a:prstGeom>
          <a:noFill/>
        </p:spPr>
        <p:txBody>
          <a:bodyPr wrap="square" rtlCol="0">
            <a:spAutoFit/>
          </a:bodyPr>
          <a:lstStyle/>
          <a:p>
            <a:r>
              <a:rPr lang="fr-FR" dirty="0" smtClean="0">
                <a:solidFill>
                  <a:srgbClr val="333333"/>
                </a:solidFill>
              </a:rPr>
              <a:t>À </a:t>
            </a:r>
            <a:r>
              <a:rPr lang="fr-FR" b="1" dirty="0" smtClean="0">
                <a:solidFill>
                  <a:srgbClr val="333333"/>
                </a:solidFill>
              </a:rPr>
              <a:t>Tomblaine, un projet de création d’école secondaire ex</a:t>
            </a:r>
            <a:r>
              <a:rPr lang="fr-FR" dirty="0" smtClean="0">
                <a:solidFill>
                  <a:srgbClr val="333333"/>
                </a:solidFill>
              </a:rPr>
              <a:t>iste depuis un certain temps. La mosquée fournit un cours d’arabe dans un contexte cultuel et non culturel et laïque.</a:t>
            </a:r>
            <a:endParaRPr lang="fr-FR" dirty="0">
              <a:solidFill>
                <a:srgbClr val="333333"/>
              </a:solidFill>
            </a:endParaRPr>
          </a:p>
        </p:txBody>
      </p:sp>
      <p:sp>
        <p:nvSpPr>
          <p:cNvPr id="10" name="ZoneTexte 9"/>
          <p:cNvSpPr txBox="1"/>
          <p:nvPr/>
        </p:nvSpPr>
        <p:spPr>
          <a:xfrm>
            <a:off x="6454282" y="4320410"/>
            <a:ext cx="2415150" cy="1754327"/>
          </a:xfrm>
          <a:prstGeom prst="rect">
            <a:avLst/>
          </a:prstGeom>
          <a:noFill/>
        </p:spPr>
        <p:txBody>
          <a:bodyPr wrap="square" rtlCol="0">
            <a:spAutoFit/>
          </a:bodyPr>
          <a:lstStyle/>
          <a:p>
            <a:r>
              <a:rPr lang="fr-FR" dirty="0" smtClean="0">
                <a:solidFill>
                  <a:srgbClr val="333333"/>
                </a:solidFill>
              </a:rPr>
              <a:t>L’usage des </a:t>
            </a:r>
            <a:r>
              <a:rPr lang="fr-FR" b="1" dirty="0" smtClean="0">
                <a:solidFill>
                  <a:srgbClr val="333333"/>
                </a:solidFill>
              </a:rPr>
              <a:t>outils protégeant contre les </a:t>
            </a:r>
            <a:r>
              <a:rPr lang="fr-FR" b="1" dirty="0" err="1" smtClean="0">
                <a:solidFill>
                  <a:srgbClr val="333333"/>
                </a:solidFill>
              </a:rPr>
              <a:t>infox</a:t>
            </a:r>
            <a:r>
              <a:rPr lang="fr-FR" b="1" dirty="0" smtClean="0">
                <a:solidFill>
                  <a:srgbClr val="333333"/>
                </a:solidFill>
              </a:rPr>
              <a:t> et les croyances </a:t>
            </a:r>
            <a:r>
              <a:rPr lang="fr-FR" dirty="0" smtClean="0">
                <a:solidFill>
                  <a:srgbClr val="333333"/>
                </a:solidFill>
              </a:rPr>
              <a:t>en l’existence de </a:t>
            </a:r>
            <a:r>
              <a:rPr lang="fr-FR" b="1" dirty="0" smtClean="0">
                <a:solidFill>
                  <a:srgbClr val="333333"/>
                </a:solidFill>
              </a:rPr>
              <a:t>complots</a:t>
            </a:r>
            <a:r>
              <a:rPr lang="fr-FR" dirty="0" smtClean="0">
                <a:solidFill>
                  <a:srgbClr val="333333"/>
                </a:solidFill>
              </a:rPr>
              <a:t> est un élément essentiel.</a:t>
            </a:r>
            <a:endParaRPr lang="fr-FR" dirty="0">
              <a:solidFill>
                <a:srgbClr val="333333"/>
              </a:solidFill>
            </a:endParaRPr>
          </a:p>
        </p:txBody>
      </p:sp>
    </p:spTree>
    <p:extLst>
      <p:ext uri="{BB962C8B-B14F-4D97-AF65-F5344CB8AC3E}">
        <p14:creationId xmlns:p14="http://schemas.microsoft.com/office/powerpoint/2010/main" val="30607753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sp>
        <p:nvSpPr>
          <p:cNvPr id="3" name="ZoneTexte 2"/>
          <p:cNvSpPr txBox="1"/>
          <p:nvPr/>
        </p:nvSpPr>
        <p:spPr>
          <a:xfrm>
            <a:off x="499685" y="5819540"/>
            <a:ext cx="8244825" cy="369332"/>
          </a:xfrm>
          <a:prstGeom prst="rect">
            <a:avLst/>
          </a:prstGeom>
          <a:noFill/>
        </p:spPr>
        <p:txBody>
          <a:bodyPr wrap="square" rtlCol="0">
            <a:spAutoFit/>
          </a:bodyPr>
          <a:lstStyle/>
          <a:p>
            <a:endParaRPr lang="fr-FR" dirty="0"/>
          </a:p>
        </p:txBody>
      </p:sp>
      <p:pic>
        <p:nvPicPr>
          <p:cNvPr id="5" name="Image 4" descr="Capture d’écran 2018-10-15 à 15.12.4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5453" y="1422154"/>
            <a:ext cx="7828547" cy="5435846"/>
          </a:xfrm>
          <a:prstGeom prst="rect">
            <a:avLst/>
          </a:prstGeom>
        </p:spPr>
      </p:pic>
    </p:spTree>
    <p:extLst>
      <p:ext uri="{BB962C8B-B14F-4D97-AF65-F5344CB8AC3E}">
        <p14:creationId xmlns:p14="http://schemas.microsoft.com/office/powerpoint/2010/main" val="2890504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 Les » radicalisations</a:t>
            </a:r>
            <a:endParaRPr lang="fr-FR" dirty="0"/>
          </a:p>
        </p:txBody>
      </p:sp>
      <p:sp>
        <p:nvSpPr>
          <p:cNvPr id="3" name="Espace réservé du contenu 2"/>
          <p:cNvSpPr>
            <a:spLocks noGrp="1"/>
          </p:cNvSpPr>
          <p:nvPr>
            <p:ph idx="1"/>
          </p:nvPr>
        </p:nvSpPr>
        <p:spPr/>
        <p:txBody>
          <a:bodyPr/>
          <a:lstStyle/>
          <a:p>
            <a:endParaRPr lang="fr-FR" dirty="0"/>
          </a:p>
        </p:txBody>
      </p:sp>
      <p:pic>
        <p:nvPicPr>
          <p:cNvPr id="6" name="Image 5" descr="Capture d’écran 2018-10-15 à 18.18.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8351" y="1402924"/>
            <a:ext cx="7594600" cy="5455076"/>
          </a:xfrm>
          <a:prstGeom prst="rect">
            <a:avLst/>
          </a:prstGeom>
        </p:spPr>
      </p:pic>
    </p:spTree>
    <p:extLst>
      <p:ext uri="{BB962C8B-B14F-4D97-AF65-F5344CB8AC3E}">
        <p14:creationId xmlns:p14="http://schemas.microsoft.com/office/powerpoint/2010/main" val="3255327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sp>
        <p:nvSpPr>
          <p:cNvPr id="3" name="ZoneTexte 2"/>
          <p:cNvSpPr txBox="1"/>
          <p:nvPr/>
        </p:nvSpPr>
        <p:spPr>
          <a:xfrm>
            <a:off x="499685" y="5819540"/>
            <a:ext cx="8244825" cy="369332"/>
          </a:xfrm>
          <a:prstGeom prst="rect">
            <a:avLst/>
          </a:prstGeom>
          <a:noFill/>
        </p:spPr>
        <p:txBody>
          <a:bodyPr wrap="square" rtlCol="0">
            <a:spAutoFit/>
          </a:bodyPr>
          <a:lstStyle/>
          <a:p>
            <a:endParaRPr lang="fr-FR" dirty="0"/>
          </a:p>
        </p:txBody>
      </p:sp>
      <p:pic>
        <p:nvPicPr>
          <p:cNvPr id="4" name="Image 3" descr="Capture d’écran 2018-10-15 à 15.13.28.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42584" y="1419508"/>
            <a:ext cx="7101416" cy="5438492"/>
          </a:xfrm>
          <a:prstGeom prst="rect">
            <a:avLst/>
          </a:prstGeom>
        </p:spPr>
      </p:pic>
    </p:spTree>
    <p:extLst>
      <p:ext uri="{BB962C8B-B14F-4D97-AF65-F5344CB8AC3E}">
        <p14:creationId xmlns:p14="http://schemas.microsoft.com/office/powerpoint/2010/main" val="2306727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sp>
        <p:nvSpPr>
          <p:cNvPr id="3" name="ZoneTexte 2"/>
          <p:cNvSpPr txBox="1"/>
          <p:nvPr/>
        </p:nvSpPr>
        <p:spPr>
          <a:xfrm>
            <a:off x="499685" y="5819540"/>
            <a:ext cx="8244825" cy="369332"/>
          </a:xfrm>
          <a:prstGeom prst="rect">
            <a:avLst/>
          </a:prstGeom>
          <a:noFill/>
        </p:spPr>
        <p:txBody>
          <a:bodyPr wrap="square" rtlCol="0">
            <a:spAutoFit/>
          </a:bodyPr>
          <a:lstStyle/>
          <a:p>
            <a:endParaRPr lang="fr-FR" dirty="0"/>
          </a:p>
        </p:txBody>
      </p:sp>
      <p:pic>
        <p:nvPicPr>
          <p:cNvPr id="4" name="Image 3" descr="Capture d’écran 2018-10-15 à 15.16.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32520"/>
            <a:ext cx="5958417" cy="5425480"/>
          </a:xfrm>
          <a:prstGeom prst="rect">
            <a:avLst/>
          </a:prstGeom>
        </p:spPr>
      </p:pic>
    </p:spTree>
    <p:extLst>
      <p:ext uri="{BB962C8B-B14F-4D97-AF65-F5344CB8AC3E}">
        <p14:creationId xmlns:p14="http://schemas.microsoft.com/office/powerpoint/2010/main" val="1050963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sp>
        <p:nvSpPr>
          <p:cNvPr id="3" name="ZoneTexte 2"/>
          <p:cNvSpPr txBox="1"/>
          <p:nvPr/>
        </p:nvSpPr>
        <p:spPr>
          <a:xfrm>
            <a:off x="499685" y="5819540"/>
            <a:ext cx="8244825" cy="369332"/>
          </a:xfrm>
          <a:prstGeom prst="rect">
            <a:avLst/>
          </a:prstGeom>
          <a:noFill/>
        </p:spPr>
        <p:txBody>
          <a:bodyPr wrap="square" rtlCol="0">
            <a:spAutoFit/>
          </a:bodyPr>
          <a:lstStyle/>
          <a:p>
            <a:endParaRPr lang="fr-FR" dirty="0"/>
          </a:p>
        </p:txBody>
      </p:sp>
      <p:pic>
        <p:nvPicPr>
          <p:cNvPr id="5" name="Image 4" descr="Capture d’écran 2018-10-15 à 15.17.0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75547"/>
            <a:ext cx="8066158" cy="2848287"/>
          </a:xfrm>
          <a:prstGeom prst="rect">
            <a:avLst/>
          </a:prstGeom>
        </p:spPr>
      </p:pic>
      <p:pic>
        <p:nvPicPr>
          <p:cNvPr id="6" name="Image 5" descr="Capture d’écran 2018-10-15 à 15.17.1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423834"/>
            <a:ext cx="8066158" cy="2434166"/>
          </a:xfrm>
          <a:prstGeom prst="rect">
            <a:avLst/>
          </a:prstGeom>
        </p:spPr>
      </p:pic>
    </p:spTree>
    <p:extLst>
      <p:ext uri="{BB962C8B-B14F-4D97-AF65-F5344CB8AC3E}">
        <p14:creationId xmlns:p14="http://schemas.microsoft.com/office/powerpoint/2010/main" val="28186303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sp>
        <p:nvSpPr>
          <p:cNvPr id="3" name="ZoneTexte 2"/>
          <p:cNvSpPr txBox="1"/>
          <p:nvPr/>
        </p:nvSpPr>
        <p:spPr>
          <a:xfrm>
            <a:off x="499685" y="5819540"/>
            <a:ext cx="8244825" cy="369332"/>
          </a:xfrm>
          <a:prstGeom prst="rect">
            <a:avLst/>
          </a:prstGeom>
          <a:noFill/>
        </p:spPr>
        <p:txBody>
          <a:bodyPr wrap="square" rtlCol="0">
            <a:spAutoFit/>
          </a:bodyPr>
          <a:lstStyle/>
          <a:p>
            <a:endParaRPr lang="fr-FR" dirty="0"/>
          </a:p>
        </p:txBody>
      </p:sp>
      <p:pic>
        <p:nvPicPr>
          <p:cNvPr id="4" name="Image 3" descr="Capture d’écran 2018-10-15 à 15.19.5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66355"/>
            <a:ext cx="6170083" cy="3656345"/>
          </a:xfrm>
          <a:prstGeom prst="rect">
            <a:avLst/>
          </a:prstGeom>
        </p:spPr>
      </p:pic>
      <p:pic>
        <p:nvPicPr>
          <p:cNvPr id="7" name="Image 6" descr="Capture d’écran 2018-10-15 à 15.20.0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122700"/>
            <a:ext cx="6170083" cy="1656276"/>
          </a:xfrm>
          <a:prstGeom prst="rect">
            <a:avLst/>
          </a:prstGeom>
        </p:spPr>
      </p:pic>
      <p:sp>
        <p:nvSpPr>
          <p:cNvPr id="8" name="ZoneTexte 7"/>
          <p:cNvSpPr txBox="1"/>
          <p:nvPr/>
        </p:nvSpPr>
        <p:spPr>
          <a:xfrm>
            <a:off x="6214534" y="1894417"/>
            <a:ext cx="2719917" cy="1754327"/>
          </a:xfrm>
          <a:prstGeom prst="rect">
            <a:avLst/>
          </a:prstGeom>
          <a:noFill/>
        </p:spPr>
        <p:txBody>
          <a:bodyPr wrap="square" rtlCol="0">
            <a:spAutoFit/>
          </a:bodyPr>
          <a:lstStyle/>
          <a:p>
            <a:r>
              <a:rPr lang="fr-FR" dirty="0" smtClean="0">
                <a:solidFill>
                  <a:srgbClr val="333333"/>
                </a:solidFill>
              </a:rPr>
              <a:t>L’important pour les entreprises est la création de postes de référents et le développement des procédures de signalement.</a:t>
            </a:r>
            <a:endParaRPr lang="fr-FR" dirty="0">
              <a:solidFill>
                <a:srgbClr val="333333"/>
              </a:solidFill>
            </a:endParaRPr>
          </a:p>
        </p:txBody>
      </p:sp>
    </p:spTree>
    <p:extLst>
      <p:ext uri="{BB962C8B-B14F-4D97-AF65-F5344CB8AC3E}">
        <p14:creationId xmlns:p14="http://schemas.microsoft.com/office/powerpoint/2010/main" val="69040672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sp>
        <p:nvSpPr>
          <p:cNvPr id="3" name="ZoneTexte 2"/>
          <p:cNvSpPr txBox="1"/>
          <p:nvPr/>
        </p:nvSpPr>
        <p:spPr>
          <a:xfrm>
            <a:off x="499685" y="5819540"/>
            <a:ext cx="8244825" cy="369332"/>
          </a:xfrm>
          <a:prstGeom prst="rect">
            <a:avLst/>
          </a:prstGeom>
          <a:noFill/>
        </p:spPr>
        <p:txBody>
          <a:bodyPr wrap="square" rtlCol="0">
            <a:spAutoFit/>
          </a:bodyPr>
          <a:lstStyle/>
          <a:p>
            <a:endParaRPr lang="fr-FR" dirty="0"/>
          </a:p>
        </p:txBody>
      </p:sp>
      <p:pic>
        <p:nvPicPr>
          <p:cNvPr id="5" name="Image 4" descr="Capture d’écran 2018-10-15 à 15.24.46.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02" y="1432982"/>
            <a:ext cx="9028398" cy="5425017"/>
          </a:xfrm>
          <a:prstGeom prst="rect">
            <a:avLst/>
          </a:prstGeom>
        </p:spPr>
      </p:pic>
    </p:spTree>
    <p:extLst>
      <p:ext uri="{BB962C8B-B14F-4D97-AF65-F5344CB8AC3E}">
        <p14:creationId xmlns:p14="http://schemas.microsoft.com/office/powerpoint/2010/main" val="28324293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sp>
        <p:nvSpPr>
          <p:cNvPr id="3" name="ZoneTexte 2"/>
          <p:cNvSpPr txBox="1"/>
          <p:nvPr/>
        </p:nvSpPr>
        <p:spPr>
          <a:xfrm>
            <a:off x="499685" y="5819540"/>
            <a:ext cx="8244825" cy="646331"/>
          </a:xfrm>
          <a:prstGeom prst="rect">
            <a:avLst/>
          </a:prstGeom>
          <a:noFill/>
        </p:spPr>
        <p:txBody>
          <a:bodyPr wrap="square" rtlCol="0">
            <a:spAutoFit/>
          </a:bodyPr>
          <a:lstStyle/>
          <a:p>
            <a:r>
              <a:rPr lang="fr-FR" dirty="0" smtClean="0">
                <a:solidFill>
                  <a:srgbClr val="333333"/>
                </a:solidFill>
              </a:rPr>
              <a:t>C’est là un élément central du dispositif permettant la mise en place d’une nouvelle stratégie afin de diminuer </a:t>
            </a:r>
            <a:r>
              <a:rPr lang="fr-FR" dirty="0">
                <a:solidFill>
                  <a:srgbClr val="333333"/>
                </a:solidFill>
              </a:rPr>
              <a:t>très rapidement </a:t>
            </a:r>
            <a:r>
              <a:rPr lang="fr-FR" dirty="0" smtClean="0">
                <a:solidFill>
                  <a:srgbClr val="333333"/>
                </a:solidFill>
              </a:rPr>
              <a:t>les politiques de prévention.</a:t>
            </a:r>
            <a:endParaRPr lang="fr-FR" dirty="0">
              <a:solidFill>
                <a:srgbClr val="333333"/>
              </a:solidFill>
            </a:endParaRPr>
          </a:p>
        </p:txBody>
      </p:sp>
      <p:pic>
        <p:nvPicPr>
          <p:cNvPr id="4" name="Image 3" descr="Capture d’écran 2018-10-15 à 15.24.5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2600" y="1437216"/>
            <a:ext cx="8661400" cy="4140200"/>
          </a:xfrm>
          <a:prstGeom prst="rect">
            <a:avLst/>
          </a:prstGeom>
        </p:spPr>
      </p:pic>
    </p:spTree>
    <p:extLst>
      <p:ext uri="{BB962C8B-B14F-4D97-AF65-F5344CB8AC3E}">
        <p14:creationId xmlns:p14="http://schemas.microsoft.com/office/powerpoint/2010/main" val="4488854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sp>
        <p:nvSpPr>
          <p:cNvPr id="3" name="ZoneTexte 2"/>
          <p:cNvSpPr txBox="1"/>
          <p:nvPr/>
        </p:nvSpPr>
        <p:spPr>
          <a:xfrm>
            <a:off x="5979583" y="1598083"/>
            <a:ext cx="3249084" cy="4893647"/>
          </a:xfrm>
          <a:prstGeom prst="rect">
            <a:avLst/>
          </a:prstGeom>
          <a:noFill/>
        </p:spPr>
        <p:txBody>
          <a:bodyPr wrap="square" rtlCol="0">
            <a:spAutoFit/>
          </a:bodyPr>
          <a:lstStyle/>
          <a:p>
            <a:r>
              <a:rPr lang="fr-FR" sz="2400" dirty="0" smtClean="0">
                <a:solidFill>
                  <a:srgbClr val="333333"/>
                </a:solidFill>
              </a:rPr>
              <a:t>Le </a:t>
            </a:r>
            <a:r>
              <a:rPr lang="fr-FR" sz="2400" b="1" dirty="0" smtClean="0">
                <a:solidFill>
                  <a:srgbClr val="333333"/>
                </a:solidFill>
              </a:rPr>
              <a:t>recours aux bénévoles va être progressivement restreint </a:t>
            </a:r>
            <a:r>
              <a:rPr lang="fr-FR" sz="2400" dirty="0" smtClean="0">
                <a:solidFill>
                  <a:srgbClr val="333333"/>
                </a:solidFill>
              </a:rPr>
              <a:t>au profit de 25 000 professionnels formés sur la radicalisation venant des 90 structures et associations prenant en charge des personnes.</a:t>
            </a:r>
          </a:p>
          <a:p>
            <a:r>
              <a:rPr lang="fr-FR" sz="2400" b="1" dirty="0" smtClean="0">
                <a:solidFill>
                  <a:srgbClr val="333333"/>
                </a:solidFill>
              </a:rPr>
              <a:t>L’évaluation de leur travail va être quantifié et mesuré.</a:t>
            </a:r>
            <a:endParaRPr lang="fr-FR" sz="2400" b="1" dirty="0">
              <a:solidFill>
                <a:srgbClr val="333333"/>
              </a:solidFill>
            </a:endParaRPr>
          </a:p>
        </p:txBody>
      </p:sp>
      <p:pic>
        <p:nvPicPr>
          <p:cNvPr id="5" name="Image 4" descr="Capture d’écran 2018-10-15 à 15.29.5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49916"/>
            <a:ext cx="5821493" cy="5408083"/>
          </a:xfrm>
          <a:prstGeom prst="rect">
            <a:avLst/>
          </a:prstGeom>
        </p:spPr>
      </p:pic>
    </p:spTree>
    <p:extLst>
      <p:ext uri="{BB962C8B-B14F-4D97-AF65-F5344CB8AC3E}">
        <p14:creationId xmlns:p14="http://schemas.microsoft.com/office/powerpoint/2010/main" val="21543088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sp>
        <p:nvSpPr>
          <p:cNvPr id="3" name="ZoneTexte 2"/>
          <p:cNvSpPr txBox="1"/>
          <p:nvPr/>
        </p:nvSpPr>
        <p:spPr>
          <a:xfrm>
            <a:off x="6593415" y="1428750"/>
            <a:ext cx="2338917" cy="5262979"/>
          </a:xfrm>
          <a:prstGeom prst="rect">
            <a:avLst/>
          </a:prstGeom>
          <a:noFill/>
        </p:spPr>
        <p:txBody>
          <a:bodyPr wrap="square" rtlCol="0">
            <a:spAutoFit/>
          </a:bodyPr>
          <a:lstStyle/>
          <a:p>
            <a:endParaRPr lang="fr-FR" sz="2400" dirty="0" smtClean="0">
              <a:solidFill>
                <a:srgbClr val="333333"/>
              </a:solidFill>
            </a:endParaRPr>
          </a:p>
          <a:p>
            <a:r>
              <a:rPr lang="fr-FR" sz="2400" b="1" dirty="0" smtClean="0">
                <a:solidFill>
                  <a:srgbClr val="333333"/>
                </a:solidFill>
              </a:rPr>
              <a:t>L’évaluation du travail  des intervenants sera ainsi  mieux suivi qu’auparavant.</a:t>
            </a:r>
          </a:p>
          <a:p>
            <a:endParaRPr lang="fr-FR" sz="2400" b="1" dirty="0">
              <a:solidFill>
                <a:srgbClr val="333333"/>
              </a:solidFill>
            </a:endParaRPr>
          </a:p>
          <a:p>
            <a:r>
              <a:rPr lang="fr-FR" sz="2400" dirty="0" smtClean="0">
                <a:solidFill>
                  <a:srgbClr val="333333"/>
                </a:solidFill>
              </a:rPr>
              <a:t>On entre dans une nouvelle phase où la priorité sera donnée à l’efficacité.</a:t>
            </a:r>
            <a:endParaRPr lang="fr-FR" sz="2400" dirty="0">
              <a:solidFill>
                <a:srgbClr val="333333"/>
              </a:solidFill>
            </a:endParaRPr>
          </a:p>
        </p:txBody>
      </p:sp>
      <p:pic>
        <p:nvPicPr>
          <p:cNvPr id="4" name="Image 3" descr="Capture d’écran 2018-10-15 à 15.30.2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035464"/>
            <a:ext cx="6312608" cy="1721620"/>
          </a:xfrm>
          <a:prstGeom prst="rect">
            <a:avLst/>
          </a:prstGeom>
        </p:spPr>
      </p:pic>
      <p:pic>
        <p:nvPicPr>
          <p:cNvPr id="6" name="Image 5" descr="Capture d’écran 2018-10-15 à 15.30.3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757084"/>
            <a:ext cx="6312608" cy="2588826"/>
          </a:xfrm>
          <a:prstGeom prst="rect">
            <a:avLst/>
          </a:prstGeom>
        </p:spPr>
      </p:pic>
    </p:spTree>
    <p:extLst>
      <p:ext uri="{BB962C8B-B14F-4D97-AF65-F5344CB8AC3E}">
        <p14:creationId xmlns:p14="http://schemas.microsoft.com/office/powerpoint/2010/main" val="94417440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sp>
        <p:nvSpPr>
          <p:cNvPr id="3" name="ZoneTexte 2"/>
          <p:cNvSpPr txBox="1"/>
          <p:nvPr/>
        </p:nvSpPr>
        <p:spPr>
          <a:xfrm>
            <a:off x="5498040" y="1598083"/>
            <a:ext cx="3391960" cy="2677656"/>
          </a:xfrm>
          <a:prstGeom prst="rect">
            <a:avLst/>
          </a:prstGeom>
          <a:noFill/>
        </p:spPr>
        <p:txBody>
          <a:bodyPr wrap="square" rtlCol="0">
            <a:spAutoFit/>
          </a:bodyPr>
          <a:lstStyle/>
          <a:p>
            <a:endParaRPr lang="fr-FR" sz="2400" dirty="0" smtClean="0">
              <a:solidFill>
                <a:srgbClr val="333333"/>
              </a:solidFill>
            </a:endParaRPr>
          </a:p>
          <a:p>
            <a:r>
              <a:rPr lang="fr-FR" sz="2400" dirty="0" smtClean="0">
                <a:solidFill>
                  <a:srgbClr val="333333"/>
                </a:solidFill>
              </a:rPr>
              <a:t>Les </a:t>
            </a:r>
            <a:r>
              <a:rPr lang="fr-FR" sz="2400" b="1" dirty="0" smtClean="0">
                <a:solidFill>
                  <a:srgbClr val="333333"/>
                </a:solidFill>
              </a:rPr>
              <a:t>expérimentations faites hors de France </a:t>
            </a:r>
            <a:r>
              <a:rPr lang="fr-FR" sz="2400" dirty="0" smtClean="0">
                <a:solidFill>
                  <a:srgbClr val="333333"/>
                </a:solidFill>
              </a:rPr>
              <a:t>doivent être </a:t>
            </a:r>
            <a:r>
              <a:rPr lang="fr-FR" sz="2400" b="1" dirty="0" smtClean="0">
                <a:solidFill>
                  <a:srgbClr val="333333"/>
                </a:solidFill>
              </a:rPr>
              <a:t>analysées</a:t>
            </a:r>
            <a:r>
              <a:rPr lang="fr-FR" sz="2400" dirty="0" smtClean="0">
                <a:solidFill>
                  <a:srgbClr val="333333"/>
                </a:solidFill>
              </a:rPr>
              <a:t>.</a:t>
            </a:r>
          </a:p>
          <a:p>
            <a:endParaRPr lang="fr-FR" sz="2400" b="1" dirty="0">
              <a:solidFill>
                <a:srgbClr val="333333"/>
              </a:solidFill>
            </a:endParaRPr>
          </a:p>
          <a:p>
            <a:r>
              <a:rPr lang="fr-FR" sz="2400" dirty="0" smtClean="0">
                <a:solidFill>
                  <a:srgbClr val="333333"/>
                </a:solidFill>
              </a:rPr>
              <a:t>Ceci doit </a:t>
            </a:r>
            <a:r>
              <a:rPr lang="fr-FR" sz="2400" b="1" dirty="0" smtClean="0">
                <a:solidFill>
                  <a:srgbClr val="333333"/>
                </a:solidFill>
              </a:rPr>
              <a:t>déborder le champ européen</a:t>
            </a:r>
            <a:r>
              <a:rPr lang="fr-FR" sz="2400" dirty="0" smtClean="0">
                <a:solidFill>
                  <a:srgbClr val="333333"/>
                </a:solidFill>
              </a:rPr>
              <a:t>.</a:t>
            </a:r>
            <a:endParaRPr lang="fr-FR" sz="2400" dirty="0">
              <a:solidFill>
                <a:srgbClr val="333333"/>
              </a:solidFill>
            </a:endParaRPr>
          </a:p>
        </p:txBody>
      </p:sp>
      <p:pic>
        <p:nvPicPr>
          <p:cNvPr id="5" name="Image 4" descr="Capture d’écran 2018-10-15 à 15.36.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201" y="1437569"/>
            <a:ext cx="4739218" cy="3949348"/>
          </a:xfrm>
          <a:prstGeom prst="rect">
            <a:avLst/>
          </a:prstGeom>
        </p:spPr>
      </p:pic>
      <p:pic>
        <p:nvPicPr>
          <p:cNvPr id="7" name="Image 6" descr="Capture d’écran 2018-10-15 à 15.37.1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201" y="5386917"/>
            <a:ext cx="4736489" cy="1387671"/>
          </a:xfrm>
          <a:prstGeom prst="rect">
            <a:avLst/>
          </a:prstGeom>
        </p:spPr>
      </p:pic>
    </p:spTree>
    <p:extLst>
      <p:ext uri="{BB962C8B-B14F-4D97-AF65-F5344CB8AC3E}">
        <p14:creationId xmlns:p14="http://schemas.microsoft.com/office/powerpoint/2010/main" val="125213107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sp>
        <p:nvSpPr>
          <p:cNvPr id="3" name="ZoneTexte 2"/>
          <p:cNvSpPr txBox="1"/>
          <p:nvPr/>
        </p:nvSpPr>
        <p:spPr>
          <a:xfrm>
            <a:off x="5498040" y="1598083"/>
            <a:ext cx="3391960" cy="2677656"/>
          </a:xfrm>
          <a:prstGeom prst="rect">
            <a:avLst/>
          </a:prstGeom>
          <a:noFill/>
        </p:spPr>
        <p:txBody>
          <a:bodyPr wrap="square" rtlCol="0">
            <a:spAutoFit/>
          </a:bodyPr>
          <a:lstStyle/>
          <a:p>
            <a:endParaRPr lang="fr-FR" sz="2400" dirty="0" smtClean="0">
              <a:solidFill>
                <a:srgbClr val="333333"/>
              </a:solidFill>
            </a:endParaRPr>
          </a:p>
          <a:p>
            <a:r>
              <a:rPr lang="fr-FR" sz="2400" dirty="0" smtClean="0">
                <a:solidFill>
                  <a:srgbClr val="333333"/>
                </a:solidFill>
              </a:rPr>
              <a:t>Les </a:t>
            </a:r>
            <a:r>
              <a:rPr lang="fr-FR" sz="2400" b="1" dirty="0" smtClean="0">
                <a:solidFill>
                  <a:srgbClr val="333333"/>
                </a:solidFill>
              </a:rPr>
              <a:t>expérimentations faites hors de France </a:t>
            </a:r>
            <a:r>
              <a:rPr lang="fr-FR" sz="2400" dirty="0" smtClean="0">
                <a:solidFill>
                  <a:srgbClr val="333333"/>
                </a:solidFill>
              </a:rPr>
              <a:t>doivent être </a:t>
            </a:r>
            <a:r>
              <a:rPr lang="fr-FR" sz="2400" b="1" dirty="0" smtClean="0">
                <a:solidFill>
                  <a:srgbClr val="333333"/>
                </a:solidFill>
              </a:rPr>
              <a:t>analysées</a:t>
            </a:r>
            <a:r>
              <a:rPr lang="fr-FR" sz="2400" dirty="0" smtClean="0">
                <a:solidFill>
                  <a:srgbClr val="333333"/>
                </a:solidFill>
              </a:rPr>
              <a:t>.</a:t>
            </a:r>
          </a:p>
          <a:p>
            <a:endParaRPr lang="fr-FR" sz="2400" b="1" dirty="0">
              <a:solidFill>
                <a:srgbClr val="333333"/>
              </a:solidFill>
            </a:endParaRPr>
          </a:p>
          <a:p>
            <a:r>
              <a:rPr lang="fr-FR" sz="2400" dirty="0" smtClean="0">
                <a:solidFill>
                  <a:srgbClr val="333333"/>
                </a:solidFill>
              </a:rPr>
              <a:t>Ceci doit </a:t>
            </a:r>
            <a:r>
              <a:rPr lang="fr-FR" sz="2400" b="1" dirty="0" smtClean="0">
                <a:solidFill>
                  <a:srgbClr val="333333"/>
                </a:solidFill>
              </a:rPr>
              <a:t>déborder le champ européen</a:t>
            </a:r>
            <a:r>
              <a:rPr lang="fr-FR" sz="2400" dirty="0" smtClean="0">
                <a:solidFill>
                  <a:srgbClr val="333333"/>
                </a:solidFill>
              </a:rPr>
              <a:t>.</a:t>
            </a:r>
            <a:endParaRPr lang="fr-FR" sz="2400" dirty="0">
              <a:solidFill>
                <a:srgbClr val="333333"/>
              </a:solidFill>
            </a:endParaRPr>
          </a:p>
        </p:txBody>
      </p:sp>
      <p:pic>
        <p:nvPicPr>
          <p:cNvPr id="4" name="Image 3" descr="Capture d’écran 2018-10-15 à 15.49.3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9935" y="1439333"/>
            <a:ext cx="8944065" cy="5418667"/>
          </a:xfrm>
          <a:prstGeom prst="rect">
            <a:avLst/>
          </a:prstGeom>
        </p:spPr>
      </p:pic>
    </p:spTree>
    <p:extLst>
      <p:ext uri="{BB962C8B-B14F-4D97-AF65-F5344CB8AC3E}">
        <p14:creationId xmlns:p14="http://schemas.microsoft.com/office/powerpoint/2010/main" val="31422299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 Les » radicalisations peuvent être plus ou moins violentes</a:t>
            </a:r>
            <a:endParaRPr lang="fr-FR" sz="3200" dirty="0"/>
          </a:p>
        </p:txBody>
      </p:sp>
      <p:sp>
        <p:nvSpPr>
          <p:cNvPr id="3" name="Espace réservé du contenu 2"/>
          <p:cNvSpPr>
            <a:spLocks noGrp="1"/>
          </p:cNvSpPr>
          <p:nvPr>
            <p:ph idx="1"/>
          </p:nvPr>
        </p:nvSpPr>
        <p:spPr>
          <a:xfrm>
            <a:off x="779463" y="1828800"/>
            <a:ext cx="8004000" cy="4856018"/>
          </a:xfrm>
        </p:spPr>
        <p:txBody>
          <a:bodyPr>
            <a:normAutofit/>
          </a:bodyPr>
          <a:lstStyle/>
          <a:p>
            <a:r>
              <a:rPr lang="fr-FR" dirty="0" smtClean="0"/>
              <a:t>Elles peuvent </a:t>
            </a:r>
            <a:r>
              <a:rPr lang="fr-FR" b="1" dirty="0" smtClean="0"/>
              <a:t>ne porter que sur des idéologies </a:t>
            </a:r>
            <a:r>
              <a:rPr lang="fr-FR" dirty="0" smtClean="0"/>
              <a:t>et se justifier au nom de la liberté de religion ou de la liberté de penser. Ce sont des radicalisations non violentes (Martin Luther King ou Mandela).</a:t>
            </a:r>
          </a:p>
          <a:p>
            <a:r>
              <a:rPr lang="fr-FR" dirty="0" smtClean="0"/>
              <a:t>Il peut </a:t>
            </a:r>
            <a:r>
              <a:rPr lang="fr-FR" b="1" dirty="0" smtClean="0"/>
              <a:t>aussi y avoir un passage aux actes dans la radicalisation violente </a:t>
            </a:r>
            <a:r>
              <a:rPr lang="fr-FR" dirty="0" smtClean="0"/>
              <a:t>: </a:t>
            </a:r>
          </a:p>
          <a:p>
            <a:pPr lvl="1"/>
            <a:r>
              <a:rPr lang="fr-FR" dirty="0"/>
              <a:t>Contestations violentes contre des </a:t>
            </a:r>
            <a:r>
              <a:rPr lang="fr-FR" dirty="0" smtClean="0"/>
              <a:t>objets ou des lois</a:t>
            </a:r>
            <a:endParaRPr lang="fr-FR" dirty="0"/>
          </a:p>
          <a:p>
            <a:pPr lvl="1"/>
            <a:r>
              <a:rPr lang="fr-FR" dirty="0"/>
              <a:t>Blessures et agressions contre des personnes</a:t>
            </a:r>
          </a:p>
          <a:p>
            <a:pPr lvl="1"/>
            <a:r>
              <a:rPr lang="fr-FR" dirty="0"/>
              <a:t>Crimes ou actes terroristes (nihilistes russes, anarchistes, Brigades rouges</a:t>
            </a:r>
            <a:r>
              <a:rPr lang="fr-FR" dirty="0" smtClean="0"/>
              <a:t>, Anders Behring </a:t>
            </a:r>
            <a:r>
              <a:rPr lang="fr-FR" dirty="0" err="1" smtClean="0"/>
              <a:t>Breivik</a:t>
            </a:r>
            <a:r>
              <a:rPr lang="fr-FR" dirty="0" smtClean="0"/>
              <a:t> en Norvège, </a:t>
            </a:r>
            <a:r>
              <a:rPr lang="fr-FR" dirty="0"/>
              <a:t>etc.)</a:t>
            </a:r>
          </a:p>
          <a:p>
            <a:pPr lvl="1"/>
            <a:r>
              <a:rPr lang="fr-FR" dirty="0" smtClean="0"/>
              <a:t>Suicides de martyrs.</a:t>
            </a:r>
          </a:p>
        </p:txBody>
      </p:sp>
    </p:spTree>
    <p:extLst>
      <p:ext uri="{BB962C8B-B14F-4D97-AF65-F5344CB8AC3E}">
        <p14:creationId xmlns:p14="http://schemas.microsoft.com/office/powerpoint/2010/main" val="388665928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pic>
        <p:nvPicPr>
          <p:cNvPr id="5" name="Image 4" descr="Capture d’écran 2018-10-15 à 15.49.5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3250" y="1389914"/>
            <a:ext cx="8540750" cy="5468086"/>
          </a:xfrm>
          <a:prstGeom prst="rect">
            <a:avLst/>
          </a:prstGeom>
        </p:spPr>
      </p:pic>
    </p:spTree>
    <p:extLst>
      <p:ext uri="{BB962C8B-B14F-4D97-AF65-F5344CB8AC3E}">
        <p14:creationId xmlns:p14="http://schemas.microsoft.com/office/powerpoint/2010/main" val="195532937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nouveau plan gouvernemental</a:t>
            </a:r>
            <a:endParaRPr lang="fr-FR" dirty="0"/>
          </a:p>
        </p:txBody>
      </p:sp>
      <p:pic>
        <p:nvPicPr>
          <p:cNvPr id="3" name="Image 2" descr="Capture d’écran 2018-10-15 à 15.50.02.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292" y="1449917"/>
            <a:ext cx="7061708" cy="5408083"/>
          </a:xfrm>
          <a:prstGeom prst="rect">
            <a:avLst/>
          </a:prstGeom>
        </p:spPr>
      </p:pic>
    </p:spTree>
    <p:extLst>
      <p:ext uri="{BB962C8B-B14F-4D97-AF65-F5344CB8AC3E}">
        <p14:creationId xmlns:p14="http://schemas.microsoft.com/office/powerpoint/2010/main" val="32696528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plan départemental</a:t>
            </a:r>
            <a:endParaRPr lang="fr-FR" dirty="0"/>
          </a:p>
        </p:txBody>
      </p:sp>
      <p:pic>
        <p:nvPicPr>
          <p:cNvPr id="4" name="Image 3" descr="Capture d’écran 2018-10-23 à 08.21.4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27712"/>
            <a:ext cx="9144000" cy="4086330"/>
          </a:xfrm>
          <a:prstGeom prst="rect">
            <a:avLst/>
          </a:prstGeom>
        </p:spPr>
      </p:pic>
      <p:sp>
        <p:nvSpPr>
          <p:cNvPr id="5" name="ZoneTexte 4"/>
          <p:cNvSpPr txBox="1"/>
          <p:nvPr/>
        </p:nvSpPr>
        <p:spPr>
          <a:xfrm>
            <a:off x="113913" y="5656779"/>
            <a:ext cx="9116498" cy="830997"/>
          </a:xfrm>
          <a:prstGeom prst="rect">
            <a:avLst/>
          </a:prstGeom>
          <a:noFill/>
        </p:spPr>
        <p:txBody>
          <a:bodyPr wrap="none" rtlCol="0">
            <a:spAutoFit/>
          </a:bodyPr>
          <a:lstStyle/>
          <a:p>
            <a:r>
              <a:rPr lang="fr-FR" sz="2400" dirty="0" smtClean="0">
                <a:solidFill>
                  <a:srgbClr val="333333"/>
                </a:solidFill>
              </a:rPr>
              <a:t>Un plan départemental a été élaboré durant le second semestre 2018.</a:t>
            </a:r>
          </a:p>
          <a:p>
            <a:r>
              <a:rPr lang="fr-FR" sz="2400" dirty="0" smtClean="0">
                <a:solidFill>
                  <a:srgbClr val="333333"/>
                </a:solidFill>
              </a:rPr>
              <a:t>Il précise les actions entreprises dans le cadre du plan national.</a:t>
            </a:r>
            <a:endParaRPr lang="fr-FR" sz="2400" dirty="0">
              <a:solidFill>
                <a:srgbClr val="333333"/>
              </a:solidFill>
            </a:endParaRPr>
          </a:p>
        </p:txBody>
      </p:sp>
    </p:spTree>
    <p:extLst>
      <p:ext uri="{BB962C8B-B14F-4D97-AF65-F5344CB8AC3E}">
        <p14:creationId xmlns:p14="http://schemas.microsoft.com/office/powerpoint/2010/main" val="205035764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a:t>
            </a:r>
            <a:r>
              <a:rPr lang="fr-FR" dirty="0" err="1" smtClean="0"/>
              <a:t>déradicalisation</a:t>
            </a:r>
            <a:endParaRPr lang="fr-FR" dirty="0"/>
          </a:p>
        </p:txBody>
      </p:sp>
      <p:pic>
        <p:nvPicPr>
          <p:cNvPr id="4" name="Espace réservé du contenu 3" descr="Capture d’écran 2018-10-14 à 07.35.42.png"/>
          <p:cNvPicPr>
            <a:picLocks noGrp="1" noChangeAspect="1"/>
          </p:cNvPicPr>
          <p:nvPr>
            <p:ph idx="1"/>
          </p:nvPr>
        </p:nvPicPr>
        <p:blipFill>
          <a:blip r:embed="rId2">
            <a:extLst>
              <a:ext uri="{28A0092B-C50C-407E-A947-70E740481C1C}">
                <a14:useLocalDpi xmlns:a14="http://schemas.microsoft.com/office/drawing/2010/main" val="0"/>
              </a:ext>
            </a:extLst>
          </a:blip>
          <a:srcRect l="-12400" r="-12400"/>
          <a:stretch>
            <a:fillRect/>
          </a:stretch>
        </p:blipFill>
        <p:spPr>
          <a:xfrm>
            <a:off x="-188015" y="1443182"/>
            <a:ext cx="9555443" cy="5414818"/>
          </a:xfrm>
        </p:spPr>
      </p:pic>
    </p:spTree>
    <p:extLst>
      <p:ext uri="{BB962C8B-B14F-4D97-AF65-F5344CB8AC3E}">
        <p14:creationId xmlns:p14="http://schemas.microsoft.com/office/powerpoint/2010/main" val="19654958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services de renseignement</a:t>
            </a:r>
            <a:endParaRPr lang="fr-FR" dirty="0"/>
          </a:p>
        </p:txBody>
      </p:sp>
      <p:pic>
        <p:nvPicPr>
          <p:cNvPr id="4" name="Espace réservé du contenu 3" descr="Capture d’écran 2018-10-14 à 09.58.02.png"/>
          <p:cNvPicPr>
            <a:picLocks noGrp="1" noChangeAspect="1"/>
          </p:cNvPicPr>
          <p:nvPr>
            <p:ph idx="1"/>
          </p:nvPr>
        </p:nvPicPr>
        <p:blipFill>
          <a:blip r:embed="rId2">
            <a:extLst>
              <a:ext uri="{28A0092B-C50C-407E-A947-70E740481C1C}">
                <a14:useLocalDpi xmlns:a14="http://schemas.microsoft.com/office/drawing/2010/main" val="0"/>
              </a:ext>
            </a:extLst>
          </a:blip>
          <a:srcRect t="-59065" b="-59065"/>
          <a:stretch>
            <a:fillRect/>
          </a:stretch>
        </p:blipFill>
        <p:spPr>
          <a:xfrm>
            <a:off x="0" y="196273"/>
            <a:ext cx="9144000" cy="5181664"/>
          </a:xfrm>
        </p:spPr>
      </p:pic>
      <p:sp>
        <p:nvSpPr>
          <p:cNvPr id="5" name="ZoneTexte 4"/>
          <p:cNvSpPr txBox="1"/>
          <p:nvPr/>
        </p:nvSpPr>
        <p:spPr>
          <a:xfrm>
            <a:off x="692727" y="3971636"/>
            <a:ext cx="8301182" cy="2585323"/>
          </a:xfrm>
          <a:prstGeom prst="rect">
            <a:avLst/>
          </a:prstGeom>
          <a:noFill/>
        </p:spPr>
        <p:txBody>
          <a:bodyPr wrap="square" rtlCol="0">
            <a:spAutoFit/>
          </a:bodyPr>
          <a:lstStyle/>
          <a:p>
            <a:r>
              <a:rPr lang="fr-FR" b="1" dirty="0" smtClean="0">
                <a:solidFill>
                  <a:srgbClr val="333333"/>
                </a:solidFill>
              </a:rPr>
              <a:t>Trois types d’études sont en cours :</a:t>
            </a:r>
          </a:p>
          <a:p>
            <a:r>
              <a:rPr lang="fr-FR" b="1" dirty="0" smtClean="0">
                <a:solidFill>
                  <a:srgbClr val="333333"/>
                </a:solidFill>
              </a:rPr>
              <a:t>	- L’analyse de tous les groupes ou individus qui ont eu des activités jadis (leurs liens proches ou lointains, leurs actes, leurs sanctions, leur situation actuelle, etc.).</a:t>
            </a:r>
          </a:p>
          <a:p>
            <a:r>
              <a:rPr lang="fr-FR" b="1" dirty="0">
                <a:solidFill>
                  <a:srgbClr val="333333"/>
                </a:solidFill>
              </a:rPr>
              <a:t>	</a:t>
            </a:r>
            <a:r>
              <a:rPr lang="fr-FR" b="1" dirty="0" smtClean="0">
                <a:solidFill>
                  <a:srgbClr val="333333"/>
                </a:solidFill>
              </a:rPr>
              <a:t>- L’analyse des groupes ou individus qui se préparent actuellement pour passer à l’acte. Il convient alors de les arrêter ni trop tôt ni trop tard.</a:t>
            </a:r>
          </a:p>
          <a:p>
            <a:r>
              <a:rPr lang="fr-FR" b="1" dirty="0">
                <a:solidFill>
                  <a:srgbClr val="333333"/>
                </a:solidFill>
              </a:rPr>
              <a:t>	</a:t>
            </a:r>
            <a:r>
              <a:rPr lang="fr-FR" b="1" dirty="0" smtClean="0">
                <a:solidFill>
                  <a:srgbClr val="333333"/>
                </a:solidFill>
              </a:rPr>
              <a:t>- L’analyse de ceux qui envisageront de passer à l’acte dans quelques années selon des stratégies encore inconnues qu’il faut d’ores et déjà prévoir pour avoir une longueur d’avance.</a:t>
            </a:r>
            <a:endParaRPr lang="fr-FR" b="1" dirty="0">
              <a:solidFill>
                <a:srgbClr val="333333"/>
              </a:solidFill>
            </a:endParaRPr>
          </a:p>
        </p:txBody>
      </p:sp>
    </p:spTree>
    <p:extLst>
      <p:ext uri="{BB962C8B-B14F-4D97-AF65-F5344CB8AC3E}">
        <p14:creationId xmlns:p14="http://schemas.microsoft.com/office/powerpoint/2010/main" val="130032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services de renseignement</a:t>
            </a:r>
            <a:endParaRPr lang="fr-FR" dirty="0"/>
          </a:p>
        </p:txBody>
      </p:sp>
      <p:sp>
        <p:nvSpPr>
          <p:cNvPr id="3" name="Espace réservé du contenu 2"/>
          <p:cNvSpPr>
            <a:spLocks noGrp="1"/>
          </p:cNvSpPr>
          <p:nvPr>
            <p:ph idx="1"/>
          </p:nvPr>
        </p:nvSpPr>
        <p:spPr>
          <a:xfrm>
            <a:off x="779463" y="1828800"/>
            <a:ext cx="7867120" cy="4297363"/>
          </a:xfrm>
        </p:spPr>
        <p:txBody>
          <a:bodyPr>
            <a:normAutofit/>
          </a:bodyPr>
          <a:lstStyle/>
          <a:p>
            <a:r>
              <a:rPr lang="fr-FR" sz="2800" dirty="0" smtClean="0"/>
              <a:t>On a commencé p</a:t>
            </a:r>
            <a:r>
              <a:rPr lang="fr-FR" sz="2800" dirty="0"/>
              <a:t>a</a:t>
            </a:r>
            <a:r>
              <a:rPr lang="fr-FR" sz="2800" dirty="0" smtClean="0"/>
              <a:t>r développer un </a:t>
            </a:r>
            <a:r>
              <a:rPr lang="fr-FR" sz="2800" dirty="0">
                <a:effectLst/>
              </a:rPr>
              <a:t>Fichier de traitement des Signalements pour la Prévention de la Radicalisation à </a:t>
            </a:r>
            <a:r>
              <a:rPr lang="fr-FR" sz="2800" dirty="0" smtClean="0">
                <a:effectLst/>
              </a:rPr>
              <a:t>caractère terroriste (FSPRT) qui comprend trois listes, </a:t>
            </a:r>
          </a:p>
          <a:p>
            <a:pPr lvl="1"/>
            <a:r>
              <a:rPr lang="fr-FR" sz="2800" dirty="0" smtClean="0">
                <a:effectLst/>
              </a:rPr>
              <a:t>- celle du Centre national d’Assistance et de prévention de la radicalisation (CNAPR)</a:t>
            </a:r>
          </a:p>
          <a:p>
            <a:pPr lvl="1"/>
            <a:r>
              <a:rPr lang="fr-FR" sz="2800" dirty="0" smtClean="0">
                <a:solidFill>
                  <a:srgbClr val="333333"/>
                </a:solidFill>
                <a:effectLst/>
              </a:rPr>
              <a:t>- celle des états-majors de sécurité des </a:t>
            </a:r>
            <a:r>
              <a:rPr lang="fr-FR" sz="2800" dirty="0" smtClean="0">
                <a:effectLst/>
              </a:rPr>
              <a:t>préfectures (EMS)</a:t>
            </a:r>
          </a:p>
          <a:p>
            <a:pPr lvl="1"/>
            <a:r>
              <a:rPr lang="fr-FR" sz="2800" dirty="0" smtClean="0">
                <a:effectLst/>
              </a:rPr>
              <a:t>- celle des services de renseignement (objectifs).</a:t>
            </a:r>
          </a:p>
          <a:p>
            <a:pPr lvl="1"/>
            <a:endParaRPr lang="fr-FR" dirty="0"/>
          </a:p>
        </p:txBody>
      </p:sp>
    </p:spTree>
    <p:extLst>
      <p:ext uri="{BB962C8B-B14F-4D97-AF65-F5344CB8AC3E}">
        <p14:creationId xmlns:p14="http://schemas.microsoft.com/office/powerpoint/2010/main" val="39910200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services de renseignement</a:t>
            </a:r>
            <a:endParaRPr lang="fr-FR" dirty="0"/>
          </a:p>
        </p:txBody>
      </p:sp>
      <p:sp>
        <p:nvSpPr>
          <p:cNvPr id="3" name="Espace réservé du contenu 2"/>
          <p:cNvSpPr>
            <a:spLocks noGrp="1"/>
          </p:cNvSpPr>
          <p:nvPr>
            <p:ph idx="1"/>
          </p:nvPr>
        </p:nvSpPr>
        <p:spPr>
          <a:xfrm>
            <a:off x="283008" y="1551710"/>
            <a:ext cx="7583488" cy="4798291"/>
          </a:xfrm>
        </p:spPr>
        <p:txBody>
          <a:bodyPr>
            <a:normAutofit/>
          </a:bodyPr>
          <a:lstStyle/>
          <a:p>
            <a:r>
              <a:rPr lang="fr-FR" b="1" dirty="0" smtClean="0"/>
              <a:t>L’OUTIL PALANTIR</a:t>
            </a:r>
          </a:p>
          <a:p>
            <a:pPr lvl="1"/>
            <a:r>
              <a:rPr lang="fr-FR" b="1" dirty="0" smtClean="0"/>
              <a:t>Acheté par la DGSI en 2016 </a:t>
            </a:r>
            <a:r>
              <a:rPr lang="fr-FR" dirty="0" smtClean="0"/>
              <a:t>pour 10 millions d’euros, cet outil créé en 2004 permet d’explorer le </a:t>
            </a:r>
            <a:r>
              <a:rPr lang="fr-FR" dirty="0" err="1" smtClean="0"/>
              <a:t>big</a:t>
            </a:r>
            <a:r>
              <a:rPr lang="fr-FR" dirty="0" smtClean="0"/>
              <a:t> data qui est transformé en schémas lisibles à Levallois. </a:t>
            </a:r>
          </a:p>
          <a:p>
            <a:pPr lvl="1"/>
            <a:r>
              <a:rPr lang="fr-FR" dirty="0" smtClean="0"/>
              <a:t>Ceci permet d’établir des liens inaperçus entre des individus ou des variables (changer de portable 5 fois en deux mois). On obtient ainsi des éléments pertinents.</a:t>
            </a:r>
          </a:p>
          <a:p>
            <a:pPr lvl="1"/>
            <a:r>
              <a:rPr lang="fr-FR" dirty="0" smtClean="0"/>
              <a:t>Des </a:t>
            </a:r>
            <a:r>
              <a:rPr lang="fr-FR" b="1" dirty="0" smtClean="0"/>
              <a:t>outils français sont en cours de production </a:t>
            </a:r>
            <a:r>
              <a:rPr lang="fr-FR" dirty="0" smtClean="0"/>
              <a:t>à la DGA et chez </a:t>
            </a:r>
            <a:r>
              <a:rPr lang="fr-FR" dirty="0" err="1" smtClean="0"/>
              <a:t>Flaminem</a:t>
            </a:r>
            <a:r>
              <a:rPr lang="fr-FR" dirty="0" smtClean="0"/>
              <a:t>, car il est difficile de faire appel à une société américaine créée avec l’aide de la CIA pour analyser des données françaises (en raison </a:t>
            </a:r>
          </a:p>
          <a:p>
            <a:pPr lvl="1"/>
            <a:r>
              <a:rPr lang="fr-FR" dirty="0" smtClean="0"/>
              <a:t>d’éventuelles portes dérobées).</a:t>
            </a:r>
            <a:endParaRPr lang="fr-FR" dirty="0"/>
          </a:p>
        </p:txBody>
      </p:sp>
      <p:pic>
        <p:nvPicPr>
          <p:cNvPr id="6" name="Image 5"/>
          <p:cNvPicPr>
            <a:picLocks noChangeAspect="1"/>
          </p:cNvPicPr>
          <p:nvPr/>
        </p:nvPicPr>
        <p:blipFill>
          <a:blip r:embed="rId2"/>
          <a:stretch>
            <a:fillRect/>
          </a:stretch>
        </p:blipFill>
        <p:spPr>
          <a:xfrm>
            <a:off x="6376959" y="5380921"/>
            <a:ext cx="2771255" cy="1477079"/>
          </a:xfrm>
          <a:prstGeom prst="rect">
            <a:avLst/>
          </a:prstGeom>
        </p:spPr>
      </p:pic>
      <p:sp>
        <p:nvSpPr>
          <p:cNvPr id="7" name="ZoneTexte 6"/>
          <p:cNvSpPr txBox="1"/>
          <p:nvPr/>
        </p:nvSpPr>
        <p:spPr>
          <a:xfrm>
            <a:off x="283008" y="6024252"/>
            <a:ext cx="5743654" cy="923330"/>
          </a:xfrm>
          <a:prstGeom prst="rect">
            <a:avLst/>
          </a:prstGeom>
          <a:noFill/>
        </p:spPr>
        <p:txBody>
          <a:bodyPr wrap="square" rtlCol="0">
            <a:spAutoFit/>
          </a:bodyPr>
          <a:lstStyle/>
          <a:p>
            <a:r>
              <a:rPr lang="fr-FR" dirty="0" smtClean="0">
                <a:solidFill>
                  <a:srgbClr val="333333"/>
                </a:solidFill>
              </a:rPr>
              <a:t>4,6 milliards d’euros vont aller à </a:t>
            </a:r>
            <a:r>
              <a:rPr lang="fr-FR" dirty="0">
                <a:solidFill>
                  <a:srgbClr val="333333"/>
                </a:solidFill>
              </a:rPr>
              <a:t>l'intelligence artificielle, </a:t>
            </a:r>
            <a:r>
              <a:rPr lang="fr-FR" dirty="0" smtClean="0">
                <a:solidFill>
                  <a:srgbClr val="333333"/>
                </a:solidFill>
              </a:rPr>
              <a:t>au </a:t>
            </a:r>
            <a:r>
              <a:rPr lang="fr-FR" dirty="0" err="1" smtClean="0">
                <a:solidFill>
                  <a:srgbClr val="333333"/>
                </a:solidFill>
              </a:rPr>
              <a:t>Big</a:t>
            </a:r>
            <a:r>
              <a:rPr lang="fr-FR" dirty="0" smtClean="0">
                <a:solidFill>
                  <a:srgbClr val="333333"/>
                </a:solidFill>
              </a:rPr>
              <a:t> </a:t>
            </a:r>
            <a:r>
              <a:rPr lang="fr-FR" dirty="0">
                <a:solidFill>
                  <a:srgbClr val="333333"/>
                </a:solidFill>
              </a:rPr>
              <a:t>Data</a:t>
            </a:r>
            <a:r>
              <a:rPr lang="fr-FR">
                <a:solidFill>
                  <a:srgbClr val="333333"/>
                </a:solidFill>
              </a:rPr>
              <a:t>, </a:t>
            </a:r>
            <a:r>
              <a:rPr lang="fr-FR" smtClean="0">
                <a:solidFill>
                  <a:srgbClr val="333333"/>
                </a:solidFill>
              </a:rPr>
              <a:t>aux nanotechnologies </a:t>
            </a:r>
            <a:r>
              <a:rPr lang="fr-FR" dirty="0" smtClean="0">
                <a:solidFill>
                  <a:srgbClr val="333333"/>
                </a:solidFill>
              </a:rPr>
              <a:t>et à </a:t>
            </a:r>
            <a:r>
              <a:rPr lang="fr-FR" dirty="0">
                <a:solidFill>
                  <a:srgbClr val="333333"/>
                </a:solidFill>
              </a:rPr>
              <a:t>la </a:t>
            </a:r>
            <a:r>
              <a:rPr lang="fr-FR" dirty="0" err="1" smtClean="0">
                <a:solidFill>
                  <a:srgbClr val="333333"/>
                </a:solidFill>
              </a:rPr>
              <a:t>cybersécurité</a:t>
            </a:r>
            <a:r>
              <a:rPr lang="fr-FR" dirty="0" smtClean="0">
                <a:solidFill>
                  <a:srgbClr val="333333"/>
                </a:solidFill>
              </a:rPr>
              <a:t>.</a:t>
            </a:r>
            <a:endParaRPr lang="fr-FR" dirty="0">
              <a:solidFill>
                <a:srgbClr val="333333"/>
              </a:solidFill>
            </a:endParaRPr>
          </a:p>
          <a:p>
            <a:endParaRPr lang="fr-FR" dirty="0"/>
          </a:p>
        </p:txBody>
      </p:sp>
    </p:spTree>
    <p:extLst>
      <p:ext uri="{BB962C8B-B14F-4D97-AF65-F5344CB8AC3E}">
        <p14:creationId xmlns:p14="http://schemas.microsoft.com/office/powerpoint/2010/main" val="5721954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services de renseignement</a:t>
            </a:r>
            <a:endParaRPr lang="fr-FR" dirty="0"/>
          </a:p>
        </p:txBody>
      </p:sp>
      <p:sp>
        <p:nvSpPr>
          <p:cNvPr id="5" name="ZoneTexte 4"/>
          <p:cNvSpPr txBox="1"/>
          <p:nvPr/>
        </p:nvSpPr>
        <p:spPr>
          <a:xfrm>
            <a:off x="57727" y="1812636"/>
            <a:ext cx="1731818" cy="4801315"/>
          </a:xfrm>
          <a:prstGeom prst="rect">
            <a:avLst/>
          </a:prstGeom>
          <a:noFill/>
        </p:spPr>
        <p:txBody>
          <a:bodyPr wrap="square" rtlCol="0">
            <a:spAutoFit/>
          </a:bodyPr>
          <a:lstStyle/>
          <a:p>
            <a:r>
              <a:rPr lang="fr-FR" dirty="0" err="1" smtClean="0">
                <a:solidFill>
                  <a:srgbClr val="333333"/>
                </a:solidFill>
              </a:rPr>
              <a:t>Palantir</a:t>
            </a:r>
            <a:r>
              <a:rPr lang="fr-FR" dirty="0" smtClean="0">
                <a:solidFill>
                  <a:srgbClr val="333333"/>
                </a:solidFill>
              </a:rPr>
              <a:t> : Le graphe relationnel des liens GSM (appels </a:t>
            </a:r>
            <a:r>
              <a:rPr lang="fr-FR" dirty="0">
                <a:solidFill>
                  <a:srgbClr val="333333"/>
                </a:solidFill>
              </a:rPr>
              <a:t>entrants et sortants)</a:t>
            </a:r>
            <a:r>
              <a:rPr lang="fr-FR" dirty="0" smtClean="0">
                <a:solidFill>
                  <a:srgbClr val="333333"/>
                </a:solidFill>
              </a:rPr>
              <a:t> de Mike </a:t>
            </a:r>
            <a:r>
              <a:rPr lang="fr-FR" dirty="0" err="1" smtClean="0">
                <a:solidFill>
                  <a:srgbClr val="333333"/>
                </a:solidFill>
              </a:rPr>
              <a:t>Fikri</a:t>
            </a:r>
            <a:r>
              <a:rPr lang="fr-FR" dirty="0" smtClean="0">
                <a:solidFill>
                  <a:srgbClr val="333333"/>
                </a:solidFill>
              </a:rPr>
              <a:t>. On peut y ajouter l’analyse des blogs puis des emails. On en tire des convergences ou des anomalies (ici un lien avec un fiché S). </a:t>
            </a:r>
            <a:endParaRPr lang="fr-FR" dirty="0">
              <a:solidFill>
                <a:srgbClr val="333333"/>
              </a:solidFill>
            </a:endParaRPr>
          </a:p>
        </p:txBody>
      </p:sp>
      <p:pic>
        <p:nvPicPr>
          <p:cNvPr id="7" name="Espace réservé du contenu 6" descr="Capture d’écran 2018-10-14 à 21.29.18.png"/>
          <p:cNvPicPr>
            <a:picLocks noGrp="1" noChangeAspect="1"/>
          </p:cNvPicPr>
          <p:nvPr>
            <p:ph idx="1"/>
          </p:nvPr>
        </p:nvPicPr>
        <p:blipFill>
          <a:blip r:embed="rId2">
            <a:extLst>
              <a:ext uri="{28A0092B-C50C-407E-A947-70E740481C1C}">
                <a14:useLocalDpi xmlns:a14="http://schemas.microsoft.com/office/drawing/2010/main" val="0"/>
              </a:ext>
            </a:extLst>
          </a:blip>
          <a:srcRect l="11577" r="11577"/>
          <a:stretch>
            <a:fillRect/>
          </a:stretch>
        </p:blipFill>
        <p:spPr>
          <a:xfrm>
            <a:off x="2274455" y="1436256"/>
            <a:ext cx="3440546" cy="1949667"/>
          </a:xfrm>
        </p:spPr>
      </p:pic>
      <p:pic>
        <p:nvPicPr>
          <p:cNvPr id="8" name="Image 7" descr="Capture d’écran 2018-10-14 à 21.30.2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5882" y="1436256"/>
            <a:ext cx="2400300" cy="3759200"/>
          </a:xfrm>
          <a:prstGeom prst="rect">
            <a:avLst/>
          </a:prstGeom>
        </p:spPr>
      </p:pic>
      <p:pic>
        <p:nvPicPr>
          <p:cNvPr id="9" name="Image 8" descr="Capture d’écran 2018-10-14 à 21.31.3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4364" y="3519894"/>
            <a:ext cx="4191000" cy="1888828"/>
          </a:xfrm>
          <a:prstGeom prst="rect">
            <a:avLst/>
          </a:prstGeom>
        </p:spPr>
      </p:pic>
      <p:pic>
        <p:nvPicPr>
          <p:cNvPr id="10" name="Image 9" descr="Capture d’écran 2018-10-14 à 21.33.06.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74636" y="5545887"/>
            <a:ext cx="2713182" cy="1219749"/>
          </a:xfrm>
          <a:prstGeom prst="rect">
            <a:avLst/>
          </a:prstGeom>
        </p:spPr>
      </p:pic>
      <p:pic>
        <p:nvPicPr>
          <p:cNvPr id="11" name="Image 10" descr="Capture d’écran 2018-10-14 à 21.33.4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0427" y="3356736"/>
            <a:ext cx="2608118" cy="3317747"/>
          </a:xfrm>
          <a:prstGeom prst="rect">
            <a:avLst/>
          </a:prstGeom>
        </p:spPr>
      </p:pic>
    </p:spTree>
    <p:extLst>
      <p:ext uri="{BB962C8B-B14F-4D97-AF65-F5344CB8AC3E}">
        <p14:creationId xmlns:p14="http://schemas.microsoft.com/office/powerpoint/2010/main" val="4793247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services de renseignement</a:t>
            </a:r>
            <a:endParaRPr lang="fr-FR" dirty="0"/>
          </a:p>
        </p:txBody>
      </p:sp>
      <p:sp>
        <p:nvSpPr>
          <p:cNvPr id="5" name="ZoneTexte 4"/>
          <p:cNvSpPr txBox="1"/>
          <p:nvPr/>
        </p:nvSpPr>
        <p:spPr>
          <a:xfrm>
            <a:off x="582967" y="1812637"/>
            <a:ext cx="8473848" cy="4708981"/>
          </a:xfrm>
          <a:prstGeom prst="rect">
            <a:avLst/>
          </a:prstGeom>
          <a:noFill/>
        </p:spPr>
        <p:txBody>
          <a:bodyPr wrap="square" rtlCol="0">
            <a:spAutoFit/>
          </a:bodyPr>
          <a:lstStyle/>
          <a:p>
            <a:r>
              <a:rPr lang="fr-FR" sz="2000" dirty="0" err="1" smtClean="0">
                <a:solidFill>
                  <a:srgbClr val="333333"/>
                </a:solidFill>
              </a:rPr>
              <a:t>Palantir</a:t>
            </a:r>
            <a:r>
              <a:rPr lang="fr-FR" sz="2000" dirty="0" smtClean="0">
                <a:solidFill>
                  <a:srgbClr val="333333"/>
                </a:solidFill>
              </a:rPr>
              <a:t> : Il </a:t>
            </a:r>
            <a:r>
              <a:rPr lang="fr-FR" sz="2000" b="1" dirty="0" smtClean="0">
                <a:solidFill>
                  <a:srgbClr val="333333"/>
                </a:solidFill>
              </a:rPr>
              <a:t>ne s’agit plus de faire un profilage psychologique </a:t>
            </a:r>
            <a:r>
              <a:rPr lang="fr-FR" sz="2000" dirty="0" smtClean="0">
                <a:solidFill>
                  <a:srgbClr val="333333"/>
                </a:solidFill>
              </a:rPr>
              <a:t>de toute une population sur le modèle de </a:t>
            </a:r>
            <a:r>
              <a:rPr lang="fr-FR" sz="2000" b="1" dirty="0" smtClean="0">
                <a:solidFill>
                  <a:srgbClr val="333333"/>
                </a:solidFill>
              </a:rPr>
              <a:t>Cambridge </a:t>
            </a:r>
            <a:r>
              <a:rPr lang="fr-FR" sz="2000" b="1" dirty="0" err="1" smtClean="0">
                <a:solidFill>
                  <a:srgbClr val="333333"/>
                </a:solidFill>
              </a:rPr>
              <a:t>Analytica</a:t>
            </a:r>
            <a:r>
              <a:rPr lang="fr-FR" sz="2000" dirty="0">
                <a:solidFill>
                  <a:srgbClr val="333333"/>
                </a:solidFill>
              </a:rPr>
              <a:t>,</a:t>
            </a:r>
            <a:r>
              <a:rPr lang="fr-FR" sz="2000" dirty="0" smtClean="0">
                <a:solidFill>
                  <a:srgbClr val="333333"/>
                </a:solidFill>
              </a:rPr>
              <a:t> la filiale de la société britannique </a:t>
            </a:r>
            <a:r>
              <a:rPr lang="fr-FR" sz="2000" dirty="0" err="1" smtClean="0">
                <a:solidFill>
                  <a:srgbClr val="333333"/>
                </a:solidFill>
              </a:rPr>
              <a:t>Strategic</a:t>
            </a:r>
            <a:r>
              <a:rPr lang="fr-FR" sz="2000" dirty="0" smtClean="0">
                <a:solidFill>
                  <a:srgbClr val="333333"/>
                </a:solidFill>
              </a:rPr>
              <a:t> Communication </a:t>
            </a:r>
            <a:r>
              <a:rPr lang="fr-FR" sz="2000" dirty="0" err="1" smtClean="0">
                <a:solidFill>
                  <a:srgbClr val="333333"/>
                </a:solidFill>
              </a:rPr>
              <a:t>Laboratory</a:t>
            </a:r>
            <a:r>
              <a:rPr lang="fr-FR" sz="2000" dirty="0" smtClean="0">
                <a:solidFill>
                  <a:srgbClr val="333333"/>
                </a:solidFill>
              </a:rPr>
              <a:t> (les 32 profils établis par Robert </a:t>
            </a:r>
            <a:r>
              <a:rPr lang="fr-FR" sz="2000" dirty="0" err="1" smtClean="0">
                <a:solidFill>
                  <a:srgbClr val="333333"/>
                </a:solidFill>
              </a:rPr>
              <a:t>Mercer</a:t>
            </a:r>
            <a:r>
              <a:rPr lang="fr-FR" sz="2000" dirty="0" smtClean="0">
                <a:solidFill>
                  <a:srgbClr val="333333"/>
                </a:solidFill>
              </a:rPr>
              <a:t> pour trouver les deux catégories d’électeurs indécis dans les États susceptibles de basculer à partir de l’achat (légal) des data de 87 millions d’utilisateurs de Facebook, Google, </a:t>
            </a:r>
            <a:r>
              <a:rPr lang="fr-FR" sz="2000" dirty="0" err="1" smtClean="0">
                <a:solidFill>
                  <a:srgbClr val="333333"/>
                </a:solidFill>
              </a:rPr>
              <a:t>Twitter</a:t>
            </a:r>
            <a:r>
              <a:rPr lang="fr-FR" sz="2000" dirty="0" smtClean="0">
                <a:solidFill>
                  <a:srgbClr val="333333"/>
                </a:solidFill>
              </a:rPr>
              <a:t>, banques, organismes de crédit et sécurité sociale).</a:t>
            </a:r>
          </a:p>
          <a:p>
            <a:r>
              <a:rPr lang="fr-FR" sz="2000" b="1" dirty="0" smtClean="0">
                <a:solidFill>
                  <a:srgbClr val="333333"/>
                </a:solidFill>
              </a:rPr>
              <a:t>On part, au contraire, d’un profilage</a:t>
            </a:r>
            <a:r>
              <a:rPr lang="fr-FR" sz="2000" dirty="0" smtClean="0">
                <a:solidFill>
                  <a:srgbClr val="333333"/>
                </a:solidFill>
              </a:rPr>
              <a:t> de plus en plus précis </a:t>
            </a:r>
            <a:r>
              <a:rPr lang="fr-FR" sz="2000" b="1" dirty="0" smtClean="0">
                <a:solidFill>
                  <a:srgbClr val="333333"/>
                </a:solidFill>
              </a:rPr>
              <a:t>établi a priori </a:t>
            </a:r>
            <a:r>
              <a:rPr lang="fr-FR" sz="2000" dirty="0" smtClean="0">
                <a:solidFill>
                  <a:srgbClr val="333333"/>
                </a:solidFill>
              </a:rPr>
              <a:t>par des universitaires. Pour cela l’État va faire des gros investissements dans la recherche des évolutions processuelles caractérisant la radicalisation.</a:t>
            </a:r>
          </a:p>
          <a:p>
            <a:r>
              <a:rPr lang="fr-FR" sz="2000" dirty="0" smtClean="0">
                <a:solidFill>
                  <a:srgbClr val="333333"/>
                </a:solidFill>
              </a:rPr>
              <a:t>On </a:t>
            </a:r>
            <a:r>
              <a:rPr lang="fr-FR" sz="2000" b="1" dirty="0" smtClean="0">
                <a:solidFill>
                  <a:srgbClr val="333333"/>
                </a:solidFill>
              </a:rPr>
              <a:t>cherche ensuite dans les Data Bases les personnes correspondant </a:t>
            </a:r>
            <a:r>
              <a:rPr lang="fr-FR" sz="2000" dirty="0" smtClean="0">
                <a:solidFill>
                  <a:srgbClr val="333333"/>
                </a:solidFill>
              </a:rPr>
              <a:t>à ces indications.</a:t>
            </a:r>
          </a:p>
          <a:p>
            <a:r>
              <a:rPr lang="fr-FR" sz="2000" b="1" dirty="0" smtClean="0">
                <a:solidFill>
                  <a:srgbClr val="333333"/>
                </a:solidFill>
              </a:rPr>
              <a:t>Ces données</a:t>
            </a:r>
            <a:r>
              <a:rPr lang="fr-FR" sz="2000" dirty="0" smtClean="0">
                <a:solidFill>
                  <a:srgbClr val="333333"/>
                </a:solidFill>
              </a:rPr>
              <a:t>, qui auraient pu devenir l’équivalent du destin des Grecs, sont alors </a:t>
            </a:r>
            <a:r>
              <a:rPr lang="fr-FR" sz="2000" b="1" dirty="0" smtClean="0">
                <a:solidFill>
                  <a:srgbClr val="333333"/>
                </a:solidFill>
              </a:rPr>
              <a:t>modifiées par un groupe de </a:t>
            </a:r>
            <a:r>
              <a:rPr lang="fr-FR" sz="2000" b="1" dirty="0" err="1" smtClean="0">
                <a:solidFill>
                  <a:srgbClr val="333333"/>
                </a:solidFill>
              </a:rPr>
              <a:t>déradicalisateurs</a:t>
            </a:r>
            <a:r>
              <a:rPr lang="fr-FR" sz="2000" b="1" dirty="0" smtClean="0">
                <a:solidFill>
                  <a:srgbClr val="333333"/>
                </a:solidFill>
              </a:rPr>
              <a:t> spécialisés </a:t>
            </a:r>
            <a:r>
              <a:rPr lang="fr-FR" sz="2000" dirty="0" smtClean="0">
                <a:solidFill>
                  <a:srgbClr val="333333"/>
                </a:solidFill>
              </a:rPr>
              <a:t>en psychologie cognitive.</a:t>
            </a:r>
            <a:endParaRPr lang="fr-FR" sz="2000" dirty="0">
              <a:solidFill>
                <a:srgbClr val="333333"/>
              </a:solidFill>
            </a:endParaRPr>
          </a:p>
        </p:txBody>
      </p:sp>
    </p:spTree>
    <p:extLst>
      <p:ext uri="{BB962C8B-B14F-4D97-AF65-F5344CB8AC3E}">
        <p14:creationId xmlns:p14="http://schemas.microsoft.com/office/powerpoint/2010/main" val="37828683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services de renseignement</a:t>
            </a:r>
            <a:endParaRPr lang="fr-FR" dirty="0"/>
          </a:p>
        </p:txBody>
      </p:sp>
      <p:sp>
        <p:nvSpPr>
          <p:cNvPr id="5" name="ZoneTexte 4"/>
          <p:cNvSpPr txBox="1"/>
          <p:nvPr/>
        </p:nvSpPr>
        <p:spPr>
          <a:xfrm>
            <a:off x="161635" y="1524000"/>
            <a:ext cx="1979909" cy="5355313"/>
          </a:xfrm>
          <a:prstGeom prst="rect">
            <a:avLst/>
          </a:prstGeom>
          <a:noFill/>
        </p:spPr>
        <p:txBody>
          <a:bodyPr wrap="square" rtlCol="0">
            <a:spAutoFit/>
          </a:bodyPr>
          <a:lstStyle/>
          <a:p>
            <a:r>
              <a:rPr lang="fr-FR" dirty="0" err="1" smtClean="0">
                <a:solidFill>
                  <a:srgbClr val="333333"/>
                </a:solidFill>
              </a:rPr>
              <a:t>Palantir</a:t>
            </a:r>
            <a:r>
              <a:rPr lang="fr-FR" dirty="0" smtClean="0">
                <a:solidFill>
                  <a:srgbClr val="333333"/>
                </a:solidFill>
              </a:rPr>
              <a:t> : le fiché S est relié à trois cellules. On visualise immédiatement les coups de téléphones envoyés et leurs durées et on voit s’ils suivent de quelques minutes ou non une communication avec Mike </a:t>
            </a:r>
            <a:r>
              <a:rPr lang="fr-FR" dirty="0" err="1" smtClean="0">
                <a:solidFill>
                  <a:srgbClr val="333333"/>
                </a:solidFill>
              </a:rPr>
              <a:t>Fikri</a:t>
            </a:r>
            <a:r>
              <a:rPr lang="fr-FR" dirty="0" smtClean="0">
                <a:solidFill>
                  <a:srgbClr val="333333"/>
                </a:solidFill>
              </a:rPr>
              <a:t>. On analyse aussitôt les voyages aériens (</a:t>
            </a:r>
            <a:r>
              <a:rPr lang="fr-FR" dirty="0">
                <a:solidFill>
                  <a:srgbClr val="333333"/>
                </a:solidFill>
              </a:rPr>
              <a:t>E</a:t>
            </a:r>
            <a:r>
              <a:rPr lang="fr-FR" dirty="0" smtClean="0">
                <a:solidFill>
                  <a:srgbClr val="333333"/>
                </a:solidFill>
              </a:rPr>
              <a:t>vent </a:t>
            </a:r>
            <a:r>
              <a:rPr lang="fr-FR" dirty="0" err="1">
                <a:solidFill>
                  <a:srgbClr val="333333"/>
                </a:solidFill>
              </a:rPr>
              <a:t>P</a:t>
            </a:r>
            <a:r>
              <a:rPr lang="fr-FR" dirty="0" err="1" smtClean="0">
                <a:solidFill>
                  <a:srgbClr val="333333"/>
                </a:solidFill>
              </a:rPr>
              <a:t>roperties</a:t>
            </a:r>
            <a:r>
              <a:rPr lang="fr-FR" dirty="0" smtClean="0">
                <a:solidFill>
                  <a:srgbClr val="333333"/>
                </a:solidFill>
              </a:rPr>
              <a:t>).</a:t>
            </a:r>
            <a:endParaRPr lang="fr-FR" dirty="0">
              <a:solidFill>
                <a:srgbClr val="333333"/>
              </a:solidFill>
            </a:endParaRPr>
          </a:p>
        </p:txBody>
      </p:sp>
      <p:pic>
        <p:nvPicPr>
          <p:cNvPr id="4" name="Image 3" descr="Capture d’écran 2018-10-14 à 21.34.24.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1545" y="1431636"/>
            <a:ext cx="7002454" cy="3093550"/>
          </a:xfrm>
          <a:prstGeom prst="rect">
            <a:avLst/>
          </a:prstGeom>
        </p:spPr>
      </p:pic>
      <p:pic>
        <p:nvPicPr>
          <p:cNvPr id="6" name="Image 5" descr="Capture d’écran 2018-10-14 à 21.35.2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771" y="4527960"/>
            <a:ext cx="5253180" cy="2330039"/>
          </a:xfrm>
          <a:prstGeom prst="rect">
            <a:avLst/>
          </a:prstGeom>
        </p:spPr>
      </p:pic>
    </p:spTree>
    <p:extLst>
      <p:ext uri="{BB962C8B-B14F-4D97-AF65-F5344CB8AC3E}">
        <p14:creationId xmlns:p14="http://schemas.microsoft.com/office/powerpoint/2010/main" val="150356354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 Les » radicalisations peuvent être plus ou moins violentes</a:t>
            </a:r>
            <a:endParaRPr lang="fr-FR" sz="3200" dirty="0"/>
          </a:p>
        </p:txBody>
      </p:sp>
      <p:sp>
        <p:nvSpPr>
          <p:cNvPr id="3" name="Espace réservé du contenu 2"/>
          <p:cNvSpPr>
            <a:spLocks noGrp="1"/>
          </p:cNvSpPr>
          <p:nvPr>
            <p:ph idx="1"/>
          </p:nvPr>
        </p:nvSpPr>
        <p:spPr>
          <a:xfrm>
            <a:off x="522972" y="1828800"/>
            <a:ext cx="8463603" cy="4856018"/>
          </a:xfrm>
        </p:spPr>
        <p:txBody>
          <a:bodyPr>
            <a:normAutofit fontScale="92500"/>
          </a:bodyPr>
          <a:lstStyle/>
          <a:p>
            <a:r>
              <a:rPr lang="fr-FR" dirty="0" smtClean="0"/>
              <a:t>Autre différence : </a:t>
            </a:r>
            <a:r>
              <a:rPr lang="fr-FR" b="1" dirty="0" smtClean="0"/>
              <a:t>avant 20 ans</a:t>
            </a:r>
            <a:r>
              <a:rPr lang="fr-FR" dirty="0" smtClean="0"/>
              <a:t>, ce sont les </a:t>
            </a:r>
            <a:r>
              <a:rPr lang="fr-FR" b="1" dirty="0" smtClean="0"/>
              <a:t>problèmes de la personne</a:t>
            </a:r>
            <a:r>
              <a:rPr lang="fr-FR" dirty="0" smtClean="0"/>
              <a:t> et de sa psychologie individuelle (défi, quête de marges, construction de soi) </a:t>
            </a:r>
            <a:r>
              <a:rPr lang="fr-FR" b="1" dirty="0" smtClean="0"/>
              <a:t>qui prédominent</a:t>
            </a:r>
            <a:r>
              <a:rPr lang="fr-FR" dirty="0" smtClean="0"/>
              <a:t>. La stratégie est alors de faire d’abord réfléchir ces jeunes sur leur parcours personnel.</a:t>
            </a:r>
          </a:p>
          <a:p>
            <a:r>
              <a:rPr lang="fr-FR" b="1" dirty="0" smtClean="0"/>
              <a:t>Par la suite, la part de l’idéologisation et donc du passage aux actes</a:t>
            </a:r>
            <a:r>
              <a:rPr lang="fr-FR" dirty="0" smtClean="0"/>
              <a:t>, du terrorisme, </a:t>
            </a:r>
            <a:r>
              <a:rPr lang="fr-FR" b="1" dirty="0" smtClean="0"/>
              <a:t>s’accroît</a:t>
            </a:r>
            <a:r>
              <a:rPr lang="fr-FR" dirty="0" smtClean="0"/>
              <a:t>. Il y a </a:t>
            </a:r>
            <a:r>
              <a:rPr lang="fr-FR" b="1" dirty="0" smtClean="0"/>
              <a:t>moins de manipulations sectaires </a:t>
            </a:r>
            <a:r>
              <a:rPr lang="fr-FR" dirty="0" smtClean="0"/>
              <a:t>(alors que Dounia </a:t>
            </a:r>
            <a:r>
              <a:rPr lang="fr-FR" dirty="0" err="1" smtClean="0"/>
              <a:t>Bouzar</a:t>
            </a:r>
            <a:r>
              <a:rPr lang="fr-FR" dirty="0" smtClean="0"/>
              <a:t> en fait le seul mode de radicalisation). Ceux qui deviennent acteurs </a:t>
            </a:r>
            <a:r>
              <a:rPr lang="fr-FR" i="1" dirty="0">
                <a:effectLst/>
              </a:rPr>
              <a:t>« se voient nier l’égalité des </a:t>
            </a:r>
            <a:r>
              <a:rPr lang="fr-FR" i="1" dirty="0" smtClean="0">
                <a:effectLst/>
              </a:rPr>
              <a:t>chances </a:t>
            </a:r>
            <a:r>
              <a:rPr lang="fr-FR" i="1" dirty="0">
                <a:effectLst/>
              </a:rPr>
              <a:t>refusent, en retour, d’adhérer à une vision sécularisée de la société moderne ».</a:t>
            </a:r>
            <a:r>
              <a:rPr lang="fr-FR" dirty="0">
                <a:effectLst/>
              </a:rPr>
              <a:t> </a:t>
            </a:r>
            <a:r>
              <a:rPr lang="fr-FR" dirty="0" smtClean="0">
                <a:effectLst/>
              </a:rPr>
              <a:t>Ce sont alors des victimes de l’échec </a:t>
            </a:r>
            <a:r>
              <a:rPr lang="fr-FR" dirty="0">
                <a:effectLst/>
              </a:rPr>
              <a:t>scolaire, </a:t>
            </a:r>
            <a:r>
              <a:rPr lang="fr-FR" dirty="0" smtClean="0">
                <a:effectLst/>
              </a:rPr>
              <a:t>sans sexualité épanouie qui se réfugient dans les </a:t>
            </a:r>
            <a:r>
              <a:rPr lang="fr-FR" dirty="0">
                <a:effectLst/>
              </a:rPr>
              <a:t>réseaux </a:t>
            </a:r>
            <a:r>
              <a:rPr lang="fr-FR" dirty="0" smtClean="0">
                <a:effectLst/>
              </a:rPr>
              <a:t>sociaux ou les groupes de pairs avec bien plus que </a:t>
            </a:r>
            <a:r>
              <a:rPr lang="fr-FR" dirty="0">
                <a:effectLst/>
              </a:rPr>
              <a:t>la volonté de </a:t>
            </a:r>
            <a:r>
              <a:rPr lang="fr-FR" dirty="0" smtClean="0">
                <a:effectLst/>
              </a:rPr>
              <a:t>provoquer.</a:t>
            </a:r>
            <a:endParaRPr lang="fr-FR" dirty="0" smtClean="0"/>
          </a:p>
        </p:txBody>
      </p:sp>
    </p:spTree>
    <p:extLst>
      <p:ext uri="{BB962C8B-B14F-4D97-AF65-F5344CB8AC3E}">
        <p14:creationId xmlns:p14="http://schemas.microsoft.com/office/powerpoint/2010/main" val="325599904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services de renseignement</a:t>
            </a:r>
            <a:endParaRPr lang="fr-FR" dirty="0"/>
          </a:p>
        </p:txBody>
      </p:sp>
      <p:sp>
        <p:nvSpPr>
          <p:cNvPr id="5" name="ZoneTexte 4"/>
          <p:cNvSpPr txBox="1"/>
          <p:nvPr/>
        </p:nvSpPr>
        <p:spPr>
          <a:xfrm>
            <a:off x="57726" y="1812636"/>
            <a:ext cx="1847273" cy="3693319"/>
          </a:xfrm>
          <a:prstGeom prst="rect">
            <a:avLst/>
          </a:prstGeom>
          <a:noFill/>
        </p:spPr>
        <p:txBody>
          <a:bodyPr wrap="square" rtlCol="0">
            <a:spAutoFit/>
          </a:bodyPr>
          <a:lstStyle/>
          <a:p>
            <a:r>
              <a:rPr lang="fr-FR" dirty="0" smtClean="0">
                <a:solidFill>
                  <a:srgbClr val="333333"/>
                </a:solidFill>
              </a:rPr>
              <a:t>La gendarmerie a développé son propre outil avec ses ingénieurs, programmateurs spécialistes des data. Ce logiciel, testé dans 11 départements a été étendu à toute la France en septembre 2018.</a:t>
            </a:r>
            <a:endParaRPr lang="fr-FR" dirty="0">
              <a:solidFill>
                <a:srgbClr val="333333"/>
              </a:solidFill>
            </a:endParaRPr>
          </a:p>
        </p:txBody>
      </p:sp>
      <p:sp>
        <p:nvSpPr>
          <p:cNvPr id="3" name="Espace réservé du contenu 2"/>
          <p:cNvSpPr>
            <a:spLocks noGrp="1"/>
          </p:cNvSpPr>
          <p:nvPr>
            <p:ph idx="1"/>
          </p:nvPr>
        </p:nvSpPr>
        <p:spPr>
          <a:xfrm>
            <a:off x="2747817" y="2159000"/>
            <a:ext cx="5615133" cy="3967163"/>
          </a:xfrm>
        </p:spPr>
        <p:txBody>
          <a:bodyPr/>
          <a:lstStyle/>
          <a:p>
            <a:r>
              <a:rPr lang="fr-FR" dirty="0" smtClean="0"/>
              <a:t> </a:t>
            </a:r>
            <a:endParaRPr lang="fr-FR" dirty="0"/>
          </a:p>
        </p:txBody>
      </p:sp>
      <p:pic>
        <p:nvPicPr>
          <p:cNvPr id="6" name="Image 5"/>
          <p:cNvPicPr>
            <a:picLocks noChangeAspect="1"/>
          </p:cNvPicPr>
          <p:nvPr/>
        </p:nvPicPr>
        <p:blipFill>
          <a:blip r:embed="rId2"/>
          <a:stretch>
            <a:fillRect/>
          </a:stretch>
        </p:blipFill>
        <p:spPr>
          <a:xfrm>
            <a:off x="2055091" y="1448986"/>
            <a:ext cx="7088909" cy="3987511"/>
          </a:xfrm>
          <a:prstGeom prst="rect">
            <a:avLst/>
          </a:prstGeom>
        </p:spPr>
      </p:pic>
      <p:sp>
        <p:nvSpPr>
          <p:cNvPr id="7" name="ZoneTexte 6"/>
          <p:cNvSpPr txBox="1"/>
          <p:nvPr/>
        </p:nvSpPr>
        <p:spPr>
          <a:xfrm>
            <a:off x="2055090" y="5679076"/>
            <a:ext cx="7088910" cy="923330"/>
          </a:xfrm>
          <a:prstGeom prst="rect">
            <a:avLst/>
          </a:prstGeom>
          <a:noFill/>
        </p:spPr>
        <p:txBody>
          <a:bodyPr wrap="square" rtlCol="0">
            <a:spAutoFit/>
          </a:bodyPr>
          <a:lstStyle/>
          <a:p>
            <a:r>
              <a:rPr lang="fr-FR" dirty="0" smtClean="0">
                <a:solidFill>
                  <a:srgbClr val="333333"/>
                </a:solidFill>
              </a:rPr>
              <a:t>La cartographie en temps réel des méfaits. </a:t>
            </a:r>
            <a:r>
              <a:rPr lang="fr-FR" dirty="0">
                <a:solidFill>
                  <a:srgbClr val="333333"/>
                </a:solidFill>
              </a:rPr>
              <a:t>À l'aide de cet outil, le décideur opérationnel organise ses </a:t>
            </a:r>
            <a:r>
              <a:rPr lang="fr-FR" dirty="0" smtClean="0">
                <a:solidFill>
                  <a:srgbClr val="333333"/>
                </a:solidFill>
              </a:rPr>
              <a:t>patrouilles </a:t>
            </a:r>
            <a:r>
              <a:rPr lang="fr-FR" dirty="0">
                <a:solidFill>
                  <a:srgbClr val="333333"/>
                </a:solidFill>
              </a:rPr>
              <a:t>et </a:t>
            </a:r>
            <a:r>
              <a:rPr lang="fr-FR" dirty="0" smtClean="0">
                <a:solidFill>
                  <a:srgbClr val="333333"/>
                </a:solidFill>
              </a:rPr>
              <a:t>il parcourt le terrain.</a:t>
            </a:r>
            <a:endParaRPr lang="fr-FR" dirty="0">
              <a:solidFill>
                <a:srgbClr val="333333"/>
              </a:solidFill>
            </a:endParaRPr>
          </a:p>
          <a:p>
            <a:endParaRPr lang="fr-FR" dirty="0">
              <a:solidFill>
                <a:srgbClr val="333333"/>
              </a:solidFill>
            </a:endParaRPr>
          </a:p>
        </p:txBody>
      </p:sp>
    </p:spTree>
    <p:extLst>
      <p:ext uri="{BB962C8B-B14F-4D97-AF65-F5344CB8AC3E}">
        <p14:creationId xmlns:p14="http://schemas.microsoft.com/office/powerpoint/2010/main" val="5838863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services de renseignement</a:t>
            </a:r>
            <a:endParaRPr lang="fr-FR" dirty="0"/>
          </a:p>
        </p:txBody>
      </p:sp>
      <p:sp>
        <p:nvSpPr>
          <p:cNvPr id="5" name="ZoneTexte 4"/>
          <p:cNvSpPr txBox="1"/>
          <p:nvPr/>
        </p:nvSpPr>
        <p:spPr>
          <a:xfrm>
            <a:off x="57726" y="1532605"/>
            <a:ext cx="1847273" cy="5078314"/>
          </a:xfrm>
          <a:prstGeom prst="rect">
            <a:avLst/>
          </a:prstGeom>
          <a:noFill/>
        </p:spPr>
        <p:txBody>
          <a:bodyPr wrap="square" rtlCol="0">
            <a:spAutoFit/>
          </a:bodyPr>
          <a:lstStyle/>
          <a:p>
            <a:r>
              <a:rPr lang="fr-FR" dirty="0" smtClean="0">
                <a:solidFill>
                  <a:srgbClr val="333333"/>
                </a:solidFill>
              </a:rPr>
              <a:t>Un autre logiciel de reconnaissance automatique des visages a été implanté à la mi-juin 2018 dans deux aéroports français, Roissy et Orly. Le premier but est de fluidifier les passages de la frontière. Mais le passeport est scanné et la personne photographiée.</a:t>
            </a:r>
            <a:endParaRPr lang="fr-FR" dirty="0">
              <a:solidFill>
                <a:srgbClr val="333333"/>
              </a:solidFill>
            </a:endParaRPr>
          </a:p>
        </p:txBody>
      </p:sp>
      <p:sp>
        <p:nvSpPr>
          <p:cNvPr id="3" name="Espace réservé du contenu 2"/>
          <p:cNvSpPr>
            <a:spLocks noGrp="1"/>
          </p:cNvSpPr>
          <p:nvPr>
            <p:ph idx="1"/>
          </p:nvPr>
        </p:nvSpPr>
        <p:spPr>
          <a:xfrm>
            <a:off x="2216727" y="1812636"/>
            <a:ext cx="6146223" cy="4313527"/>
          </a:xfrm>
        </p:spPr>
        <p:txBody>
          <a:bodyPr/>
          <a:lstStyle/>
          <a:p>
            <a:r>
              <a:rPr lang="fr-FR" dirty="0" smtClean="0"/>
              <a:t> </a:t>
            </a:r>
            <a:endParaRPr lang="fr-FR" dirty="0"/>
          </a:p>
        </p:txBody>
      </p:sp>
      <p:pic>
        <p:nvPicPr>
          <p:cNvPr id="4" name="Image 3"/>
          <p:cNvPicPr>
            <a:picLocks noChangeAspect="1"/>
          </p:cNvPicPr>
          <p:nvPr/>
        </p:nvPicPr>
        <p:blipFill>
          <a:blip r:embed="rId2"/>
          <a:stretch>
            <a:fillRect/>
          </a:stretch>
        </p:blipFill>
        <p:spPr>
          <a:xfrm>
            <a:off x="2056789" y="1500909"/>
            <a:ext cx="7004478" cy="3937000"/>
          </a:xfrm>
          <a:prstGeom prst="rect">
            <a:avLst/>
          </a:prstGeom>
        </p:spPr>
      </p:pic>
      <p:sp>
        <p:nvSpPr>
          <p:cNvPr id="9" name="Rectangle 8"/>
          <p:cNvSpPr/>
          <p:nvPr/>
        </p:nvSpPr>
        <p:spPr>
          <a:xfrm>
            <a:off x="2056789" y="5664498"/>
            <a:ext cx="7004478" cy="923330"/>
          </a:xfrm>
          <a:prstGeom prst="rect">
            <a:avLst/>
          </a:prstGeom>
        </p:spPr>
        <p:txBody>
          <a:bodyPr wrap="square">
            <a:spAutoFit/>
          </a:bodyPr>
          <a:lstStyle/>
          <a:p>
            <a:r>
              <a:rPr lang="fr-FR" dirty="0">
                <a:solidFill>
                  <a:srgbClr val="333333"/>
                </a:solidFill>
              </a:rPr>
              <a:t>Quinze sas ont été installés à Orly et 21 à Roissy où la </a:t>
            </a:r>
            <a:r>
              <a:rPr lang="fr-FR" dirty="0" smtClean="0">
                <a:solidFill>
                  <a:srgbClr val="333333"/>
                </a:solidFill>
              </a:rPr>
              <a:t>majorité des sas </a:t>
            </a:r>
            <a:r>
              <a:rPr lang="fr-FR" dirty="0">
                <a:solidFill>
                  <a:srgbClr val="333333"/>
                </a:solidFill>
              </a:rPr>
              <a:t>(42) est encore à reconnaissance digitale. Tous passeront à la reconnaissance faciale d'ici </a:t>
            </a:r>
            <a:r>
              <a:rPr lang="fr-FR" dirty="0" smtClean="0">
                <a:solidFill>
                  <a:srgbClr val="333333"/>
                </a:solidFill>
              </a:rPr>
              <a:t>l'automne 2018 </a:t>
            </a:r>
            <a:r>
              <a:rPr lang="fr-FR" dirty="0">
                <a:solidFill>
                  <a:srgbClr val="333333"/>
                </a:solidFill>
              </a:rPr>
              <a:t>selon Aéroports de </a:t>
            </a:r>
            <a:r>
              <a:rPr lang="fr-FR" dirty="0" smtClean="0">
                <a:solidFill>
                  <a:srgbClr val="333333"/>
                </a:solidFill>
              </a:rPr>
              <a:t>Paris.</a:t>
            </a:r>
            <a:endParaRPr lang="fr-FR" dirty="0">
              <a:solidFill>
                <a:srgbClr val="333333"/>
              </a:solidFill>
            </a:endParaRPr>
          </a:p>
        </p:txBody>
      </p:sp>
      <p:pic>
        <p:nvPicPr>
          <p:cNvPr id="10" name="Image 9" descr="Capture d’écran 2018-10-14 à 21.09.1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0582" y="145193"/>
            <a:ext cx="1850685" cy="1200727"/>
          </a:xfrm>
          <a:prstGeom prst="rect">
            <a:avLst/>
          </a:prstGeom>
        </p:spPr>
      </p:pic>
    </p:spTree>
    <p:extLst>
      <p:ext uri="{BB962C8B-B14F-4D97-AF65-F5344CB8AC3E}">
        <p14:creationId xmlns:p14="http://schemas.microsoft.com/office/powerpoint/2010/main" val="81609111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services de renseignement</a:t>
            </a:r>
            <a:endParaRPr lang="fr-FR" dirty="0"/>
          </a:p>
        </p:txBody>
      </p:sp>
      <p:sp>
        <p:nvSpPr>
          <p:cNvPr id="3" name="Espace réservé du contenu 2"/>
          <p:cNvSpPr>
            <a:spLocks noGrp="1"/>
          </p:cNvSpPr>
          <p:nvPr>
            <p:ph idx="1"/>
          </p:nvPr>
        </p:nvSpPr>
        <p:spPr>
          <a:xfrm>
            <a:off x="581608" y="1931338"/>
            <a:ext cx="8201855" cy="4431082"/>
          </a:xfrm>
        </p:spPr>
        <p:txBody>
          <a:bodyPr>
            <a:normAutofit/>
          </a:bodyPr>
          <a:lstStyle/>
          <a:p>
            <a:r>
              <a:rPr lang="fr-FR" dirty="0" smtClean="0"/>
              <a:t> On n’est donc plus à l’époque de la géolocalisation des téléphones par les bornes relais, par des balises placées sous les voitures ou les IMSI-</a:t>
            </a:r>
            <a:r>
              <a:rPr lang="fr-FR" dirty="0" err="1" smtClean="0"/>
              <a:t>catchers</a:t>
            </a:r>
            <a:r>
              <a:rPr lang="fr-FR" dirty="0" smtClean="0"/>
              <a:t>, des relais portatifs ou de la sonorisation des lieux à surveiller, voire des perquisitions sauvages ou mexicaines.</a:t>
            </a:r>
          </a:p>
          <a:p>
            <a:r>
              <a:rPr lang="fr-FR" dirty="0" smtClean="0"/>
              <a:t>Le </a:t>
            </a:r>
            <a:r>
              <a:rPr lang="fr-FR" dirty="0" err="1" smtClean="0"/>
              <a:t>siphonnage</a:t>
            </a:r>
            <a:r>
              <a:rPr lang="fr-FR" dirty="0" smtClean="0"/>
              <a:t> électronique a succédé à cela en vidant les </a:t>
            </a:r>
            <a:r>
              <a:rPr lang="fr-FR" dirty="0" err="1" smtClean="0"/>
              <a:t>smartphones</a:t>
            </a:r>
            <a:r>
              <a:rPr lang="fr-FR" dirty="0" smtClean="0"/>
              <a:t>, GPS, tablettes ou ordinateurs </a:t>
            </a:r>
            <a:r>
              <a:rPr lang="fr-FR" dirty="0"/>
              <a:t>(sociétés </a:t>
            </a:r>
            <a:r>
              <a:rPr lang="fr-FR" dirty="0" err="1"/>
              <a:t>Elexo</a:t>
            </a:r>
            <a:r>
              <a:rPr lang="fr-FR" dirty="0"/>
              <a:t> ou </a:t>
            </a:r>
            <a:r>
              <a:rPr lang="fr-FR" dirty="0" err="1" smtClean="0"/>
              <a:t>Amesys</a:t>
            </a:r>
            <a:r>
              <a:rPr lang="fr-FR" dirty="0" smtClean="0"/>
              <a:t>, la suédoise Micro </a:t>
            </a:r>
            <a:r>
              <a:rPr lang="fr-FR" dirty="0" err="1" smtClean="0"/>
              <a:t>systemation</a:t>
            </a:r>
            <a:r>
              <a:rPr lang="fr-FR" dirty="0" smtClean="0"/>
              <a:t> ou la société israélienne </a:t>
            </a:r>
            <a:r>
              <a:rPr lang="fr-FR" dirty="0" err="1" smtClean="0"/>
              <a:t>Celebritte</a:t>
            </a:r>
            <a:r>
              <a:rPr lang="fr-FR" dirty="0" smtClean="0"/>
              <a:t>).</a:t>
            </a:r>
          </a:p>
          <a:p>
            <a:r>
              <a:rPr lang="fr-FR" dirty="0" smtClean="0"/>
              <a:t>On est entré dans l’ère de </a:t>
            </a:r>
            <a:r>
              <a:rPr lang="fr-FR" smtClean="0"/>
              <a:t>l’investigation numérique.</a:t>
            </a:r>
            <a:endParaRPr lang="fr-FR" dirty="0"/>
          </a:p>
        </p:txBody>
      </p:sp>
      <p:pic>
        <p:nvPicPr>
          <p:cNvPr id="10" name="Image 9" descr="Capture d’écran 2018-10-14 à 21.09.1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10582" y="145193"/>
            <a:ext cx="1850685" cy="1200727"/>
          </a:xfrm>
          <a:prstGeom prst="rect">
            <a:avLst/>
          </a:prstGeom>
        </p:spPr>
      </p:pic>
    </p:spTree>
    <p:extLst>
      <p:ext uri="{BB962C8B-B14F-4D97-AF65-F5344CB8AC3E}">
        <p14:creationId xmlns:p14="http://schemas.microsoft.com/office/powerpoint/2010/main" val="308627060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découvertes récentes</a:t>
            </a:r>
            <a:endParaRPr lang="fr-FR" dirty="0"/>
          </a:p>
        </p:txBody>
      </p:sp>
      <p:pic>
        <p:nvPicPr>
          <p:cNvPr id="4" name="Espace réservé du contenu 3" descr="Capture d’écran 2018-11-03 à 23.38.50.png"/>
          <p:cNvPicPr>
            <a:picLocks noGrp="1" noChangeAspect="1"/>
          </p:cNvPicPr>
          <p:nvPr>
            <p:ph idx="1"/>
          </p:nvPr>
        </p:nvPicPr>
        <p:blipFill>
          <a:blip r:embed="rId2">
            <a:extLst>
              <a:ext uri="{28A0092B-C50C-407E-A947-70E740481C1C}">
                <a14:useLocalDpi xmlns:a14="http://schemas.microsoft.com/office/drawing/2010/main" val="0"/>
              </a:ext>
            </a:extLst>
          </a:blip>
          <a:srcRect t="7210" b="7210"/>
          <a:stretch>
            <a:fillRect/>
          </a:stretch>
        </p:blipFill>
        <p:spPr>
          <a:xfrm>
            <a:off x="0" y="1345920"/>
            <a:ext cx="9145796" cy="5182682"/>
          </a:xfrm>
        </p:spPr>
      </p:pic>
    </p:spTree>
    <p:extLst>
      <p:ext uri="{BB962C8B-B14F-4D97-AF65-F5344CB8AC3E}">
        <p14:creationId xmlns:p14="http://schemas.microsoft.com/office/powerpoint/2010/main" val="3907914520"/>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découvertes récentes</a:t>
            </a:r>
            <a:endParaRPr lang="fr-FR" dirty="0"/>
          </a:p>
        </p:txBody>
      </p:sp>
      <p:pic>
        <p:nvPicPr>
          <p:cNvPr id="5" name="Espace réservé du contenu 4" descr="Capture d’écran 2018-11-03 à 23.41.57.png"/>
          <p:cNvPicPr>
            <a:picLocks noGrp="1" noChangeAspect="1"/>
          </p:cNvPicPr>
          <p:nvPr>
            <p:ph idx="1"/>
          </p:nvPr>
        </p:nvPicPr>
        <p:blipFill>
          <a:blip r:embed="rId2">
            <a:extLst>
              <a:ext uri="{28A0092B-C50C-407E-A947-70E740481C1C}">
                <a14:useLocalDpi xmlns:a14="http://schemas.microsoft.com/office/drawing/2010/main" val="0"/>
              </a:ext>
            </a:extLst>
          </a:blip>
          <a:srcRect t="9668" b="9668"/>
          <a:stretch>
            <a:fillRect/>
          </a:stretch>
        </p:blipFill>
        <p:spPr>
          <a:xfrm>
            <a:off x="0" y="1448954"/>
            <a:ext cx="8747854" cy="4957179"/>
          </a:xfrm>
        </p:spPr>
      </p:pic>
      <p:sp>
        <p:nvSpPr>
          <p:cNvPr id="6" name="ZoneTexte 5"/>
          <p:cNvSpPr txBox="1"/>
          <p:nvPr/>
        </p:nvSpPr>
        <p:spPr>
          <a:xfrm>
            <a:off x="1020780" y="6429873"/>
            <a:ext cx="6865982" cy="369332"/>
          </a:xfrm>
          <a:prstGeom prst="rect">
            <a:avLst/>
          </a:prstGeom>
          <a:noFill/>
        </p:spPr>
        <p:txBody>
          <a:bodyPr wrap="none" rtlCol="0">
            <a:spAutoFit/>
          </a:bodyPr>
          <a:lstStyle/>
          <a:p>
            <a:r>
              <a:rPr lang="fr-FR" dirty="0" smtClean="0"/>
              <a:t>Ces deux réseaux peuvent être surveillés désormais quotidiennement.</a:t>
            </a:r>
            <a:endParaRPr lang="fr-FR" dirty="0"/>
          </a:p>
        </p:txBody>
      </p:sp>
    </p:spTree>
    <p:extLst>
      <p:ext uri="{BB962C8B-B14F-4D97-AF65-F5344CB8AC3E}">
        <p14:creationId xmlns:p14="http://schemas.microsoft.com/office/powerpoint/2010/main" val="88269012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découvertes récentes</a:t>
            </a:r>
            <a:endParaRPr lang="fr-FR" dirty="0"/>
          </a:p>
        </p:txBody>
      </p:sp>
      <p:pic>
        <p:nvPicPr>
          <p:cNvPr id="5" name="Espace réservé du contenu 4" descr="Capture d’écran 2018-11-03 à 23.39.47.png"/>
          <p:cNvPicPr>
            <a:picLocks noGrp="1" noChangeAspect="1"/>
          </p:cNvPicPr>
          <p:nvPr>
            <p:ph idx="1"/>
          </p:nvPr>
        </p:nvPicPr>
        <p:blipFill>
          <a:blip r:embed="rId2">
            <a:extLst>
              <a:ext uri="{28A0092B-C50C-407E-A947-70E740481C1C}">
                <a14:useLocalDpi xmlns:a14="http://schemas.microsoft.com/office/drawing/2010/main" val="0"/>
              </a:ext>
            </a:extLst>
          </a:blip>
          <a:srcRect t="6928" b="6928"/>
          <a:stretch>
            <a:fillRect/>
          </a:stretch>
        </p:blipFill>
        <p:spPr>
          <a:xfrm>
            <a:off x="0" y="1472694"/>
            <a:ext cx="8189985" cy="4641049"/>
          </a:xfrm>
        </p:spPr>
      </p:pic>
      <p:sp>
        <p:nvSpPr>
          <p:cNvPr id="7" name="ZoneTexte 6"/>
          <p:cNvSpPr txBox="1"/>
          <p:nvPr/>
        </p:nvSpPr>
        <p:spPr>
          <a:xfrm>
            <a:off x="640955" y="6374290"/>
            <a:ext cx="4574652" cy="369332"/>
          </a:xfrm>
          <a:prstGeom prst="rect">
            <a:avLst/>
          </a:prstGeom>
          <a:noFill/>
        </p:spPr>
        <p:txBody>
          <a:bodyPr wrap="none" rtlCol="0">
            <a:spAutoFit/>
          </a:bodyPr>
          <a:lstStyle/>
          <a:p>
            <a:r>
              <a:rPr lang="fr-FR" dirty="0" smtClean="0"/>
              <a:t>Le réseau des experts en théologie wahhabite</a:t>
            </a:r>
            <a:endParaRPr lang="fr-FR" dirty="0"/>
          </a:p>
        </p:txBody>
      </p:sp>
    </p:spTree>
    <p:extLst>
      <p:ext uri="{BB962C8B-B14F-4D97-AF65-F5344CB8AC3E}">
        <p14:creationId xmlns:p14="http://schemas.microsoft.com/office/powerpoint/2010/main" val="23343083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découvertes récentes</a:t>
            </a:r>
            <a:endParaRPr lang="fr-FR" dirty="0"/>
          </a:p>
        </p:txBody>
      </p:sp>
      <p:sp>
        <p:nvSpPr>
          <p:cNvPr id="7" name="ZoneTexte 6"/>
          <p:cNvSpPr txBox="1"/>
          <p:nvPr/>
        </p:nvSpPr>
        <p:spPr>
          <a:xfrm>
            <a:off x="640955" y="6374290"/>
            <a:ext cx="6032345" cy="369332"/>
          </a:xfrm>
          <a:prstGeom prst="rect">
            <a:avLst/>
          </a:prstGeom>
          <a:noFill/>
        </p:spPr>
        <p:txBody>
          <a:bodyPr wrap="none" rtlCol="0">
            <a:spAutoFit/>
          </a:bodyPr>
          <a:lstStyle/>
          <a:p>
            <a:r>
              <a:rPr lang="fr-FR" dirty="0" smtClean="0"/>
              <a:t>Le réseau des relais francophones : 5 hommes et une femme.</a:t>
            </a:r>
            <a:endParaRPr lang="fr-FR" dirty="0"/>
          </a:p>
        </p:txBody>
      </p:sp>
      <p:pic>
        <p:nvPicPr>
          <p:cNvPr id="4" name="Espace réservé du contenu 3" descr="Capture d’écran 2018-11-03 à 23.40.27.png"/>
          <p:cNvPicPr>
            <a:picLocks noGrp="1" noChangeAspect="1"/>
          </p:cNvPicPr>
          <p:nvPr>
            <p:ph idx="1"/>
          </p:nvPr>
        </p:nvPicPr>
        <p:blipFill>
          <a:blip r:embed="rId2">
            <a:extLst>
              <a:ext uri="{28A0092B-C50C-407E-A947-70E740481C1C}">
                <a14:useLocalDpi xmlns:a14="http://schemas.microsoft.com/office/drawing/2010/main" val="0"/>
              </a:ext>
            </a:extLst>
          </a:blip>
          <a:srcRect t="14796" b="14796"/>
          <a:stretch>
            <a:fillRect/>
          </a:stretch>
        </p:blipFill>
        <p:spPr>
          <a:xfrm>
            <a:off x="0" y="1437084"/>
            <a:ext cx="8641028" cy="4896643"/>
          </a:xfrm>
        </p:spPr>
      </p:pic>
    </p:spTree>
    <p:extLst>
      <p:ext uri="{BB962C8B-B14F-4D97-AF65-F5344CB8AC3E}">
        <p14:creationId xmlns:p14="http://schemas.microsoft.com/office/powerpoint/2010/main" val="57479548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découvertes récentes</a:t>
            </a:r>
            <a:endParaRPr lang="fr-FR" dirty="0"/>
          </a:p>
        </p:txBody>
      </p:sp>
      <p:sp>
        <p:nvSpPr>
          <p:cNvPr id="7" name="ZoneTexte 6"/>
          <p:cNvSpPr txBox="1"/>
          <p:nvPr/>
        </p:nvSpPr>
        <p:spPr>
          <a:xfrm>
            <a:off x="640955" y="6374290"/>
            <a:ext cx="7164867" cy="369332"/>
          </a:xfrm>
          <a:prstGeom prst="rect">
            <a:avLst/>
          </a:prstGeom>
          <a:noFill/>
        </p:spPr>
        <p:txBody>
          <a:bodyPr wrap="none" rtlCol="0">
            <a:spAutoFit/>
          </a:bodyPr>
          <a:lstStyle/>
          <a:p>
            <a:r>
              <a:rPr lang="fr-FR" dirty="0" smtClean="0"/>
              <a:t>Le réseau qui diffuse les idées de </a:t>
            </a:r>
            <a:r>
              <a:rPr lang="fr-FR" dirty="0" err="1" smtClean="0"/>
              <a:t>Tariq</a:t>
            </a:r>
            <a:r>
              <a:rPr lang="fr-FR" dirty="0" smtClean="0"/>
              <a:t> Ramadan et organise sa défense.</a:t>
            </a:r>
            <a:endParaRPr lang="fr-FR" dirty="0"/>
          </a:p>
        </p:txBody>
      </p:sp>
      <p:pic>
        <p:nvPicPr>
          <p:cNvPr id="5" name="Espace réservé du contenu 4" descr="Capture d’écran 2018-11-03 à 23.44.16.png"/>
          <p:cNvPicPr>
            <a:picLocks noGrp="1" noChangeAspect="1"/>
          </p:cNvPicPr>
          <p:nvPr>
            <p:ph idx="1"/>
          </p:nvPr>
        </p:nvPicPr>
        <p:blipFill>
          <a:blip r:embed="rId2">
            <a:extLst>
              <a:ext uri="{28A0092B-C50C-407E-A947-70E740481C1C}">
                <a14:useLocalDpi xmlns:a14="http://schemas.microsoft.com/office/drawing/2010/main" val="0"/>
              </a:ext>
            </a:extLst>
          </a:blip>
          <a:srcRect t="7789" b="7789"/>
          <a:stretch>
            <a:fillRect/>
          </a:stretch>
        </p:blipFill>
        <p:spPr>
          <a:xfrm>
            <a:off x="-1" y="1437084"/>
            <a:ext cx="8617289" cy="4883191"/>
          </a:xfrm>
        </p:spPr>
      </p:pic>
    </p:spTree>
    <p:extLst>
      <p:ext uri="{BB962C8B-B14F-4D97-AF65-F5344CB8AC3E}">
        <p14:creationId xmlns:p14="http://schemas.microsoft.com/office/powerpoint/2010/main" val="24244952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découvertes récentes</a:t>
            </a:r>
            <a:endParaRPr lang="fr-FR" dirty="0"/>
          </a:p>
        </p:txBody>
      </p:sp>
      <p:sp>
        <p:nvSpPr>
          <p:cNvPr id="7" name="ZoneTexte 6"/>
          <p:cNvSpPr txBox="1"/>
          <p:nvPr/>
        </p:nvSpPr>
        <p:spPr>
          <a:xfrm>
            <a:off x="249260" y="6386160"/>
            <a:ext cx="8727382" cy="369332"/>
          </a:xfrm>
          <a:prstGeom prst="rect">
            <a:avLst/>
          </a:prstGeom>
          <a:noFill/>
        </p:spPr>
        <p:txBody>
          <a:bodyPr wrap="none" rtlCol="0">
            <a:spAutoFit/>
          </a:bodyPr>
          <a:lstStyle/>
          <a:p>
            <a:r>
              <a:rPr lang="fr-FR" dirty="0" smtClean="0"/>
              <a:t>Le réseau qui a défendu la chanteuse </a:t>
            </a:r>
            <a:r>
              <a:rPr lang="fr-FR" dirty="0" err="1" smtClean="0"/>
              <a:t>Mennel</a:t>
            </a:r>
            <a:r>
              <a:rPr lang="fr-FR" dirty="0" smtClean="0"/>
              <a:t> </a:t>
            </a:r>
            <a:r>
              <a:rPr lang="fr-FR" dirty="0" err="1" smtClean="0"/>
              <a:t>Ibtissem</a:t>
            </a:r>
            <a:r>
              <a:rPr lang="fr-FR" dirty="0" smtClean="0"/>
              <a:t> après son abandon de The Voice.</a:t>
            </a:r>
            <a:endParaRPr lang="fr-FR" dirty="0"/>
          </a:p>
        </p:txBody>
      </p:sp>
      <p:pic>
        <p:nvPicPr>
          <p:cNvPr id="4" name="Espace réservé du contenu 3" descr="Capture d’écran 2018-11-03 à 23.45.04.png"/>
          <p:cNvPicPr>
            <a:picLocks noGrp="1" noChangeAspect="1"/>
          </p:cNvPicPr>
          <p:nvPr>
            <p:ph idx="1"/>
          </p:nvPr>
        </p:nvPicPr>
        <p:blipFill>
          <a:blip r:embed="rId2">
            <a:extLst>
              <a:ext uri="{28A0092B-C50C-407E-A947-70E740481C1C}">
                <a14:useLocalDpi xmlns:a14="http://schemas.microsoft.com/office/drawing/2010/main" val="0"/>
              </a:ext>
            </a:extLst>
          </a:blip>
          <a:srcRect t="11160" b="11160"/>
          <a:stretch>
            <a:fillRect/>
          </a:stretch>
        </p:blipFill>
        <p:spPr>
          <a:xfrm>
            <a:off x="510390" y="1437084"/>
            <a:ext cx="8633610" cy="4892439"/>
          </a:xfrm>
        </p:spPr>
      </p:pic>
    </p:spTree>
    <p:extLst>
      <p:ext uri="{BB962C8B-B14F-4D97-AF65-F5344CB8AC3E}">
        <p14:creationId xmlns:p14="http://schemas.microsoft.com/office/powerpoint/2010/main" val="159352020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découvertes récentes</a:t>
            </a:r>
            <a:endParaRPr lang="fr-FR" dirty="0"/>
          </a:p>
        </p:txBody>
      </p:sp>
      <p:sp>
        <p:nvSpPr>
          <p:cNvPr id="7" name="ZoneTexte 6"/>
          <p:cNvSpPr txBox="1"/>
          <p:nvPr/>
        </p:nvSpPr>
        <p:spPr>
          <a:xfrm>
            <a:off x="577384" y="6201494"/>
            <a:ext cx="7785567" cy="369332"/>
          </a:xfrm>
          <a:prstGeom prst="rect">
            <a:avLst/>
          </a:prstGeom>
          <a:noFill/>
        </p:spPr>
        <p:txBody>
          <a:bodyPr wrap="none" rtlCol="0">
            <a:spAutoFit/>
          </a:bodyPr>
          <a:lstStyle/>
          <a:p>
            <a:r>
              <a:rPr lang="fr-FR" dirty="0" smtClean="0"/>
              <a:t>Les prédicateurs les plus importants et leur place sur le marché mondial actuel.</a:t>
            </a:r>
            <a:endParaRPr lang="fr-FR" dirty="0"/>
          </a:p>
        </p:txBody>
      </p:sp>
      <p:pic>
        <p:nvPicPr>
          <p:cNvPr id="10" name="Espace réservé du contenu 9" descr="Capture d’écran 2018-11-04 à 00.03.25.png"/>
          <p:cNvPicPr>
            <a:picLocks noGrp="1" noChangeAspect="1"/>
          </p:cNvPicPr>
          <p:nvPr>
            <p:ph idx="1"/>
          </p:nvPr>
        </p:nvPicPr>
        <p:blipFill>
          <a:blip r:embed="rId2">
            <a:extLst>
              <a:ext uri="{28A0092B-C50C-407E-A947-70E740481C1C}">
                <a14:useLocalDpi xmlns:a14="http://schemas.microsoft.com/office/drawing/2010/main" val="0"/>
              </a:ext>
            </a:extLst>
          </a:blip>
          <a:srcRect t="-6069" b="-6069"/>
          <a:stretch>
            <a:fillRect/>
          </a:stretch>
        </p:blipFill>
        <p:spPr>
          <a:xfrm>
            <a:off x="249260" y="1443608"/>
            <a:ext cx="8531422" cy="4834532"/>
          </a:xfrm>
        </p:spPr>
      </p:pic>
    </p:spTree>
    <p:extLst>
      <p:ext uri="{BB962C8B-B14F-4D97-AF65-F5344CB8AC3E}">
        <p14:creationId xmlns:p14="http://schemas.microsoft.com/office/powerpoint/2010/main" val="38560114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 Les » radicalisations peuvent être plus ou moins violentes</a:t>
            </a:r>
            <a:endParaRPr lang="fr-FR" sz="3200" dirty="0"/>
          </a:p>
        </p:txBody>
      </p:sp>
      <p:pic>
        <p:nvPicPr>
          <p:cNvPr id="8" name="Espace réservé du contenu 7" descr="Capture d’écran 2018-10-14 à 08.00.11.png"/>
          <p:cNvPicPr>
            <a:picLocks noGrp="1" noChangeAspect="1"/>
          </p:cNvPicPr>
          <p:nvPr>
            <p:ph idx="1"/>
          </p:nvPr>
        </p:nvPicPr>
        <p:blipFill>
          <a:blip r:embed="rId2">
            <a:extLst>
              <a:ext uri="{28A0092B-C50C-407E-A947-70E740481C1C}">
                <a14:useLocalDpi xmlns:a14="http://schemas.microsoft.com/office/drawing/2010/main" val="0"/>
              </a:ext>
            </a:extLst>
          </a:blip>
          <a:srcRect l="3600" r="3600"/>
          <a:stretch>
            <a:fillRect/>
          </a:stretch>
        </p:blipFill>
        <p:spPr>
          <a:xfrm>
            <a:off x="17818" y="1436293"/>
            <a:ext cx="3863523" cy="2344014"/>
          </a:xfrm>
        </p:spPr>
      </p:pic>
      <p:pic>
        <p:nvPicPr>
          <p:cNvPr id="4" name="Image 3" descr="Capture d’écran 2018-10-14 à 07.49.1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8486" y="2101023"/>
            <a:ext cx="5145514" cy="2917098"/>
          </a:xfrm>
          <a:prstGeom prst="rect">
            <a:avLst/>
          </a:prstGeom>
        </p:spPr>
      </p:pic>
      <p:sp>
        <p:nvSpPr>
          <p:cNvPr id="5" name="ZoneTexte 4"/>
          <p:cNvSpPr txBox="1"/>
          <p:nvPr/>
        </p:nvSpPr>
        <p:spPr>
          <a:xfrm>
            <a:off x="252621" y="5881083"/>
            <a:ext cx="8560213" cy="646331"/>
          </a:xfrm>
          <a:prstGeom prst="rect">
            <a:avLst/>
          </a:prstGeom>
          <a:noFill/>
        </p:spPr>
        <p:txBody>
          <a:bodyPr wrap="square" rtlCol="0">
            <a:spAutoFit/>
          </a:bodyPr>
          <a:lstStyle/>
          <a:p>
            <a:r>
              <a:rPr lang="fr-FR" dirty="0" smtClean="0">
                <a:solidFill>
                  <a:srgbClr val="333333"/>
                </a:solidFill>
              </a:rPr>
              <a:t>Un exemple de radicalisation politique ou sociale non violente physiquement, même s’il y a atteinte à l’ordre public, les </a:t>
            </a:r>
            <a:r>
              <a:rPr lang="fr-FR" dirty="0" err="1" smtClean="0">
                <a:solidFill>
                  <a:srgbClr val="333333"/>
                </a:solidFill>
              </a:rPr>
              <a:t>Femen</a:t>
            </a:r>
            <a:endParaRPr lang="fr-FR" dirty="0">
              <a:solidFill>
                <a:srgbClr val="333333"/>
              </a:solidFill>
            </a:endParaRPr>
          </a:p>
        </p:txBody>
      </p:sp>
      <p:sp>
        <p:nvSpPr>
          <p:cNvPr id="7" name="ZoneTexte 6"/>
          <p:cNvSpPr txBox="1"/>
          <p:nvPr/>
        </p:nvSpPr>
        <p:spPr>
          <a:xfrm>
            <a:off x="17818" y="3940902"/>
            <a:ext cx="3863523" cy="1477328"/>
          </a:xfrm>
          <a:prstGeom prst="rect">
            <a:avLst/>
          </a:prstGeom>
          <a:noFill/>
        </p:spPr>
        <p:txBody>
          <a:bodyPr wrap="square" rtlCol="0">
            <a:spAutoFit/>
          </a:bodyPr>
          <a:lstStyle/>
          <a:p>
            <a:r>
              <a:rPr lang="fr-FR" dirty="0" smtClean="0">
                <a:solidFill>
                  <a:srgbClr val="333333"/>
                </a:solidFill>
              </a:rPr>
              <a:t>Des </a:t>
            </a:r>
            <a:r>
              <a:rPr lang="fr-FR" dirty="0" err="1" smtClean="0">
                <a:solidFill>
                  <a:srgbClr val="333333"/>
                </a:solidFill>
              </a:rPr>
              <a:t>Femen</a:t>
            </a:r>
            <a:r>
              <a:rPr lang="fr-FR" dirty="0" smtClean="0">
                <a:solidFill>
                  <a:srgbClr val="333333"/>
                </a:solidFill>
              </a:rPr>
              <a:t> urinant sur le portrait de l’ancien président ukrainien Viktor </a:t>
            </a:r>
            <a:r>
              <a:rPr lang="fr-FR" dirty="0" err="1" smtClean="0">
                <a:solidFill>
                  <a:srgbClr val="333333"/>
                </a:solidFill>
              </a:rPr>
              <a:t>Ianoukovitch</a:t>
            </a:r>
            <a:r>
              <a:rPr lang="fr-FR" dirty="0" smtClean="0">
                <a:solidFill>
                  <a:srgbClr val="333333"/>
                </a:solidFill>
              </a:rPr>
              <a:t> devant l’ambassade ukrainienne de Paris le 1</a:t>
            </a:r>
            <a:r>
              <a:rPr lang="fr-FR" baseline="30000" dirty="0" smtClean="0">
                <a:solidFill>
                  <a:srgbClr val="333333"/>
                </a:solidFill>
              </a:rPr>
              <a:t>er</a:t>
            </a:r>
            <a:r>
              <a:rPr lang="fr-FR" dirty="0" smtClean="0">
                <a:solidFill>
                  <a:srgbClr val="333333"/>
                </a:solidFill>
              </a:rPr>
              <a:t> décembre 2013.</a:t>
            </a:r>
            <a:endParaRPr lang="fr-FR" dirty="0">
              <a:solidFill>
                <a:srgbClr val="333333"/>
              </a:solidFill>
            </a:endParaRPr>
          </a:p>
        </p:txBody>
      </p:sp>
      <p:sp>
        <p:nvSpPr>
          <p:cNvPr id="9" name="ZoneTexte 8"/>
          <p:cNvSpPr txBox="1"/>
          <p:nvPr/>
        </p:nvSpPr>
        <p:spPr>
          <a:xfrm>
            <a:off x="4059384" y="5234752"/>
            <a:ext cx="4890252" cy="646331"/>
          </a:xfrm>
          <a:prstGeom prst="rect">
            <a:avLst/>
          </a:prstGeom>
          <a:noFill/>
        </p:spPr>
        <p:txBody>
          <a:bodyPr wrap="square" rtlCol="0">
            <a:spAutoFit/>
          </a:bodyPr>
          <a:lstStyle/>
          <a:p>
            <a:r>
              <a:rPr lang="fr-FR" dirty="0" err="1" smtClean="0">
                <a:solidFill>
                  <a:srgbClr val="333333"/>
                </a:solidFill>
              </a:rPr>
              <a:t>Femen</a:t>
            </a:r>
            <a:r>
              <a:rPr lang="fr-FR" dirty="0" smtClean="0">
                <a:solidFill>
                  <a:srgbClr val="333333"/>
                </a:solidFill>
              </a:rPr>
              <a:t> protestant contre le Front national et les fachos en troupeau.</a:t>
            </a:r>
            <a:endParaRPr lang="fr-FR" dirty="0">
              <a:solidFill>
                <a:srgbClr val="333333"/>
              </a:solidFill>
            </a:endParaRPr>
          </a:p>
        </p:txBody>
      </p:sp>
    </p:spTree>
    <p:extLst>
      <p:ext uri="{BB962C8B-B14F-4D97-AF65-F5344CB8AC3E}">
        <p14:creationId xmlns:p14="http://schemas.microsoft.com/office/powerpoint/2010/main" val="362350443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découvertes récentes</a:t>
            </a:r>
            <a:endParaRPr lang="fr-FR" dirty="0"/>
          </a:p>
        </p:txBody>
      </p:sp>
      <p:sp>
        <p:nvSpPr>
          <p:cNvPr id="7" name="ZoneTexte 6"/>
          <p:cNvSpPr txBox="1"/>
          <p:nvPr/>
        </p:nvSpPr>
        <p:spPr>
          <a:xfrm>
            <a:off x="443048" y="6016828"/>
            <a:ext cx="7259657" cy="369332"/>
          </a:xfrm>
          <a:prstGeom prst="rect">
            <a:avLst/>
          </a:prstGeom>
          <a:noFill/>
        </p:spPr>
        <p:txBody>
          <a:bodyPr wrap="none" rtlCol="0">
            <a:spAutoFit/>
          </a:bodyPr>
          <a:lstStyle/>
          <a:p>
            <a:r>
              <a:rPr lang="fr-FR" dirty="0" smtClean="0"/>
              <a:t>Les raisons de leur influence : l’argent du pétrole et une stratégie globale.</a:t>
            </a:r>
            <a:endParaRPr lang="fr-FR" dirty="0"/>
          </a:p>
        </p:txBody>
      </p:sp>
      <p:pic>
        <p:nvPicPr>
          <p:cNvPr id="4" name="Espace réservé du contenu 3" descr="Capture d’écran 2018-11-04 à 09.20.37.png"/>
          <p:cNvPicPr>
            <a:picLocks noGrp="1" noChangeAspect="1"/>
          </p:cNvPicPr>
          <p:nvPr>
            <p:ph idx="1"/>
          </p:nvPr>
        </p:nvPicPr>
        <p:blipFill>
          <a:blip r:embed="rId2">
            <a:extLst>
              <a:ext uri="{28A0092B-C50C-407E-A947-70E740481C1C}">
                <a14:useLocalDpi xmlns:a14="http://schemas.microsoft.com/office/drawing/2010/main" val="0"/>
              </a:ext>
            </a:extLst>
          </a:blip>
          <a:srcRect t="-14562" b="-14562"/>
          <a:stretch>
            <a:fillRect/>
          </a:stretch>
        </p:blipFill>
        <p:spPr>
          <a:xfrm>
            <a:off x="0" y="851920"/>
            <a:ext cx="9120064" cy="5168100"/>
          </a:xfrm>
        </p:spPr>
      </p:pic>
    </p:spTree>
    <p:extLst>
      <p:ext uri="{BB962C8B-B14F-4D97-AF65-F5344CB8AC3E}">
        <p14:creationId xmlns:p14="http://schemas.microsoft.com/office/powerpoint/2010/main" val="1076512367"/>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découvertes récentes</a:t>
            </a:r>
            <a:endParaRPr lang="fr-FR" dirty="0"/>
          </a:p>
        </p:txBody>
      </p:sp>
      <p:sp>
        <p:nvSpPr>
          <p:cNvPr id="7" name="ZoneTexte 6"/>
          <p:cNvSpPr txBox="1"/>
          <p:nvPr/>
        </p:nvSpPr>
        <p:spPr>
          <a:xfrm>
            <a:off x="357561" y="6067363"/>
            <a:ext cx="5970354" cy="369332"/>
          </a:xfrm>
          <a:prstGeom prst="rect">
            <a:avLst/>
          </a:prstGeom>
          <a:noFill/>
        </p:spPr>
        <p:txBody>
          <a:bodyPr wrap="none" rtlCol="0">
            <a:spAutoFit/>
          </a:bodyPr>
          <a:lstStyle/>
          <a:p>
            <a:r>
              <a:rPr lang="fr-FR" dirty="0" smtClean="0"/>
              <a:t>Cette stratégie globale a utilisé successivement divers outils.</a:t>
            </a:r>
            <a:endParaRPr lang="fr-FR" dirty="0"/>
          </a:p>
        </p:txBody>
      </p:sp>
      <p:pic>
        <p:nvPicPr>
          <p:cNvPr id="5" name="Espace réservé du contenu 4" descr="Capture d’écran 2018-11-04 à 09.22.13.png"/>
          <p:cNvPicPr>
            <a:picLocks noGrp="1" noChangeAspect="1"/>
          </p:cNvPicPr>
          <p:nvPr>
            <p:ph idx="1"/>
          </p:nvPr>
        </p:nvPicPr>
        <p:blipFill>
          <a:blip r:embed="rId2">
            <a:extLst>
              <a:ext uri="{28A0092B-C50C-407E-A947-70E740481C1C}">
                <a14:useLocalDpi xmlns:a14="http://schemas.microsoft.com/office/drawing/2010/main" val="0"/>
              </a:ext>
            </a:extLst>
          </a:blip>
          <a:srcRect t="-10616" b="-10616"/>
          <a:stretch>
            <a:fillRect/>
          </a:stretch>
        </p:blipFill>
        <p:spPr>
          <a:xfrm>
            <a:off x="-1" y="1059507"/>
            <a:ext cx="9163161" cy="5192522"/>
          </a:xfrm>
        </p:spPr>
      </p:pic>
    </p:spTree>
    <p:extLst>
      <p:ext uri="{BB962C8B-B14F-4D97-AF65-F5344CB8AC3E}">
        <p14:creationId xmlns:p14="http://schemas.microsoft.com/office/powerpoint/2010/main" val="24041601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découvertes récentes</a:t>
            </a:r>
            <a:endParaRPr lang="fr-FR" dirty="0"/>
          </a:p>
        </p:txBody>
      </p:sp>
      <p:sp>
        <p:nvSpPr>
          <p:cNvPr id="7" name="ZoneTexte 6"/>
          <p:cNvSpPr txBox="1"/>
          <p:nvPr/>
        </p:nvSpPr>
        <p:spPr>
          <a:xfrm>
            <a:off x="247650" y="5969486"/>
            <a:ext cx="8313210" cy="646331"/>
          </a:xfrm>
          <a:prstGeom prst="rect">
            <a:avLst/>
          </a:prstGeom>
          <a:noFill/>
        </p:spPr>
        <p:txBody>
          <a:bodyPr wrap="square" rtlCol="0">
            <a:spAutoFit/>
          </a:bodyPr>
          <a:lstStyle/>
          <a:p>
            <a:r>
              <a:rPr lang="fr-FR" dirty="0" smtClean="0"/>
              <a:t>Mais par les têtes de réseaux circulent surtout des idées que l’on peut désormais suivre en temps réel à la trace depuis leur origine jusqu’aux consommateurs.</a:t>
            </a:r>
            <a:endParaRPr lang="fr-FR" dirty="0"/>
          </a:p>
        </p:txBody>
      </p:sp>
      <p:pic>
        <p:nvPicPr>
          <p:cNvPr id="4" name="Espace réservé du contenu 3" descr="Capture d’écran 2018-11-04 à 09.19.26.png"/>
          <p:cNvPicPr>
            <a:picLocks noGrp="1" noChangeAspect="1"/>
          </p:cNvPicPr>
          <p:nvPr>
            <p:ph idx="1"/>
          </p:nvPr>
        </p:nvPicPr>
        <p:blipFill>
          <a:blip r:embed="rId2">
            <a:extLst>
              <a:ext uri="{28A0092B-C50C-407E-A947-70E740481C1C}">
                <a14:useLocalDpi xmlns:a14="http://schemas.microsoft.com/office/drawing/2010/main" val="0"/>
              </a:ext>
            </a:extLst>
          </a:blip>
          <a:srcRect l="-26456" r="-26456"/>
          <a:stretch>
            <a:fillRect/>
          </a:stretch>
        </p:blipFill>
        <p:spPr>
          <a:xfrm>
            <a:off x="-1321062" y="1438048"/>
            <a:ext cx="7583488" cy="4297363"/>
          </a:xfrm>
        </p:spPr>
      </p:pic>
    </p:spTree>
    <p:extLst>
      <p:ext uri="{BB962C8B-B14F-4D97-AF65-F5344CB8AC3E}">
        <p14:creationId xmlns:p14="http://schemas.microsoft.com/office/powerpoint/2010/main" val="129429522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découvertes récentes</a:t>
            </a:r>
            <a:endParaRPr lang="fr-FR" dirty="0"/>
          </a:p>
        </p:txBody>
      </p:sp>
      <p:pic>
        <p:nvPicPr>
          <p:cNvPr id="4" name="Espace réservé du contenu 3" descr="Capture d’écran 2018-11-04 à 00.01.51.png"/>
          <p:cNvPicPr>
            <a:picLocks noGrp="1" noChangeAspect="1"/>
          </p:cNvPicPr>
          <p:nvPr>
            <p:ph idx="1"/>
          </p:nvPr>
        </p:nvPicPr>
        <p:blipFill>
          <a:blip r:embed="rId2">
            <a:extLst>
              <a:ext uri="{28A0092B-C50C-407E-A947-70E740481C1C}">
                <a14:useLocalDpi xmlns:a14="http://schemas.microsoft.com/office/drawing/2010/main" val="0"/>
              </a:ext>
            </a:extLst>
          </a:blip>
          <a:srcRect t="371" b="371"/>
          <a:stretch>
            <a:fillRect/>
          </a:stretch>
        </p:blipFill>
        <p:spPr>
          <a:xfrm>
            <a:off x="0" y="1345920"/>
            <a:ext cx="7583488" cy="4297363"/>
          </a:xfrm>
        </p:spPr>
      </p:pic>
      <p:pic>
        <p:nvPicPr>
          <p:cNvPr id="5" name="Image 4" descr="Capture d’écran 2018-11-04 à 00.02.1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645548"/>
            <a:ext cx="3700343" cy="601682"/>
          </a:xfrm>
          <a:prstGeom prst="rect">
            <a:avLst/>
          </a:prstGeom>
        </p:spPr>
      </p:pic>
      <p:pic>
        <p:nvPicPr>
          <p:cNvPr id="6" name="Image 5" descr="Capture d’écran 2018-11-04 à 00.03.03.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38183" y="5643283"/>
            <a:ext cx="4515518" cy="1167006"/>
          </a:xfrm>
          <a:prstGeom prst="rect">
            <a:avLst/>
          </a:prstGeom>
        </p:spPr>
      </p:pic>
      <p:sp>
        <p:nvSpPr>
          <p:cNvPr id="8" name="ZoneTexte 7"/>
          <p:cNvSpPr txBox="1"/>
          <p:nvPr/>
        </p:nvSpPr>
        <p:spPr>
          <a:xfrm>
            <a:off x="133554" y="6283863"/>
            <a:ext cx="3624948" cy="369332"/>
          </a:xfrm>
          <a:prstGeom prst="rect">
            <a:avLst/>
          </a:prstGeom>
          <a:noFill/>
        </p:spPr>
        <p:txBody>
          <a:bodyPr wrap="none" rtlCol="0">
            <a:spAutoFit/>
          </a:bodyPr>
          <a:lstStyle/>
          <a:p>
            <a:r>
              <a:rPr lang="fr-FR" dirty="0" smtClean="0"/>
              <a:t>On peut lire les messages échangés.</a:t>
            </a:r>
            <a:endParaRPr lang="fr-FR" dirty="0"/>
          </a:p>
        </p:txBody>
      </p:sp>
      <p:sp>
        <p:nvSpPr>
          <p:cNvPr id="9" name="ZoneTexte 8"/>
          <p:cNvSpPr txBox="1"/>
          <p:nvPr/>
        </p:nvSpPr>
        <p:spPr>
          <a:xfrm>
            <a:off x="7583489" y="2136924"/>
            <a:ext cx="1560512" cy="1754327"/>
          </a:xfrm>
          <a:prstGeom prst="rect">
            <a:avLst/>
          </a:prstGeom>
          <a:noFill/>
        </p:spPr>
        <p:txBody>
          <a:bodyPr wrap="square" rtlCol="0">
            <a:spAutoFit/>
          </a:bodyPr>
          <a:lstStyle/>
          <a:p>
            <a:r>
              <a:rPr lang="fr-FR" dirty="0" smtClean="0"/>
              <a:t>Les messages sont captés, lus par OCR et </a:t>
            </a:r>
            <a:r>
              <a:rPr lang="fr-FR" dirty="0" err="1" smtClean="0"/>
              <a:t>auto-matiquement</a:t>
            </a:r>
            <a:r>
              <a:rPr lang="fr-FR" dirty="0" smtClean="0"/>
              <a:t> traduits.</a:t>
            </a:r>
            <a:endParaRPr lang="fr-FR" dirty="0"/>
          </a:p>
        </p:txBody>
      </p:sp>
    </p:spTree>
    <p:extLst>
      <p:ext uri="{BB962C8B-B14F-4D97-AF65-F5344CB8AC3E}">
        <p14:creationId xmlns:p14="http://schemas.microsoft.com/office/powerpoint/2010/main" val="385509148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découvertes récentes</a:t>
            </a:r>
            <a:endParaRPr lang="fr-FR" dirty="0"/>
          </a:p>
        </p:txBody>
      </p:sp>
      <p:sp>
        <p:nvSpPr>
          <p:cNvPr id="8" name="ZoneTexte 7"/>
          <p:cNvSpPr txBox="1"/>
          <p:nvPr/>
        </p:nvSpPr>
        <p:spPr>
          <a:xfrm>
            <a:off x="133554" y="4906374"/>
            <a:ext cx="8732615" cy="1569660"/>
          </a:xfrm>
          <a:prstGeom prst="rect">
            <a:avLst/>
          </a:prstGeom>
          <a:noFill/>
        </p:spPr>
        <p:txBody>
          <a:bodyPr wrap="square" rtlCol="0">
            <a:spAutoFit/>
          </a:bodyPr>
          <a:lstStyle/>
          <a:p>
            <a:r>
              <a:rPr lang="fr-FR" sz="2400" dirty="0" smtClean="0"/>
              <a:t>Qui, parmi les musulmans français, est sensible à cette propagande ? Un maximum de 28 % a été observé en 2016. Ce chiffre baissera plus ou moins vite selon les réponses données et l’ampleur de la contre-propagande.</a:t>
            </a:r>
            <a:endParaRPr lang="fr-FR" sz="2400" dirty="0"/>
          </a:p>
        </p:txBody>
      </p:sp>
      <p:sp>
        <p:nvSpPr>
          <p:cNvPr id="9" name="ZoneTexte 8"/>
          <p:cNvSpPr txBox="1"/>
          <p:nvPr/>
        </p:nvSpPr>
        <p:spPr>
          <a:xfrm>
            <a:off x="7583489" y="2136924"/>
            <a:ext cx="1560512" cy="1754327"/>
          </a:xfrm>
          <a:prstGeom prst="rect">
            <a:avLst/>
          </a:prstGeom>
          <a:noFill/>
        </p:spPr>
        <p:txBody>
          <a:bodyPr wrap="square" rtlCol="0">
            <a:spAutoFit/>
          </a:bodyPr>
          <a:lstStyle/>
          <a:p>
            <a:r>
              <a:rPr lang="fr-FR" dirty="0" smtClean="0"/>
              <a:t>Les messages sont captés, lus par OCR et </a:t>
            </a:r>
            <a:r>
              <a:rPr lang="fr-FR" dirty="0" err="1" smtClean="0"/>
              <a:t>auto-matiquement</a:t>
            </a:r>
            <a:r>
              <a:rPr lang="fr-FR" dirty="0" smtClean="0"/>
              <a:t> traduits.</a:t>
            </a:r>
            <a:endParaRPr lang="fr-FR" dirty="0"/>
          </a:p>
        </p:txBody>
      </p:sp>
      <p:pic>
        <p:nvPicPr>
          <p:cNvPr id="7" name="Espace réservé du contenu 6" descr="Capture d’écran 2018-11-04 à 09.22.29.png"/>
          <p:cNvPicPr>
            <a:picLocks noGrp="1" noChangeAspect="1"/>
          </p:cNvPicPr>
          <p:nvPr>
            <p:ph idx="1"/>
          </p:nvPr>
        </p:nvPicPr>
        <p:blipFill>
          <a:blip r:embed="rId2">
            <a:extLst>
              <a:ext uri="{28A0092B-C50C-407E-A947-70E740481C1C}">
                <a14:useLocalDpi xmlns:a14="http://schemas.microsoft.com/office/drawing/2010/main" val="0"/>
              </a:ext>
            </a:extLst>
          </a:blip>
          <a:srcRect t="-29621" b="-29621"/>
          <a:stretch>
            <a:fillRect/>
          </a:stretch>
        </p:blipFill>
        <p:spPr>
          <a:xfrm>
            <a:off x="-19161" y="473380"/>
            <a:ext cx="9163161" cy="4862825"/>
          </a:xfrm>
        </p:spPr>
      </p:pic>
    </p:spTree>
    <p:extLst>
      <p:ext uri="{BB962C8B-B14F-4D97-AF65-F5344CB8AC3E}">
        <p14:creationId xmlns:p14="http://schemas.microsoft.com/office/powerpoint/2010/main" val="411940924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 parquet national </a:t>
            </a:r>
            <a:r>
              <a:rPr lang="fr-FR" dirty="0" err="1" smtClean="0"/>
              <a:t>antitteroriste</a:t>
            </a:r>
            <a:endParaRPr lang="fr-FR" dirty="0"/>
          </a:p>
        </p:txBody>
      </p:sp>
      <p:pic>
        <p:nvPicPr>
          <p:cNvPr id="4" name="Espace réservé du contenu 3"/>
          <p:cNvPicPr>
            <a:picLocks noGrp="1" noChangeAspect="1"/>
          </p:cNvPicPr>
          <p:nvPr>
            <p:ph idx="1"/>
          </p:nvPr>
        </p:nvPicPr>
        <p:blipFill>
          <a:blip r:embed="rId2"/>
          <a:srcRect t="4666" b="4666"/>
          <a:stretch>
            <a:fillRect/>
          </a:stretch>
        </p:blipFill>
        <p:spPr>
          <a:xfrm>
            <a:off x="779463" y="1609436"/>
            <a:ext cx="7583488" cy="4297363"/>
          </a:xfrm>
        </p:spPr>
      </p:pic>
      <p:sp>
        <p:nvSpPr>
          <p:cNvPr id="6" name="Rectangle 5"/>
          <p:cNvSpPr/>
          <p:nvPr/>
        </p:nvSpPr>
        <p:spPr>
          <a:xfrm>
            <a:off x="265545" y="5934670"/>
            <a:ext cx="8763000" cy="923330"/>
          </a:xfrm>
          <a:prstGeom prst="rect">
            <a:avLst/>
          </a:prstGeom>
        </p:spPr>
        <p:txBody>
          <a:bodyPr wrap="square">
            <a:spAutoFit/>
          </a:bodyPr>
          <a:lstStyle/>
          <a:p>
            <a:r>
              <a:rPr lang="fr-FR" dirty="0" smtClean="0">
                <a:solidFill>
                  <a:srgbClr val="333333"/>
                </a:solidFill>
              </a:rPr>
              <a:t>Treize magistrats, </a:t>
            </a:r>
            <a:r>
              <a:rPr lang="fr-FR" dirty="0">
                <a:solidFill>
                  <a:srgbClr val="333333"/>
                </a:solidFill>
              </a:rPr>
              <a:t>cinq femmes, dont la chef de section, et huit hommes, épaulés par six </a:t>
            </a:r>
            <a:r>
              <a:rPr lang="fr-FR" dirty="0" smtClean="0">
                <a:solidFill>
                  <a:srgbClr val="333333"/>
                </a:solidFill>
              </a:rPr>
              <a:t>greffiers centralisent toutes les affaires (540 dossiers concernant la Corse, le pays basque et les affaires islamistes pour 360 dossiers environ). C’est une justice spécialisée.</a:t>
            </a:r>
            <a:endParaRPr lang="fr-FR" dirty="0">
              <a:solidFill>
                <a:srgbClr val="333333"/>
              </a:solidFill>
            </a:endParaRPr>
          </a:p>
        </p:txBody>
      </p:sp>
    </p:spTree>
    <p:extLst>
      <p:ext uri="{BB962C8B-B14F-4D97-AF65-F5344CB8AC3E}">
        <p14:creationId xmlns:p14="http://schemas.microsoft.com/office/powerpoint/2010/main" val="187231625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2753"/>
            <a:ext cx="9144000" cy="1283167"/>
          </a:xfrm>
        </p:spPr>
        <p:txBody>
          <a:bodyPr/>
          <a:lstStyle/>
          <a:p>
            <a:r>
              <a:rPr lang="fr-FR" dirty="0" smtClean="0"/>
              <a:t>Les nouvelles </a:t>
            </a:r>
            <a:r>
              <a:rPr lang="fr-FR" dirty="0" smtClean="0"/>
              <a:t>priorités : la recherche</a:t>
            </a:r>
            <a:endParaRPr lang="fr-FR" dirty="0"/>
          </a:p>
        </p:txBody>
      </p:sp>
      <p:sp>
        <p:nvSpPr>
          <p:cNvPr id="3" name="Espace réservé du contenu 2"/>
          <p:cNvSpPr>
            <a:spLocks noGrp="1"/>
          </p:cNvSpPr>
          <p:nvPr>
            <p:ph idx="1"/>
          </p:nvPr>
        </p:nvSpPr>
        <p:spPr>
          <a:xfrm>
            <a:off x="779463" y="1828800"/>
            <a:ext cx="7583488" cy="4659745"/>
          </a:xfrm>
        </p:spPr>
        <p:txBody>
          <a:bodyPr>
            <a:normAutofit/>
          </a:bodyPr>
          <a:lstStyle/>
          <a:p>
            <a:r>
              <a:rPr lang="fr-FR" b="1" dirty="0" smtClean="0"/>
              <a:t>L’analyse de ce qui fait un </a:t>
            </a:r>
            <a:r>
              <a:rPr lang="fr-FR" b="1" dirty="0" err="1" smtClean="0"/>
              <a:t>jihadiste</a:t>
            </a:r>
            <a:r>
              <a:rPr lang="fr-FR" dirty="0" smtClean="0"/>
              <a:t>, sur les processus et </a:t>
            </a:r>
            <a:r>
              <a:rPr lang="fr-FR" b="1" dirty="0" smtClean="0"/>
              <a:t>trajectoires de radicalisation</a:t>
            </a:r>
            <a:r>
              <a:rPr lang="fr-FR" dirty="0" smtClean="0"/>
              <a:t>, est devenue la nouvelle priorité. Elle ne se fait pas en interne dans les services de renseignement.</a:t>
            </a:r>
          </a:p>
          <a:p>
            <a:r>
              <a:rPr lang="fr-FR" dirty="0" smtClean="0"/>
              <a:t>Elle est </a:t>
            </a:r>
            <a:r>
              <a:rPr lang="fr-FR" b="1" dirty="0" smtClean="0"/>
              <a:t>externalisée</a:t>
            </a:r>
            <a:r>
              <a:rPr lang="fr-FR" dirty="0" smtClean="0"/>
              <a:t> et alors proposée à la </a:t>
            </a:r>
            <a:r>
              <a:rPr lang="fr-FR" b="1" dirty="0" smtClean="0"/>
              <a:t>recherche universitaire </a:t>
            </a:r>
            <a:r>
              <a:rPr lang="fr-FR" dirty="0" smtClean="0"/>
              <a:t>et financée par le ministère de l’Intérieur ou par la Commission européenne.</a:t>
            </a:r>
          </a:p>
          <a:p>
            <a:r>
              <a:rPr lang="fr-FR" dirty="0" smtClean="0"/>
              <a:t>Ces recherches ont de nombreux buts dont </a:t>
            </a:r>
            <a:r>
              <a:rPr lang="fr-FR" b="1" dirty="0" smtClean="0"/>
              <a:t>l’analyse de la propagande de l’EI</a:t>
            </a:r>
            <a:r>
              <a:rPr lang="fr-FR" dirty="0" smtClean="0"/>
              <a:t>.</a:t>
            </a:r>
          </a:p>
          <a:p>
            <a:endParaRPr lang="fr-FR" dirty="0" smtClean="0"/>
          </a:p>
        </p:txBody>
      </p:sp>
    </p:spTree>
    <p:extLst>
      <p:ext uri="{BB962C8B-B14F-4D97-AF65-F5344CB8AC3E}">
        <p14:creationId xmlns:p14="http://schemas.microsoft.com/office/powerpoint/2010/main" val="365777258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2753"/>
            <a:ext cx="9045469" cy="1283167"/>
          </a:xfrm>
        </p:spPr>
        <p:txBody>
          <a:bodyPr/>
          <a:lstStyle/>
          <a:p>
            <a:r>
              <a:rPr lang="fr-FR" dirty="0"/>
              <a:t>Les nouvelles priorités : la recherche</a:t>
            </a:r>
            <a:endParaRPr lang="fr-FR" dirty="0"/>
          </a:p>
        </p:txBody>
      </p:sp>
      <p:sp>
        <p:nvSpPr>
          <p:cNvPr id="3" name="Espace réservé du contenu 2"/>
          <p:cNvSpPr>
            <a:spLocks noGrp="1"/>
          </p:cNvSpPr>
          <p:nvPr>
            <p:ph idx="1"/>
          </p:nvPr>
        </p:nvSpPr>
        <p:spPr>
          <a:xfrm>
            <a:off x="779463" y="1828800"/>
            <a:ext cx="7583488" cy="4659745"/>
          </a:xfrm>
        </p:spPr>
        <p:txBody>
          <a:bodyPr>
            <a:normAutofit/>
          </a:bodyPr>
          <a:lstStyle/>
          <a:p>
            <a:r>
              <a:rPr lang="fr-FR" sz="2100" dirty="0" smtClean="0"/>
              <a:t>Un </a:t>
            </a:r>
            <a:r>
              <a:rPr lang="fr-FR" sz="2100" b="1" dirty="0" smtClean="0"/>
              <a:t>chercheur toulousain, Séraphin Alava </a:t>
            </a:r>
            <a:r>
              <a:rPr lang="fr-FR" sz="2100" dirty="0" smtClean="0"/>
              <a:t>a reçu </a:t>
            </a:r>
            <a:r>
              <a:rPr lang="fr-FR" sz="2100" b="1" dirty="0">
                <a:effectLst/>
              </a:rPr>
              <a:t>3,5 millions pour le projet « </a:t>
            </a:r>
            <a:r>
              <a:rPr lang="fr-FR" sz="2100" b="1" dirty="0" err="1">
                <a:effectLst/>
              </a:rPr>
              <a:t>Practicies</a:t>
            </a:r>
            <a:r>
              <a:rPr lang="fr-FR" sz="2100" b="1" dirty="0">
                <a:effectLst/>
              </a:rPr>
              <a:t> </a:t>
            </a:r>
            <a:r>
              <a:rPr lang="fr-FR" sz="2100" b="1" dirty="0" smtClean="0">
                <a:effectLst/>
              </a:rPr>
              <a:t>»</a:t>
            </a:r>
            <a:r>
              <a:rPr lang="fr-FR" sz="2100" dirty="0" smtClean="0">
                <a:effectLst/>
              </a:rPr>
              <a:t>. </a:t>
            </a:r>
            <a:r>
              <a:rPr lang="fr-FR" sz="2100" dirty="0">
                <a:effectLst/>
              </a:rPr>
              <a:t>« Ce projet a plusieurs volets et notamment celui de caractériser le processus de radicalisation des jeunes. Dans certains pays, on s’est concentré sur les tenues vestimentaires, dans d’autres sur le comportement. Sur une base de 100 cas, </a:t>
            </a:r>
            <a:r>
              <a:rPr lang="fr-FR" sz="2100" dirty="0" smtClean="0">
                <a:effectLst/>
              </a:rPr>
              <a:t>il sera déterminé </a:t>
            </a:r>
            <a:r>
              <a:rPr lang="fr-FR" sz="2100" dirty="0">
                <a:effectLst/>
              </a:rPr>
              <a:t>l</a:t>
            </a:r>
            <a:r>
              <a:rPr lang="fr-FR" sz="2100" dirty="0" smtClean="0">
                <a:effectLst/>
              </a:rPr>
              <a:t>es </a:t>
            </a:r>
            <a:r>
              <a:rPr lang="fr-FR" sz="2100" b="1" dirty="0" smtClean="0">
                <a:effectLst/>
              </a:rPr>
              <a:t>indicateurs les plus </a:t>
            </a:r>
            <a:r>
              <a:rPr lang="fr-FR" sz="2100" b="1" dirty="0">
                <a:effectLst/>
              </a:rPr>
              <a:t>fiables </a:t>
            </a:r>
            <a:r>
              <a:rPr lang="fr-FR" dirty="0">
                <a:effectLst/>
              </a:rPr>
              <a:t>»  </a:t>
            </a:r>
            <a:endParaRPr lang="fr-FR" dirty="0" smtClean="0"/>
          </a:p>
        </p:txBody>
      </p:sp>
      <p:pic>
        <p:nvPicPr>
          <p:cNvPr id="4" name="main-illustration" descr="llustration de propagande de Daech sur les réseaux sociaux."/>
          <p:cNvPicPr/>
          <p:nvPr/>
        </p:nvPicPr>
        <p:blipFill>
          <a:blip r:embed="rId2">
            <a:extLst>
              <a:ext uri="{28A0092B-C50C-407E-A947-70E740481C1C}">
                <a14:useLocalDpi xmlns:a14="http://schemas.microsoft.com/office/drawing/2010/main" val="0"/>
              </a:ext>
            </a:extLst>
          </a:blip>
          <a:srcRect/>
          <a:stretch>
            <a:fillRect/>
          </a:stretch>
        </p:blipFill>
        <p:spPr bwMode="auto">
          <a:xfrm>
            <a:off x="5298647" y="3895689"/>
            <a:ext cx="3703033" cy="2193848"/>
          </a:xfrm>
          <a:prstGeom prst="rect">
            <a:avLst/>
          </a:prstGeom>
          <a:noFill/>
          <a:ln>
            <a:noFill/>
          </a:ln>
        </p:spPr>
      </p:pic>
      <p:sp>
        <p:nvSpPr>
          <p:cNvPr id="6" name="Rectangle 5"/>
          <p:cNvSpPr/>
          <p:nvPr/>
        </p:nvSpPr>
        <p:spPr>
          <a:xfrm>
            <a:off x="227847" y="4209428"/>
            <a:ext cx="4829953" cy="2308324"/>
          </a:xfrm>
          <a:prstGeom prst="rect">
            <a:avLst/>
          </a:prstGeom>
        </p:spPr>
        <p:txBody>
          <a:bodyPr wrap="square">
            <a:spAutoFit/>
          </a:bodyPr>
          <a:lstStyle/>
          <a:p>
            <a:r>
              <a:rPr lang="fr-FR" dirty="0">
                <a:solidFill>
                  <a:schemeClr val="bg2"/>
                </a:solidFill>
              </a:rPr>
              <a:t>En partenariat avec des chercheurs de plusieurs pays européens, mais aussi de Tunisie, </a:t>
            </a:r>
            <a:r>
              <a:rPr lang="fr-FR" dirty="0" smtClean="0">
                <a:solidFill>
                  <a:schemeClr val="bg2"/>
                </a:solidFill>
              </a:rPr>
              <a:t>ce projet </a:t>
            </a:r>
            <a:r>
              <a:rPr lang="fr-FR" dirty="0">
                <a:solidFill>
                  <a:schemeClr val="bg2"/>
                </a:solidFill>
              </a:rPr>
              <a:t>ambitionne de mettre au point un logiciel plus efficace que ceux utilisés aujourd’hui par l’antiterrorisme pour </a:t>
            </a:r>
            <a:r>
              <a:rPr lang="fr-FR" b="1" dirty="0">
                <a:solidFill>
                  <a:schemeClr val="bg2"/>
                </a:solidFill>
              </a:rPr>
              <a:t>détecter les discours de radicalisation à partir d’associations de mots</a:t>
            </a:r>
            <a:r>
              <a:rPr lang="fr-FR" dirty="0">
                <a:solidFill>
                  <a:schemeClr val="bg2"/>
                </a:solidFill>
              </a:rPr>
              <a:t>. Il pourrait être mis à la disposition des services du renseignement, mais aussi des parents.</a:t>
            </a:r>
          </a:p>
        </p:txBody>
      </p:sp>
      <p:sp>
        <p:nvSpPr>
          <p:cNvPr id="8" name="Rectangle 7"/>
          <p:cNvSpPr/>
          <p:nvPr/>
        </p:nvSpPr>
        <p:spPr>
          <a:xfrm>
            <a:off x="5298647" y="6109049"/>
            <a:ext cx="3746822" cy="646331"/>
          </a:xfrm>
          <a:prstGeom prst="rect">
            <a:avLst/>
          </a:prstGeom>
        </p:spPr>
        <p:txBody>
          <a:bodyPr wrap="square">
            <a:spAutoFit/>
          </a:bodyPr>
          <a:lstStyle/>
          <a:p>
            <a:r>
              <a:rPr lang="fr-FR" dirty="0">
                <a:solidFill>
                  <a:srgbClr val="333333"/>
                </a:solidFill>
              </a:rPr>
              <a:t>La mise en place d’outils d’éducation aux </a:t>
            </a:r>
            <a:r>
              <a:rPr lang="fr-FR" dirty="0" smtClean="0">
                <a:solidFill>
                  <a:srgbClr val="333333"/>
                </a:solidFill>
              </a:rPr>
              <a:t>médias est prévue. </a:t>
            </a:r>
            <a:endParaRPr lang="fr-FR" dirty="0">
              <a:solidFill>
                <a:srgbClr val="333333"/>
              </a:solidFill>
            </a:endParaRPr>
          </a:p>
        </p:txBody>
      </p:sp>
    </p:spTree>
    <p:extLst>
      <p:ext uri="{BB962C8B-B14F-4D97-AF65-F5344CB8AC3E}">
        <p14:creationId xmlns:p14="http://schemas.microsoft.com/office/powerpoint/2010/main" val="39975387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2753"/>
            <a:ext cx="9144000" cy="1283167"/>
          </a:xfrm>
        </p:spPr>
        <p:txBody>
          <a:bodyPr/>
          <a:lstStyle/>
          <a:p>
            <a:r>
              <a:rPr lang="fr-FR" dirty="0"/>
              <a:t>Les nouvelles priorités : la recherche</a:t>
            </a:r>
            <a:endParaRPr lang="fr-FR" dirty="0"/>
          </a:p>
        </p:txBody>
      </p:sp>
      <p:sp>
        <p:nvSpPr>
          <p:cNvPr id="3" name="Espace réservé du contenu 2"/>
          <p:cNvSpPr>
            <a:spLocks noGrp="1"/>
          </p:cNvSpPr>
          <p:nvPr>
            <p:ph idx="1"/>
          </p:nvPr>
        </p:nvSpPr>
        <p:spPr>
          <a:xfrm>
            <a:off x="4028724" y="1609461"/>
            <a:ext cx="5014011" cy="5014510"/>
          </a:xfrm>
        </p:spPr>
        <p:txBody>
          <a:bodyPr>
            <a:normAutofit lnSpcReduction="10000"/>
          </a:bodyPr>
          <a:lstStyle/>
          <a:p>
            <a:r>
              <a:rPr lang="fr-FR" sz="2000" dirty="0" smtClean="0"/>
              <a:t>Un </a:t>
            </a:r>
            <a:r>
              <a:rPr lang="fr-FR" sz="2000" b="1" dirty="0" smtClean="0"/>
              <a:t>autre projet porte sur les dissonances cognitives </a:t>
            </a:r>
            <a:r>
              <a:rPr lang="fr-FR" sz="2000" dirty="0" smtClean="0"/>
              <a:t>portées par les nouveaux mass média et ce qu’en font des </a:t>
            </a:r>
            <a:r>
              <a:rPr lang="fr-FR" sz="2000" b="1" dirty="0" smtClean="0"/>
              <a:t>« individus toxiques »</a:t>
            </a:r>
            <a:r>
              <a:rPr lang="fr-FR" sz="2000" dirty="0" smtClean="0"/>
              <a:t> qui développent des formes diverses de haine.</a:t>
            </a:r>
          </a:p>
          <a:p>
            <a:r>
              <a:rPr lang="fr-FR" sz="2000" dirty="0" smtClean="0">
                <a:effectLst/>
              </a:rPr>
              <a:t>Yannick Bressan, chercheur en psychologie cognitive, a été chargé d’écrire </a:t>
            </a:r>
            <a:r>
              <a:rPr lang="fr-FR" sz="2000" dirty="0">
                <a:effectLst/>
              </a:rPr>
              <a:t>« Radicalisation, renseignement et individus toxiques </a:t>
            </a:r>
            <a:r>
              <a:rPr lang="fr-FR" sz="2000" dirty="0" smtClean="0">
                <a:effectLst/>
              </a:rPr>
              <a:t>». Pourquoi un individu adhère à une nouvelle perception du monde ? Qu’est-ce qu’un « principe d’adhésion </a:t>
            </a:r>
            <a:r>
              <a:rPr lang="fr-FR" sz="2000" dirty="0" err="1" smtClean="0">
                <a:effectLst/>
              </a:rPr>
              <a:t>émergentiste</a:t>
            </a:r>
            <a:r>
              <a:rPr lang="fr-FR" sz="2000" dirty="0" smtClean="0">
                <a:effectLst/>
              </a:rPr>
              <a:t> » ?</a:t>
            </a:r>
          </a:p>
          <a:p>
            <a:r>
              <a:rPr lang="fr-FR" sz="2000" dirty="0" smtClean="0">
                <a:effectLst/>
              </a:rPr>
              <a:t>Il y a là </a:t>
            </a:r>
            <a:r>
              <a:rPr lang="fr-FR" sz="2000" b="1" dirty="0" smtClean="0">
                <a:effectLst/>
              </a:rPr>
              <a:t>des perspectives nouvelles, souvent surprenantes </a:t>
            </a:r>
            <a:r>
              <a:rPr lang="fr-FR" sz="2000" dirty="0" smtClean="0">
                <a:effectLst/>
              </a:rPr>
              <a:t>pour la compréhension et la prise en charge des radicalisés.</a:t>
            </a:r>
            <a:endParaRPr lang="fr-FR" sz="2000" dirty="0" smtClean="0"/>
          </a:p>
        </p:txBody>
      </p:sp>
      <p:pic>
        <p:nvPicPr>
          <p:cNvPr id="5" name="Image 4"/>
          <p:cNvPicPr>
            <a:picLocks noChangeAspect="1"/>
          </p:cNvPicPr>
          <p:nvPr/>
        </p:nvPicPr>
        <p:blipFill>
          <a:blip r:embed="rId2"/>
          <a:stretch>
            <a:fillRect/>
          </a:stretch>
        </p:blipFill>
        <p:spPr>
          <a:xfrm>
            <a:off x="0" y="1434280"/>
            <a:ext cx="3634610" cy="5443261"/>
          </a:xfrm>
          <a:prstGeom prst="rect">
            <a:avLst/>
          </a:prstGeom>
        </p:spPr>
      </p:pic>
    </p:spTree>
    <p:extLst>
      <p:ext uri="{BB962C8B-B14F-4D97-AF65-F5344CB8AC3E}">
        <p14:creationId xmlns:p14="http://schemas.microsoft.com/office/powerpoint/2010/main" val="41036186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2753"/>
            <a:ext cx="9144000" cy="1283167"/>
          </a:xfrm>
        </p:spPr>
        <p:txBody>
          <a:bodyPr/>
          <a:lstStyle/>
          <a:p>
            <a:r>
              <a:rPr lang="fr-FR" dirty="0"/>
              <a:t>Les nouvelles priorités : la recherche</a:t>
            </a:r>
            <a:endParaRPr lang="fr-FR" dirty="0"/>
          </a:p>
        </p:txBody>
      </p:sp>
      <p:sp>
        <p:nvSpPr>
          <p:cNvPr id="3" name="Espace réservé du contenu 2"/>
          <p:cNvSpPr>
            <a:spLocks noGrp="1"/>
          </p:cNvSpPr>
          <p:nvPr>
            <p:ph idx="1"/>
          </p:nvPr>
        </p:nvSpPr>
        <p:spPr>
          <a:xfrm>
            <a:off x="779463" y="1828800"/>
            <a:ext cx="7583488" cy="4659745"/>
          </a:xfrm>
        </p:spPr>
        <p:txBody>
          <a:bodyPr>
            <a:normAutofit fontScale="92500" lnSpcReduction="10000"/>
          </a:bodyPr>
          <a:lstStyle/>
          <a:p>
            <a:r>
              <a:rPr lang="fr-FR" dirty="0" smtClean="0"/>
              <a:t>Il s’agit aussi de </a:t>
            </a:r>
            <a:r>
              <a:rPr lang="fr-FR" b="1" dirty="0" smtClean="0"/>
              <a:t>trouver les traits communs à ceux qui ont été jusqu’au bout du processus de radicalisation</a:t>
            </a:r>
            <a:r>
              <a:rPr lang="fr-FR" dirty="0" smtClean="0"/>
              <a:t>, par-delà le basculement lié à des frustrations, la création d’un nouveau regard teinté de paranoïa ou de </a:t>
            </a:r>
            <a:r>
              <a:rPr lang="fr-FR" dirty="0" err="1" smtClean="0"/>
              <a:t>conspirationnisme</a:t>
            </a:r>
            <a:r>
              <a:rPr lang="fr-FR" dirty="0" smtClean="0"/>
              <a:t>, puis du refus de communiquer avec ceux qui ne partagent pas leur point de vue dans la certitude de posséder la seule vérité possible, ceux qui croient ensuite que les mots ne changeront rien, qu’il faut passer à la violence (par vision de vidéos, la pratique du close combat puis l’achat d’armes) et qui enfin tuent et/ou se sacrifient.</a:t>
            </a:r>
          </a:p>
          <a:p>
            <a:r>
              <a:rPr lang="fr-FR" dirty="0" smtClean="0"/>
              <a:t>On </a:t>
            </a:r>
            <a:r>
              <a:rPr lang="fr-FR" b="1" dirty="0" smtClean="0"/>
              <a:t>ne s’intéressera donc plus seulement aux </a:t>
            </a:r>
            <a:r>
              <a:rPr lang="fr-FR" b="1" dirty="0" smtClean="0"/>
              <a:t>caractéristiques sociales ou aux processus </a:t>
            </a:r>
            <a:r>
              <a:rPr lang="fr-FR" b="1" dirty="0" smtClean="0"/>
              <a:t>en eux-mêmes comme aujourd’hui</a:t>
            </a:r>
            <a:r>
              <a:rPr lang="fr-FR" dirty="0" smtClean="0"/>
              <a:t>.</a:t>
            </a:r>
          </a:p>
          <a:p>
            <a:pPr marL="0" indent="0">
              <a:buNone/>
            </a:pPr>
            <a:endParaRPr lang="fr-FR" dirty="0" smtClean="0"/>
          </a:p>
        </p:txBody>
      </p:sp>
    </p:spTree>
    <p:extLst>
      <p:ext uri="{BB962C8B-B14F-4D97-AF65-F5344CB8AC3E}">
        <p14:creationId xmlns:p14="http://schemas.microsoft.com/office/powerpoint/2010/main" val="239977664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200" dirty="0" smtClean="0"/>
              <a:t>« Les » radicalisations peuvent être plus ou moins violentes</a:t>
            </a:r>
            <a:endParaRPr lang="fr-FR" sz="3200" dirty="0"/>
          </a:p>
        </p:txBody>
      </p:sp>
      <p:sp>
        <p:nvSpPr>
          <p:cNvPr id="3" name="Espace réservé du contenu 2"/>
          <p:cNvSpPr>
            <a:spLocks noGrp="1"/>
          </p:cNvSpPr>
          <p:nvPr>
            <p:ph idx="1"/>
          </p:nvPr>
        </p:nvSpPr>
        <p:spPr>
          <a:xfrm>
            <a:off x="462913" y="1828800"/>
            <a:ext cx="5230920" cy="4856018"/>
          </a:xfrm>
        </p:spPr>
        <p:txBody>
          <a:bodyPr>
            <a:normAutofit fontScale="92500" lnSpcReduction="10000"/>
          </a:bodyPr>
          <a:lstStyle/>
          <a:p>
            <a:r>
              <a:rPr lang="fr-FR" dirty="0"/>
              <a:t>Certains qui refusent les idées d’islam ou de christianisme « modéré » opposent la « radicalité » des opinions au « radicalisme » des actes.</a:t>
            </a:r>
          </a:p>
          <a:p>
            <a:r>
              <a:rPr lang="fr-FR" dirty="0" smtClean="0"/>
              <a:t>D’autres, qui acceptent ces notions, parlent de « radicalisme » des opinions chez des croyants qu’ils perçoivent comme extrémistes (Mennonites ou </a:t>
            </a:r>
            <a:r>
              <a:rPr lang="fr-FR" dirty="0" err="1" smtClean="0"/>
              <a:t>Amishs</a:t>
            </a:r>
            <a:r>
              <a:rPr lang="fr-FR" dirty="0" smtClean="0"/>
              <a:t> par exemple).</a:t>
            </a:r>
          </a:p>
          <a:p>
            <a:r>
              <a:rPr lang="fr-FR" dirty="0" smtClean="0"/>
              <a:t>Certains fondamentalistes utilisent le mot « radicalisme » pour exprimer le caractère entier et sans restriction de leurs exigences religieuses.</a:t>
            </a:r>
          </a:p>
        </p:txBody>
      </p:sp>
      <p:pic>
        <p:nvPicPr>
          <p:cNvPr id="4" name="Image 3" descr="Capture d’écran 2018-10-14 à 07.17.59.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47283" y="1460033"/>
            <a:ext cx="3396717" cy="5397967"/>
          </a:xfrm>
          <a:prstGeom prst="rect">
            <a:avLst/>
          </a:prstGeom>
        </p:spPr>
      </p:pic>
    </p:spTree>
    <p:extLst>
      <p:ext uri="{BB962C8B-B14F-4D97-AF65-F5344CB8AC3E}">
        <p14:creationId xmlns:p14="http://schemas.microsoft.com/office/powerpoint/2010/main" val="340414532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2753"/>
            <a:ext cx="9144000" cy="1283167"/>
          </a:xfrm>
        </p:spPr>
        <p:txBody>
          <a:bodyPr/>
          <a:lstStyle/>
          <a:p>
            <a:r>
              <a:rPr lang="fr-FR" dirty="0"/>
              <a:t>Les nouvelles priorités : la recherche</a:t>
            </a:r>
            <a:endParaRPr lang="fr-FR" dirty="0"/>
          </a:p>
        </p:txBody>
      </p:sp>
      <p:sp>
        <p:nvSpPr>
          <p:cNvPr id="3" name="Espace réservé du contenu 2"/>
          <p:cNvSpPr>
            <a:spLocks noGrp="1"/>
          </p:cNvSpPr>
          <p:nvPr>
            <p:ph idx="1"/>
          </p:nvPr>
        </p:nvSpPr>
        <p:spPr>
          <a:xfrm>
            <a:off x="260253" y="5907162"/>
            <a:ext cx="8723691" cy="849334"/>
          </a:xfrm>
        </p:spPr>
        <p:txBody>
          <a:bodyPr>
            <a:normAutofit fontScale="92500"/>
          </a:bodyPr>
          <a:lstStyle/>
          <a:p>
            <a:r>
              <a:rPr lang="fr-FR" dirty="0" smtClean="0"/>
              <a:t>La difficulté sera de </a:t>
            </a:r>
            <a:r>
              <a:rPr lang="fr-FR" b="1" dirty="0" smtClean="0"/>
              <a:t>trouver ceux qui ont les mêmes caractéristiques </a:t>
            </a:r>
            <a:r>
              <a:rPr lang="fr-FR" dirty="0" smtClean="0"/>
              <a:t>que ceux qui ont été jusqu’à l’expérience de la violence.</a:t>
            </a:r>
          </a:p>
        </p:txBody>
      </p:sp>
      <p:pic>
        <p:nvPicPr>
          <p:cNvPr id="4" name="Image 3" descr="Capture d’écran 2018-10-15 à 18.17.17.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38806" y="1426339"/>
            <a:ext cx="6225260" cy="4382771"/>
          </a:xfrm>
          <a:prstGeom prst="rect">
            <a:avLst/>
          </a:prstGeom>
        </p:spPr>
      </p:pic>
    </p:spTree>
    <p:extLst>
      <p:ext uri="{BB962C8B-B14F-4D97-AF65-F5344CB8AC3E}">
        <p14:creationId xmlns:p14="http://schemas.microsoft.com/office/powerpoint/2010/main" val="3225084030"/>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nouvelles priorités</a:t>
            </a:r>
            <a:endParaRPr lang="fr-FR" dirty="0"/>
          </a:p>
        </p:txBody>
      </p:sp>
      <p:sp>
        <p:nvSpPr>
          <p:cNvPr id="3" name="Espace réservé du contenu 2"/>
          <p:cNvSpPr>
            <a:spLocks noGrp="1"/>
          </p:cNvSpPr>
          <p:nvPr>
            <p:ph idx="1"/>
          </p:nvPr>
        </p:nvSpPr>
        <p:spPr>
          <a:xfrm>
            <a:off x="145742" y="5642558"/>
            <a:ext cx="5912955" cy="1090513"/>
          </a:xfrm>
        </p:spPr>
        <p:txBody>
          <a:bodyPr>
            <a:normAutofit fontScale="92500" lnSpcReduction="10000"/>
          </a:bodyPr>
          <a:lstStyle/>
          <a:p>
            <a:pPr marL="0" indent="0">
              <a:buNone/>
            </a:pPr>
            <a:r>
              <a:rPr lang="fr-FR" dirty="0" smtClean="0"/>
              <a:t>On pourra alors </a:t>
            </a:r>
            <a:r>
              <a:rPr lang="fr-FR" b="1" dirty="0" smtClean="0"/>
              <a:t>ne plus tenir compte des « signes » de radicalisation </a:t>
            </a:r>
            <a:r>
              <a:rPr lang="fr-FR" dirty="0" smtClean="0"/>
              <a:t>qui ne déterminent en rien un processus futur.</a:t>
            </a:r>
          </a:p>
        </p:txBody>
      </p:sp>
      <p:pic>
        <p:nvPicPr>
          <p:cNvPr id="5" name="Image 4" descr="Capture d’écran 2018-10-15 à 18.21.13.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00431"/>
            <a:ext cx="6154418" cy="4015899"/>
          </a:xfrm>
          <a:prstGeom prst="rect">
            <a:avLst/>
          </a:prstGeom>
        </p:spPr>
      </p:pic>
      <p:pic>
        <p:nvPicPr>
          <p:cNvPr id="6" name="Image 5" descr="Capture d’écran 2018-10-15 à 18.19.59.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4419" y="1500431"/>
            <a:ext cx="2989581" cy="3126970"/>
          </a:xfrm>
          <a:prstGeom prst="rect">
            <a:avLst/>
          </a:prstGeom>
        </p:spPr>
      </p:pic>
      <p:sp>
        <p:nvSpPr>
          <p:cNvPr id="7" name="ZoneTexte 6"/>
          <p:cNvSpPr txBox="1"/>
          <p:nvPr/>
        </p:nvSpPr>
        <p:spPr>
          <a:xfrm>
            <a:off x="6323691" y="4768067"/>
            <a:ext cx="2612944" cy="1200329"/>
          </a:xfrm>
          <a:prstGeom prst="rect">
            <a:avLst/>
          </a:prstGeom>
          <a:noFill/>
        </p:spPr>
        <p:txBody>
          <a:bodyPr wrap="square" rtlCol="0">
            <a:spAutoFit/>
          </a:bodyPr>
          <a:lstStyle/>
          <a:p>
            <a:r>
              <a:rPr lang="fr-FR" dirty="0" smtClean="0">
                <a:solidFill>
                  <a:srgbClr val="333333"/>
                </a:solidFill>
              </a:rPr>
              <a:t>On pourra aussi </a:t>
            </a:r>
            <a:r>
              <a:rPr lang="fr-FR" b="1" dirty="0" smtClean="0">
                <a:solidFill>
                  <a:srgbClr val="333333"/>
                </a:solidFill>
              </a:rPr>
              <a:t>abandonner de nombreuses explications simplistes</a:t>
            </a:r>
            <a:r>
              <a:rPr lang="fr-FR" dirty="0" smtClean="0">
                <a:solidFill>
                  <a:srgbClr val="333333"/>
                </a:solidFill>
              </a:rPr>
              <a:t>.</a:t>
            </a:r>
            <a:endParaRPr lang="fr-FR" dirty="0">
              <a:solidFill>
                <a:srgbClr val="333333"/>
              </a:solidFill>
            </a:endParaRPr>
          </a:p>
        </p:txBody>
      </p:sp>
    </p:spTree>
    <p:extLst>
      <p:ext uri="{BB962C8B-B14F-4D97-AF65-F5344CB8AC3E}">
        <p14:creationId xmlns:p14="http://schemas.microsoft.com/office/powerpoint/2010/main" val="23628438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2753"/>
            <a:ext cx="9144000" cy="1283167"/>
          </a:xfrm>
        </p:spPr>
        <p:txBody>
          <a:bodyPr/>
          <a:lstStyle/>
          <a:p>
            <a:r>
              <a:rPr lang="fr-FR" dirty="0"/>
              <a:t>Les nouvelles priorités : la recherche</a:t>
            </a:r>
            <a:endParaRPr lang="fr-FR" dirty="0"/>
          </a:p>
        </p:txBody>
      </p:sp>
      <p:pic>
        <p:nvPicPr>
          <p:cNvPr id="5" name="Image 4"/>
          <p:cNvPicPr>
            <a:picLocks noChangeAspect="1"/>
          </p:cNvPicPr>
          <p:nvPr/>
        </p:nvPicPr>
        <p:blipFill>
          <a:blip r:embed="rId2"/>
          <a:stretch>
            <a:fillRect/>
          </a:stretch>
        </p:blipFill>
        <p:spPr>
          <a:xfrm>
            <a:off x="0" y="1434452"/>
            <a:ext cx="3706091" cy="5423548"/>
          </a:xfrm>
          <a:prstGeom prst="rect">
            <a:avLst/>
          </a:prstGeom>
        </p:spPr>
      </p:pic>
      <p:sp>
        <p:nvSpPr>
          <p:cNvPr id="7" name="Rectangle 6"/>
          <p:cNvSpPr/>
          <p:nvPr/>
        </p:nvSpPr>
        <p:spPr>
          <a:xfrm>
            <a:off x="3706091" y="1627909"/>
            <a:ext cx="5353050" cy="5262980"/>
          </a:xfrm>
          <a:prstGeom prst="rect">
            <a:avLst/>
          </a:prstGeom>
        </p:spPr>
        <p:txBody>
          <a:bodyPr wrap="square">
            <a:spAutoFit/>
          </a:bodyPr>
          <a:lstStyle/>
          <a:p>
            <a:r>
              <a:rPr lang="fr-FR" sz="1600" b="1" dirty="0">
                <a:solidFill>
                  <a:srgbClr val="333333"/>
                </a:solidFill>
              </a:rPr>
              <a:t>C</a:t>
            </a:r>
            <a:r>
              <a:rPr lang="fr-FR" sz="1600" b="1" dirty="0" smtClean="0">
                <a:solidFill>
                  <a:srgbClr val="333333"/>
                </a:solidFill>
              </a:rPr>
              <a:t>ette enquête publiée en septembre 2018, </a:t>
            </a:r>
            <a:r>
              <a:rPr lang="fr-FR" sz="1600" b="1" dirty="0">
                <a:solidFill>
                  <a:srgbClr val="333333"/>
                </a:solidFill>
              </a:rPr>
              <a:t>la plus fouillée à ce jour </a:t>
            </a:r>
            <a:r>
              <a:rPr lang="fr-FR" sz="1600" dirty="0">
                <a:solidFill>
                  <a:srgbClr val="333333"/>
                </a:solidFill>
              </a:rPr>
              <a:t>sur le </a:t>
            </a:r>
            <a:r>
              <a:rPr lang="fr-FR" sz="1600" dirty="0" smtClean="0">
                <a:solidFill>
                  <a:srgbClr val="333333"/>
                </a:solidFill>
              </a:rPr>
              <a:t>sujet, est fondée </a:t>
            </a:r>
            <a:r>
              <a:rPr lang="fr-FR" sz="1600" dirty="0">
                <a:solidFill>
                  <a:srgbClr val="333333"/>
                </a:solidFill>
              </a:rPr>
              <a:t>sur l’étude systématique de </a:t>
            </a:r>
            <a:r>
              <a:rPr lang="fr-FR" sz="1600" b="1" dirty="0">
                <a:solidFill>
                  <a:srgbClr val="333333"/>
                </a:solidFill>
              </a:rPr>
              <a:t>133 dossiers judiciaires de mineurs </a:t>
            </a:r>
            <a:r>
              <a:rPr lang="fr-FR" sz="1600" dirty="0">
                <a:solidFill>
                  <a:srgbClr val="333333"/>
                </a:solidFill>
              </a:rPr>
              <a:t>poursuivis pour des affaires de terrorisme ou signalés pour « radicalisation », elle permet d’</a:t>
            </a:r>
            <a:r>
              <a:rPr lang="fr-FR" sz="1600" b="1" dirty="0">
                <a:solidFill>
                  <a:srgbClr val="333333"/>
                </a:solidFill>
              </a:rPr>
              <a:t>appréhende</a:t>
            </a:r>
            <a:r>
              <a:rPr lang="fr-FR" sz="1600" dirty="0">
                <a:solidFill>
                  <a:srgbClr val="333333"/>
                </a:solidFill>
              </a:rPr>
              <a:t>r </a:t>
            </a:r>
            <a:r>
              <a:rPr lang="fr-FR" sz="1600" b="1" dirty="0">
                <a:solidFill>
                  <a:srgbClr val="333333"/>
                </a:solidFill>
              </a:rPr>
              <a:t>la manière dont les situations familiales, les relations avec les institutions, les cursus scolaires ou la socialisation entre pairs façonnent les appropriations de l’idéologie djihadiste</a:t>
            </a:r>
            <a:r>
              <a:rPr lang="fr-FR" sz="1600" dirty="0">
                <a:solidFill>
                  <a:srgbClr val="333333"/>
                </a:solidFill>
              </a:rPr>
              <a:t>.</a:t>
            </a:r>
            <a:br>
              <a:rPr lang="fr-FR" sz="1600" dirty="0">
                <a:solidFill>
                  <a:srgbClr val="333333"/>
                </a:solidFill>
              </a:rPr>
            </a:br>
            <a:r>
              <a:rPr lang="fr-FR" sz="1600" dirty="0">
                <a:solidFill>
                  <a:srgbClr val="333333"/>
                </a:solidFill>
              </a:rPr>
              <a:t>L’enquête révèle ainsi </a:t>
            </a:r>
            <a:r>
              <a:rPr lang="fr-FR" sz="1600" b="1" dirty="0" smtClean="0">
                <a:solidFill>
                  <a:srgbClr val="333333"/>
                </a:solidFill>
              </a:rPr>
              <a:t>quatre types </a:t>
            </a:r>
            <a:r>
              <a:rPr lang="fr-FR" sz="1600" b="1" dirty="0">
                <a:solidFill>
                  <a:srgbClr val="333333"/>
                </a:solidFill>
              </a:rPr>
              <a:t>de radicalité différents</a:t>
            </a:r>
            <a:r>
              <a:rPr lang="fr-FR" sz="1600" dirty="0">
                <a:solidFill>
                  <a:srgbClr val="333333"/>
                </a:solidFill>
              </a:rPr>
              <a:t>, de la </a:t>
            </a:r>
            <a:r>
              <a:rPr lang="fr-FR" sz="1600" b="1" dirty="0">
                <a:solidFill>
                  <a:srgbClr val="333333"/>
                </a:solidFill>
              </a:rPr>
              <a:t>rébellion contre les familles ou les institutions </a:t>
            </a:r>
            <a:r>
              <a:rPr lang="fr-FR" sz="1600" dirty="0">
                <a:solidFill>
                  <a:srgbClr val="333333"/>
                </a:solidFill>
              </a:rPr>
              <a:t>à un engagement pour faire advenir une </a:t>
            </a:r>
            <a:r>
              <a:rPr lang="fr-FR" sz="1600" b="1" dirty="0">
                <a:solidFill>
                  <a:srgbClr val="333333"/>
                </a:solidFill>
              </a:rPr>
              <a:t>nouvelle utopie politique et religieuse</a:t>
            </a:r>
            <a:r>
              <a:rPr lang="fr-FR" sz="1600" dirty="0">
                <a:solidFill>
                  <a:srgbClr val="333333"/>
                </a:solidFill>
              </a:rPr>
              <a:t>. À rebours des clichés sur les « délinquants terroristes », cet engagement peut aussi concerner des jeunes issus de familles stables, doués à l’école et sans passé judiciaire. De façon troublante, c’est aussi le rôle que les réponses institutionnelles peuvent parfois jouer dans les passages à l’acte que ce travail capital met au jour.</a:t>
            </a:r>
            <a:br>
              <a:rPr lang="fr-FR" sz="1600" dirty="0">
                <a:solidFill>
                  <a:srgbClr val="333333"/>
                </a:solidFill>
              </a:rPr>
            </a:br>
            <a:r>
              <a:rPr lang="fr-FR" sz="1600" dirty="0" smtClean="0">
                <a:solidFill>
                  <a:srgbClr val="333333"/>
                </a:solidFill>
              </a:rPr>
              <a:t>Laurent </a:t>
            </a:r>
            <a:r>
              <a:rPr lang="fr-FR" sz="1600" dirty="0" err="1" smtClean="0">
                <a:solidFill>
                  <a:srgbClr val="333333"/>
                </a:solidFill>
              </a:rPr>
              <a:t>Bonelli</a:t>
            </a:r>
            <a:r>
              <a:rPr lang="fr-FR" sz="1600" dirty="0" smtClean="0">
                <a:solidFill>
                  <a:srgbClr val="333333"/>
                </a:solidFill>
              </a:rPr>
              <a:t> est </a:t>
            </a:r>
            <a:r>
              <a:rPr lang="fr-FR" sz="1600" dirty="0">
                <a:solidFill>
                  <a:srgbClr val="333333"/>
                </a:solidFill>
              </a:rPr>
              <a:t>maître de conférences en science </a:t>
            </a:r>
            <a:r>
              <a:rPr lang="fr-FR" sz="1600" dirty="0" smtClean="0">
                <a:solidFill>
                  <a:srgbClr val="333333"/>
                </a:solidFill>
              </a:rPr>
              <a:t>politique. </a:t>
            </a:r>
            <a:r>
              <a:rPr lang="fr-FR" sz="1600" dirty="0" smtClean="0">
                <a:solidFill>
                  <a:srgbClr val="333333"/>
                </a:solidFill>
              </a:rPr>
              <a:t>Fabien </a:t>
            </a:r>
            <a:r>
              <a:rPr lang="fr-FR" sz="1600" dirty="0" err="1">
                <a:solidFill>
                  <a:srgbClr val="333333"/>
                </a:solidFill>
              </a:rPr>
              <a:t>Carrié</a:t>
            </a:r>
            <a:r>
              <a:rPr lang="fr-FR" sz="1600" dirty="0">
                <a:solidFill>
                  <a:srgbClr val="333333"/>
                </a:solidFill>
              </a:rPr>
              <a:t> est docteur en science politique de l’université de Paris-Nanterre.</a:t>
            </a:r>
          </a:p>
        </p:txBody>
      </p:sp>
    </p:spTree>
    <p:extLst>
      <p:ext uri="{BB962C8B-B14F-4D97-AF65-F5344CB8AC3E}">
        <p14:creationId xmlns:p14="http://schemas.microsoft.com/office/powerpoint/2010/main" val="9199760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2753"/>
            <a:ext cx="9144000" cy="1283167"/>
          </a:xfrm>
        </p:spPr>
        <p:txBody>
          <a:bodyPr/>
          <a:lstStyle/>
          <a:p>
            <a:r>
              <a:rPr lang="fr-FR" dirty="0"/>
              <a:t>Les nouvelles priorités : la recherche</a:t>
            </a:r>
            <a:endParaRPr lang="fr-FR" dirty="0"/>
          </a:p>
        </p:txBody>
      </p:sp>
      <p:sp>
        <p:nvSpPr>
          <p:cNvPr id="3" name="Espace réservé du contenu 2"/>
          <p:cNvSpPr>
            <a:spLocks noGrp="1"/>
          </p:cNvSpPr>
          <p:nvPr>
            <p:ph idx="1"/>
          </p:nvPr>
        </p:nvSpPr>
        <p:spPr>
          <a:xfrm>
            <a:off x="779463" y="1828800"/>
            <a:ext cx="7583488" cy="4775200"/>
          </a:xfrm>
        </p:spPr>
        <p:txBody>
          <a:bodyPr>
            <a:normAutofit/>
          </a:bodyPr>
          <a:lstStyle/>
          <a:p>
            <a:r>
              <a:rPr lang="fr-FR" dirty="0" smtClean="0"/>
              <a:t>On </a:t>
            </a:r>
            <a:r>
              <a:rPr lang="fr-FR" dirty="0" smtClean="0"/>
              <a:t>espère ainsi </a:t>
            </a:r>
            <a:r>
              <a:rPr lang="fr-FR" b="1" dirty="0" smtClean="0"/>
              <a:t>abandonner </a:t>
            </a:r>
            <a:r>
              <a:rPr lang="fr-FR" b="1" dirty="0" smtClean="0"/>
              <a:t>peu à peu la contre-radicalisation passive </a:t>
            </a:r>
            <a:r>
              <a:rPr lang="fr-FR" dirty="0" smtClean="0"/>
              <a:t>(prévention généraliste ou en amont qui part dans tous les sens et n’est jamais efficace) et développer la contre-radicalisation </a:t>
            </a:r>
            <a:r>
              <a:rPr lang="fr-FR" dirty="0" smtClean="0"/>
              <a:t>efficace :</a:t>
            </a:r>
          </a:p>
          <a:p>
            <a:r>
              <a:rPr lang="fr-FR" dirty="0" smtClean="0"/>
              <a:t>Le </a:t>
            </a:r>
            <a:r>
              <a:rPr lang="fr-FR" b="1" dirty="0" smtClean="0"/>
              <a:t>but est de se passer des experts actuels </a:t>
            </a:r>
            <a:r>
              <a:rPr lang="fr-FR" dirty="0" smtClean="0"/>
              <a:t>en</a:t>
            </a:r>
            <a:r>
              <a:rPr lang="fr-FR" b="1" dirty="0" smtClean="0"/>
              <a:t> </a:t>
            </a:r>
            <a:r>
              <a:rPr lang="fr-FR" dirty="0" smtClean="0"/>
              <a:t>trouvant, au moyen d’algorithmes d’intelligence artificielle des traits présents dans les très grands nombres d’informations présentes dans les dossiers et </a:t>
            </a:r>
            <a:r>
              <a:rPr lang="fr-FR" b="1" dirty="0" smtClean="0"/>
              <a:t>passés inaperçus jusqu’à présent</a:t>
            </a:r>
            <a:r>
              <a:rPr lang="fr-FR" dirty="0" smtClean="0"/>
              <a:t>.</a:t>
            </a:r>
          </a:p>
          <a:p>
            <a:r>
              <a:rPr lang="fr-FR" b="1" dirty="0" smtClean="0"/>
              <a:t>Puis on passe à la prédiction </a:t>
            </a:r>
            <a:r>
              <a:rPr lang="fr-FR" dirty="0" smtClean="0"/>
              <a:t>(comme le diagnostic médical ou le recrutement ou la justice pénale.</a:t>
            </a:r>
            <a:endParaRPr lang="fr-FR" dirty="0" smtClean="0"/>
          </a:p>
        </p:txBody>
      </p:sp>
    </p:spTree>
    <p:extLst>
      <p:ext uri="{BB962C8B-B14F-4D97-AF65-F5344CB8AC3E}">
        <p14:creationId xmlns:p14="http://schemas.microsoft.com/office/powerpoint/2010/main" val="306518564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2753"/>
            <a:ext cx="9144000" cy="1283167"/>
          </a:xfrm>
        </p:spPr>
        <p:txBody>
          <a:bodyPr/>
          <a:lstStyle/>
          <a:p>
            <a:r>
              <a:rPr lang="fr-FR" dirty="0"/>
              <a:t>Les nouvelles priorités : la </a:t>
            </a:r>
            <a:r>
              <a:rPr lang="fr-FR" dirty="0" smtClean="0"/>
              <a:t>contre-propagande</a:t>
            </a:r>
            <a:endParaRPr lang="fr-FR" dirty="0"/>
          </a:p>
        </p:txBody>
      </p:sp>
      <p:sp>
        <p:nvSpPr>
          <p:cNvPr id="3" name="Espace réservé du contenu 2"/>
          <p:cNvSpPr>
            <a:spLocks noGrp="1"/>
          </p:cNvSpPr>
          <p:nvPr>
            <p:ph idx="1"/>
          </p:nvPr>
        </p:nvSpPr>
        <p:spPr>
          <a:xfrm>
            <a:off x="779463" y="1828800"/>
            <a:ext cx="7583488" cy="4775200"/>
          </a:xfrm>
        </p:spPr>
        <p:txBody>
          <a:bodyPr>
            <a:normAutofit/>
          </a:bodyPr>
          <a:lstStyle/>
          <a:p>
            <a:r>
              <a:rPr lang="fr-FR" dirty="0" smtClean="0"/>
              <a:t>La </a:t>
            </a:r>
            <a:r>
              <a:rPr lang="fr-FR" b="1" dirty="0" smtClean="0"/>
              <a:t>prévention généraliste va être laissée à différents ministères</a:t>
            </a:r>
            <a:r>
              <a:rPr lang="fr-FR" dirty="0" smtClean="0"/>
              <a:t>, à </a:t>
            </a:r>
            <a:r>
              <a:rPr lang="fr-FR" b="1" dirty="0" smtClean="0"/>
              <a:t>Europol </a:t>
            </a:r>
            <a:r>
              <a:rPr lang="fr-FR" dirty="0" smtClean="0"/>
              <a:t>ou </a:t>
            </a:r>
            <a:r>
              <a:rPr lang="fr-FR" b="1" dirty="0" smtClean="0"/>
              <a:t>à l’Union européenne </a:t>
            </a:r>
            <a:r>
              <a:rPr lang="fr-FR" dirty="0" smtClean="0"/>
              <a:t>et ne sera plus prise en charge par le ministère de l’Intérieur.</a:t>
            </a:r>
          </a:p>
          <a:p>
            <a:r>
              <a:rPr lang="fr-FR" dirty="0"/>
              <a:t>La </a:t>
            </a:r>
            <a:r>
              <a:rPr lang="fr-FR" b="1" dirty="0"/>
              <a:t>Commission européenne </a:t>
            </a:r>
            <a:r>
              <a:rPr lang="fr-FR" dirty="0" smtClean="0"/>
              <a:t>a, par exemple, </a:t>
            </a:r>
            <a:r>
              <a:rPr lang="fr-FR" dirty="0"/>
              <a:t>le </a:t>
            </a:r>
            <a:r>
              <a:rPr lang="fr-FR" dirty="0" smtClean="0"/>
              <a:t>11 octobre </a:t>
            </a:r>
            <a:r>
              <a:rPr lang="fr-FR" dirty="0"/>
              <a:t>2018, </a:t>
            </a:r>
            <a:r>
              <a:rPr lang="fr-FR" dirty="0" smtClean="0"/>
              <a:t>lancé un </a:t>
            </a:r>
            <a:r>
              <a:rPr lang="fr-FR" dirty="0"/>
              <a:t>appel à </a:t>
            </a:r>
            <a:r>
              <a:rPr lang="fr-FR" dirty="0" smtClean="0"/>
              <a:t>proposition </a:t>
            </a:r>
            <a:r>
              <a:rPr lang="fr-FR" dirty="0"/>
              <a:t>pour </a:t>
            </a:r>
            <a:r>
              <a:rPr lang="fr-FR" b="1" dirty="0"/>
              <a:t>fournir des contre-discours </a:t>
            </a:r>
            <a:r>
              <a:rPr lang="fr-FR" dirty="0"/>
              <a:t>et des discours alternatifs à la radicalisation qui seront mis en œuvre par une organisation de la société civile (Programme d'autonomisation de la société civile : 4 millions €). </a:t>
            </a:r>
            <a:endParaRPr lang="fr-FR" dirty="0" smtClean="0"/>
          </a:p>
          <a:p>
            <a:r>
              <a:rPr lang="fr-FR" dirty="0" smtClean="0"/>
              <a:t>Que serait cette </a:t>
            </a:r>
            <a:r>
              <a:rPr lang="fr-FR" dirty="0" smtClean="0"/>
              <a:t>nouvelle contre-propagande ?</a:t>
            </a:r>
            <a:endParaRPr lang="fr-FR" dirty="0"/>
          </a:p>
          <a:p>
            <a:endParaRPr lang="fr-FR" dirty="0" smtClean="0"/>
          </a:p>
        </p:txBody>
      </p:sp>
    </p:spTree>
    <p:extLst>
      <p:ext uri="{BB962C8B-B14F-4D97-AF65-F5344CB8AC3E}">
        <p14:creationId xmlns:p14="http://schemas.microsoft.com/office/powerpoint/2010/main" val="88603669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2753"/>
            <a:ext cx="9056462" cy="1283167"/>
          </a:xfrm>
        </p:spPr>
        <p:txBody>
          <a:bodyPr/>
          <a:lstStyle/>
          <a:p>
            <a:r>
              <a:rPr lang="fr-FR" dirty="0"/>
              <a:t>Les nouvelles priorités : la contre-propagande</a:t>
            </a:r>
            <a:endParaRPr lang="fr-FR" dirty="0"/>
          </a:p>
        </p:txBody>
      </p:sp>
      <p:sp>
        <p:nvSpPr>
          <p:cNvPr id="3" name="Espace réservé du contenu 2"/>
          <p:cNvSpPr>
            <a:spLocks noGrp="1"/>
          </p:cNvSpPr>
          <p:nvPr>
            <p:ph idx="1"/>
          </p:nvPr>
        </p:nvSpPr>
        <p:spPr>
          <a:xfrm>
            <a:off x="779463" y="1828800"/>
            <a:ext cx="7583488" cy="4775200"/>
          </a:xfrm>
        </p:spPr>
        <p:txBody>
          <a:bodyPr>
            <a:normAutofit fontScale="77500" lnSpcReduction="20000"/>
          </a:bodyPr>
          <a:lstStyle/>
          <a:p>
            <a:r>
              <a:rPr lang="fr-FR" dirty="0" smtClean="0"/>
              <a:t>Voici, par exemple, les documents </a:t>
            </a:r>
            <a:r>
              <a:rPr lang="fr-FR" b="1" dirty="0" smtClean="0"/>
              <a:t>mis sur le web par Europol </a:t>
            </a:r>
            <a:r>
              <a:rPr lang="fr-FR" dirty="0" smtClean="0"/>
              <a:t>:</a:t>
            </a:r>
          </a:p>
          <a:p>
            <a:pPr lvl="0" fontAlgn="base"/>
            <a:r>
              <a:rPr lang="fr-FR" dirty="0">
                <a:effectLst/>
                <a:hlinkClick r:id="rId2"/>
              </a:rPr>
              <a:t>The « Jihadi Wolf » threat</a:t>
            </a:r>
            <a:r>
              <a:rPr lang="fr-FR" dirty="0">
                <a:effectLst/>
              </a:rPr>
              <a:t> – </a:t>
            </a:r>
            <a:r>
              <a:rPr lang="fr-FR" dirty="0" err="1">
                <a:effectLst/>
              </a:rPr>
              <a:t>Author</a:t>
            </a:r>
            <a:r>
              <a:rPr lang="fr-FR" dirty="0">
                <a:effectLst/>
              </a:rPr>
              <a:t>: </a:t>
            </a:r>
            <a:r>
              <a:rPr lang="fr-FR" dirty="0" err="1">
                <a:effectLst/>
              </a:rPr>
              <a:t>Arije</a:t>
            </a:r>
            <a:r>
              <a:rPr lang="fr-FR" dirty="0">
                <a:effectLst/>
              </a:rPr>
              <a:t> </a:t>
            </a:r>
            <a:r>
              <a:rPr lang="fr-FR" dirty="0" err="1">
                <a:effectLst/>
              </a:rPr>
              <a:t>Antinori</a:t>
            </a:r>
            <a:r>
              <a:rPr lang="fr-FR" dirty="0">
                <a:effectLst/>
              </a:rPr>
              <a:t>, </a:t>
            </a:r>
            <a:r>
              <a:rPr lang="fr-FR" dirty="0" err="1">
                <a:effectLst/>
              </a:rPr>
              <a:t>PhD</a:t>
            </a:r>
            <a:endParaRPr lang="fr-FR" dirty="0">
              <a:effectLst/>
            </a:endParaRPr>
          </a:p>
          <a:p>
            <a:pPr lvl="0" fontAlgn="base"/>
            <a:r>
              <a:rPr lang="fr-FR" dirty="0">
                <a:effectLst/>
                <a:hlinkClick r:id="rId3"/>
              </a:rPr>
              <a:t>The Response of, and on, Twitter to the Release of Dabiq Issue 15</a:t>
            </a:r>
            <a:r>
              <a:rPr lang="fr-FR" dirty="0">
                <a:effectLst/>
              </a:rPr>
              <a:t>– </a:t>
            </a:r>
            <a:r>
              <a:rPr lang="fr-FR" dirty="0" err="1">
                <a:effectLst/>
              </a:rPr>
              <a:t>Authors</a:t>
            </a:r>
            <a:r>
              <a:rPr lang="fr-FR" dirty="0">
                <a:effectLst/>
              </a:rPr>
              <a:t>: Daniel </a:t>
            </a:r>
            <a:r>
              <a:rPr lang="fr-FR" dirty="0" err="1">
                <a:effectLst/>
              </a:rPr>
              <a:t>Grinnell</a:t>
            </a:r>
            <a:r>
              <a:rPr lang="fr-FR" dirty="0">
                <a:effectLst/>
              </a:rPr>
              <a:t> (Cardiff </a:t>
            </a:r>
            <a:r>
              <a:rPr lang="fr-FR" dirty="0" err="1">
                <a:effectLst/>
              </a:rPr>
              <a:t>University</a:t>
            </a:r>
            <a:r>
              <a:rPr lang="fr-FR" dirty="0">
                <a:effectLst/>
              </a:rPr>
              <a:t>), Stuart Macdonald (Swansea </a:t>
            </a:r>
            <a:r>
              <a:rPr lang="fr-FR" dirty="0" err="1">
                <a:effectLst/>
              </a:rPr>
              <a:t>University</a:t>
            </a:r>
            <a:r>
              <a:rPr lang="fr-FR" dirty="0">
                <a:effectLst/>
              </a:rPr>
              <a:t>), David Mair (Swansea </a:t>
            </a:r>
            <a:r>
              <a:rPr lang="fr-FR" dirty="0" err="1">
                <a:effectLst/>
              </a:rPr>
              <a:t>University</a:t>
            </a:r>
            <a:r>
              <a:rPr lang="fr-FR" dirty="0">
                <a:effectLst/>
              </a:rPr>
              <a:t>).</a:t>
            </a:r>
          </a:p>
          <a:p>
            <a:pPr lvl="0" fontAlgn="base"/>
            <a:r>
              <a:rPr lang="fr-FR" dirty="0">
                <a:effectLst/>
                <a:hlinkClick r:id="rId4"/>
              </a:rPr>
              <a:t>Exploring the Role of Instructional Material in AQAP’s Inspire and ISIS’ Rumiyah</a:t>
            </a:r>
            <a:r>
              <a:rPr lang="fr-FR" dirty="0">
                <a:effectLst/>
              </a:rPr>
              <a:t> – </a:t>
            </a:r>
            <a:r>
              <a:rPr lang="fr-FR" dirty="0" err="1">
                <a:effectLst/>
              </a:rPr>
              <a:t>Authors</a:t>
            </a:r>
            <a:r>
              <a:rPr lang="fr-FR" dirty="0">
                <a:effectLst/>
              </a:rPr>
              <a:t>: Dr. Alastair Reed &amp; Dr. </a:t>
            </a:r>
            <a:r>
              <a:rPr lang="fr-FR" dirty="0" err="1">
                <a:effectLst/>
              </a:rPr>
              <a:t>Haroro</a:t>
            </a:r>
            <a:r>
              <a:rPr lang="fr-FR" dirty="0">
                <a:effectLst/>
              </a:rPr>
              <a:t> J. Ingram</a:t>
            </a:r>
          </a:p>
          <a:p>
            <a:pPr lvl="0" fontAlgn="base"/>
            <a:r>
              <a:rPr lang="fr-FR" dirty="0">
                <a:effectLst/>
                <a:hlinkClick r:id="rId5"/>
              </a:rPr>
              <a:t>Deconstruction of Identity Concepts in Islamic State Propaganda</a:t>
            </a:r>
            <a:r>
              <a:rPr lang="fr-FR" dirty="0">
                <a:effectLst/>
              </a:rPr>
              <a:t>– </a:t>
            </a:r>
            <a:r>
              <a:rPr lang="fr-FR" dirty="0" err="1">
                <a:effectLst/>
              </a:rPr>
              <a:t>Author</a:t>
            </a:r>
            <a:r>
              <a:rPr lang="fr-FR" dirty="0">
                <a:effectLst/>
              </a:rPr>
              <a:t>: J.M. Berger via the International Centre for </a:t>
            </a:r>
            <a:r>
              <a:rPr lang="fr-FR" dirty="0" err="1">
                <a:effectLst/>
              </a:rPr>
              <a:t>Counter-Terrorism</a:t>
            </a:r>
            <a:r>
              <a:rPr lang="fr-FR" dirty="0">
                <a:effectLst/>
              </a:rPr>
              <a:t> (ICCT), The Hague</a:t>
            </a:r>
          </a:p>
          <a:p>
            <a:pPr lvl="0" fontAlgn="base"/>
            <a:r>
              <a:rPr lang="fr-FR" dirty="0">
                <a:effectLst/>
                <a:hlinkClick r:id="rId6"/>
              </a:rPr>
              <a:t>Computer support to analyze IS propaganda</a:t>
            </a:r>
            <a:r>
              <a:rPr lang="fr-FR" dirty="0">
                <a:effectLst/>
              </a:rPr>
              <a:t> – </a:t>
            </a:r>
            <a:r>
              <a:rPr lang="fr-FR" dirty="0" err="1">
                <a:effectLst/>
              </a:rPr>
              <a:t>Authors</a:t>
            </a:r>
            <a:r>
              <a:rPr lang="fr-FR" dirty="0">
                <a:effectLst/>
              </a:rPr>
              <a:t>: Lisa </a:t>
            </a:r>
            <a:r>
              <a:rPr lang="fr-FR" dirty="0" err="1">
                <a:effectLst/>
              </a:rPr>
              <a:t>Kaati</a:t>
            </a:r>
            <a:r>
              <a:rPr lang="fr-FR" dirty="0">
                <a:effectLst/>
              </a:rPr>
              <a:t>, Magnus </a:t>
            </a:r>
            <a:r>
              <a:rPr lang="fr-FR" dirty="0" err="1">
                <a:effectLst/>
              </a:rPr>
              <a:t>Sahlgren</a:t>
            </a:r>
            <a:r>
              <a:rPr lang="fr-FR" dirty="0">
                <a:effectLst/>
              </a:rPr>
              <a:t>, Tim </a:t>
            </a:r>
            <a:r>
              <a:rPr lang="fr-FR" dirty="0" err="1">
                <a:effectLst/>
              </a:rPr>
              <a:t>Isbister</a:t>
            </a:r>
            <a:r>
              <a:rPr lang="fr-FR" dirty="0">
                <a:effectLst/>
              </a:rPr>
              <a:t>, </a:t>
            </a:r>
            <a:r>
              <a:rPr lang="fr-FR" dirty="0" err="1">
                <a:effectLst/>
              </a:rPr>
              <a:t>Babak</a:t>
            </a:r>
            <a:r>
              <a:rPr lang="fr-FR" dirty="0">
                <a:effectLst/>
              </a:rPr>
              <a:t> </a:t>
            </a:r>
            <a:r>
              <a:rPr lang="fr-FR" dirty="0" err="1">
                <a:effectLst/>
              </a:rPr>
              <a:t>Toghiani-Rizi</a:t>
            </a:r>
            <a:r>
              <a:rPr lang="fr-FR" dirty="0">
                <a:effectLst/>
              </a:rPr>
              <a:t> and Katie Cohen, </a:t>
            </a:r>
            <a:r>
              <a:rPr lang="fr-FR" dirty="0" err="1">
                <a:effectLst/>
              </a:rPr>
              <a:t>Swedish</a:t>
            </a:r>
            <a:r>
              <a:rPr lang="fr-FR" dirty="0">
                <a:effectLst/>
              </a:rPr>
              <a:t> </a:t>
            </a:r>
            <a:r>
              <a:rPr lang="fr-FR" dirty="0" err="1">
                <a:effectLst/>
              </a:rPr>
              <a:t>Defence</a:t>
            </a:r>
            <a:r>
              <a:rPr lang="fr-FR" dirty="0">
                <a:effectLst/>
              </a:rPr>
              <a:t> </a:t>
            </a:r>
            <a:r>
              <a:rPr lang="fr-FR" dirty="0" err="1">
                <a:effectLst/>
              </a:rPr>
              <a:t>Research</a:t>
            </a:r>
            <a:r>
              <a:rPr lang="fr-FR" dirty="0">
                <a:effectLst/>
              </a:rPr>
              <a:t> Agency (FOI)</a:t>
            </a:r>
          </a:p>
          <a:p>
            <a:endParaRPr lang="fr-FR" dirty="0"/>
          </a:p>
          <a:p>
            <a:endParaRPr lang="fr-FR" dirty="0" smtClean="0"/>
          </a:p>
        </p:txBody>
      </p:sp>
    </p:spTree>
    <p:extLst>
      <p:ext uri="{BB962C8B-B14F-4D97-AF65-F5344CB8AC3E}">
        <p14:creationId xmlns:p14="http://schemas.microsoft.com/office/powerpoint/2010/main" val="3184947255"/>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2753"/>
            <a:ext cx="9144000" cy="1283167"/>
          </a:xfrm>
        </p:spPr>
        <p:txBody>
          <a:bodyPr/>
          <a:lstStyle/>
          <a:p>
            <a:r>
              <a:rPr lang="fr-FR" dirty="0"/>
              <a:t>Les nouvelles priorités : la contre-propagande</a:t>
            </a:r>
            <a:endParaRPr lang="fr-FR" dirty="0"/>
          </a:p>
        </p:txBody>
      </p:sp>
      <p:sp>
        <p:nvSpPr>
          <p:cNvPr id="3" name="Espace réservé du contenu 2"/>
          <p:cNvSpPr>
            <a:spLocks noGrp="1"/>
          </p:cNvSpPr>
          <p:nvPr>
            <p:ph idx="1"/>
          </p:nvPr>
        </p:nvSpPr>
        <p:spPr>
          <a:xfrm>
            <a:off x="779463" y="1828800"/>
            <a:ext cx="7583488" cy="4775200"/>
          </a:xfrm>
        </p:spPr>
        <p:txBody>
          <a:bodyPr>
            <a:normAutofit fontScale="92500" lnSpcReduction="10000"/>
          </a:bodyPr>
          <a:lstStyle/>
          <a:p>
            <a:r>
              <a:rPr lang="fr-FR" dirty="0" smtClean="0"/>
              <a:t>Différents ministères ou services de l’État vont continuer à financer des outils de prévention, par </a:t>
            </a:r>
            <a:r>
              <a:rPr lang="fr-FR" b="1" dirty="0" smtClean="0"/>
              <a:t>exemple actuellement </a:t>
            </a:r>
            <a:r>
              <a:rPr lang="fr-FR" b="1" dirty="0" smtClean="0"/>
              <a:t>pour le </a:t>
            </a:r>
            <a:r>
              <a:rPr lang="fr-FR" b="1" dirty="0" smtClean="0"/>
              <a:t>théâtre </a:t>
            </a:r>
            <a:r>
              <a:rPr lang="fr-FR" dirty="0" smtClean="0"/>
              <a:t>:</a:t>
            </a:r>
          </a:p>
          <a:p>
            <a:pPr lvl="0" fontAlgn="base"/>
            <a:r>
              <a:rPr lang="fr-FR" dirty="0">
                <a:effectLst/>
              </a:rPr>
              <a:t>Pièce « Sur le Fil » de la compagnie </a:t>
            </a:r>
            <a:r>
              <a:rPr lang="fr-FR" dirty="0">
                <a:effectLst/>
                <a:hlinkClick r:id="rId2"/>
              </a:rPr>
              <a:t>Réactif Théâtre</a:t>
            </a:r>
            <a:r>
              <a:rPr lang="fr-FR" dirty="0">
                <a:effectLst/>
              </a:rPr>
              <a:t> : pièce interactive sur le processus de radicalisation à l’attention de publics de collèges et lycées.</a:t>
            </a:r>
          </a:p>
          <a:p>
            <a:pPr lvl="0" fontAlgn="base"/>
            <a:r>
              <a:rPr lang="fr-FR" dirty="0">
                <a:effectLst/>
              </a:rPr>
              <a:t>Pièce « </a:t>
            </a:r>
            <a:r>
              <a:rPr lang="fr-FR" dirty="0">
                <a:effectLst/>
                <a:hlinkClick r:id="rId3"/>
              </a:rPr>
              <a:t>Lettre à Nour</a:t>
            </a:r>
            <a:r>
              <a:rPr lang="fr-FR" dirty="0">
                <a:effectLst/>
              </a:rPr>
              <a:t> » de </a:t>
            </a:r>
            <a:r>
              <a:rPr lang="fr-FR" dirty="0" err="1">
                <a:effectLst/>
              </a:rPr>
              <a:t>Rachir</a:t>
            </a:r>
            <a:r>
              <a:rPr lang="fr-FR" dirty="0">
                <a:effectLst/>
              </a:rPr>
              <a:t> Benzine, issue du roman  » </a:t>
            </a:r>
            <a:r>
              <a:rPr lang="fr-FR" dirty="0" err="1" smtClean="0">
                <a:effectLst/>
              </a:rPr>
              <a:t>Nour</a:t>
            </a:r>
            <a:r>
              <a:rPr lang="fr-FR" dirty="0" smtClean="0">
                <a:effectLst/>
              </a:rPr>
              <a:t>, </a:t>
            </a:r>
            <a:r>
              <a:rPr lang="fr-FR" dirty="0">
                <a:effectLst/>
              </a:rPr>
              <a:t>Pourquoi n’ai-je rien vu venir ? » : échanges épistolaires d’un père à sa fille partie en Syrie.</a:t>
            </a:r>
          </a:p>
          <a:p>
            <a:pPr lvl="0" fontAlgn="base"/>
            <a:r>
              <a:rPr lang="fr-FR" dirty="0">
                <a:effectLst/>
              </a:rPr>
              <a:t>Pièce « </a:t>
            </a:r>
            <a:r>
              <a:rPr lang="fr-FR" dirty="0">
                <a:effectLst/>
                <a:hlinkClick r:id="rId4"/>
              </a:rPr>
              <a:t>Ne laisse personne te voler les mots</a:t>
            </a:r>
            <a:r>
              <a:rPr lang="fr-FR" dirty="0">
                <a:effectLst/>
              </a:rPr>
              <a:t> » de </a:t>
            </a:r>
            <a:r>
              <a:rPr lang="fr-FR" dirty="0" err="1">
                <a:effectLst/>
              </a:rPr>
              <a:t>Selman</a:t>
            </a:r>
            <a:r>
              <a:rPr lang="fr-FR" dirty="0">
                <a:effectLst/>
              </a:rPr>
              <a:t> </a:t>
            </a:r>
            <a:r>
              <a:rPr lang="fr-FR" dirty="0" err="1" smtClean="0">
                <a:effectLst/>
              </a:rPr>
              <a:t>Reda</a:t>
            </a:r>
            <a:r>
              <a:rPr lang="fr-FR" dirty="0" smtClean="0">
                <a:effectLst/>
              </a:rPr>
              <a:t>, Pièce « Sur le fil », « Vague à larmes »</a:t>
            </a:r>
            <a:endParaRPr lang="fr-FR" dirty="0">
              <a:effectLst/>
            </a:endParaRPr>
          </a:p>
          <a:p>
            <a:pPr lvl="0" fontAlgn="base"/>
            <a:r>
              <a:rPr lang="fr-FR" dirty="0">
                <a:effectLst/>
              </a:rPr>
              <a:t>Pièce </a:t>
            </a:r>
            <a:r>
              <a:rPr lang="fr-FR" dirty="0">
                <a:effectLst/>
                <a:hlinkClick r:id="rId5"/>
              </a:rPr>
              <a:t>Djihad</a:t>
            </a:r>
            <a:r>
              <a:rPr lang="fr-FR" dirty="0">
                <a:effectLst/>
              </a:rPr>
              <a:t> d’Ismaël </a:t>
            </a:r>
            <a:r>
              <a:rPr lang="fr-FR" dirty="0" err="1" smtClean="0">
                <a:effectLst/>
              </a:rPr>
              <a:t>Saïdi</a:t>
            </a:r>
            <a:r>
              <a:rPr lang="fr-FR" dirty="0" smtClean="0">
                <a:effectLst/>
              </a:rPr>
              <a:t> </a:t>
            </a:r>
            <a:r>
              <a:rPr lang="fr-FR" dirty="0">
                <a:effectLst/>
              </a:rPr>
              <a:t>: trajectoires de djihadistes.</a:t>
            </a:r>
          </a:p>
          <a:p>
            <a:endParaRPr lang="fr-FR" dirty="0" smtClean="0"/>
          </a:p>
        </p:txBody>
      </p:sp>
    </p:spTree>
    <p:extLst>
      <p:ext uri="{BB962C8B-B14F-4D97-AF65-F5344CB8AC3E}">
        <p14:creationId xmlns:p14="http://schemas.microsoft.com/office/powerpoint/2010/main" val="89187146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62753"/>
            <a:ext cx="9144000" cy="1283167"/>
          </a:xfrm>
        </p:spPr>
        <p:txBody>
          <a:bodyPr/>
          <a:lstStyle/>
          <a:p>
            <a:r>
              <a:rPr lang="fr-FR" dirty="0"/>
              <a:t>Les nouvelles priorités : la contre-propagande</a:t>
            </a:r>
            <a:endParaRPr lang="fr-FR" dirty="0"/>
          </a:p>
        </p:txBody>
      </p:sp>
      <p:sp>
        <p:nvSpPr>
          <p:cNvPr id="3" name="Espace réservé du contenu 2"/>
          <p:cNvSpPr>
            <a:spLocks noGrp="1"/>
          </p:cNvSpPr>
          <p:nvPr>
            <p:ph idx="1"/>
          </p:nvPr>
        </p:nvSpPr>
        <p:spPr>
          <a:xfrm>
            <a:off x="779463" y="1828800"/>
            <a:ext cx="8087446" cy="4867564"/>
          </a:xfrm>
        </p:spPr>
        <p:txBody>
          <a:bodyPr>
            <a:normAutofit fontScale="77500" lnSpcReduction="20000"/>
          </a:bodyPr>
          <a:lstStyle/>
          <a:p>
            <a:r>
              <a:rPr lang="fr-FR" dirty="0" smtClean="0"/>
              <a:t>Les </a:t>
            </a:r>
            <a:r>
              <a:rPr lang="fr-FR" b="1" dirty="0" smtClean="0"/>
              <a:t>vidéos et films</a:t>
            </a:r>
            <a:r>
              <a:rPr lang="fr-FR" dirty="0" smtClean="0"/>
              <a:t>, d’origine française ou non, </a:t>
            </a:r>
            <a:r>
              <a:rPr lang="fr-FR" b="1" dirty="0" smtClean="0"/>
              <a:t>destinés à Internet ou à la télévision </a:t>
            </a:r>
            <a:r>
              <a:rPr lang="fr-FR" dirty="0" smtClean="0"/>
              <a:t>seront produits, traduits et diffusés :</a:t>
            </a:r>
          </a:p>
          <a:p>
            <a:pPr lvl="0" fontAlgn="base"/>
            <a:r>
              <a:rPr lang="fr-FR" dirty="0">
                <a:effectLst/>
              </a:rPr>
              <a:t>Autriche * Web-série </a:t>
            </a:r>
            <a:r>
              <a:rPr lang="fr-FR" u="sng" dirty="0">
                <a:effectLst/>
                <a:hlinkClick r:id="rId2"/>
              </a:rPr>
              <a:t>Jamal al-Khatib</a:t>
            </a:r>
            <a:r>
              <a:rPr lang="fr-FR" dirty="0">
                <a:effectLst/>
              </a:rPr>
              <a:t> (sous-titrée en français).</a:t>
            </a:r>
          </a:p>
          <a:p>
            <a:pPr lvl="0" fontAlgn="base"/>
            <a:r>
              <a:rPr lang="fr-FR" dirty="0">
                <a:effectLst/>
              </a:rPr>
              <a:t>Allemagne (&amp; international) * </a:t>
            </a:r>
            <a:r>
              <a:rPr lang="fr-FR" u="sng" dirty="0">
                <a:effectLst/>
                <a:hlinkClick r:id="rId3"/>
              </a:rPr>
              <a:t>Quatre capsules vidéo</a:t>
            </a:r>
            <a:r>
              <a:rPr lang="fr-FR" dirty="0">
                <a:effectLst/>
              </a:rPr>
              <a:t> sur des trajectoires de radicalisation sur le site </a:t>
            </a:r>
            <a:r>
              <a:rPr lang="fr-FR" u="sng" dirty="0" smtClean="0">
                <a:effectLst/>
                <a:hlinkClick r:id="rId4"/>
              </a:rPr>
              <a:t>de Radika</a:t>
            </a:r>
            <a:endParaRPr lang="fr-FR" dirty="0">
              <a:effectLst/>
            </a:endParaRPr>
          </a:p>
          <a:p>
            <a:pPr lvl="0" fontAlgn="base"/>
            <a:r>
              <a:rPr lang="fr-FR" dirty="0">
                <a:effectLst/>
              </a:rPr>
              <a:t>France * Web-série « </a:t>
            </a:r>
            <a:r>
              <a:rPr lang="fr-FR" u="sng" dirty="0">
                <a:effectLst/>
                <a:hlinkClick r:id="rId5"/>
              </a:rPr>
              <a:t>Tawdih</a:t>
            </a:r>
            <a:r>
              <a:rPr lang="fr-FR" dirty="0">
                <a:effectLst/>
              </a:rPr>
              <a:t> » (= éclaircissement) qui compte 4 épisodes courts le recrutement par </a:t>
            </a:r>
            <a:r>
              <a:rPr lang="fr-FR" dirty="0" err="1">
                <a:effectLst/>
              </a:rPr>
              <a:t>Daesh</a:t>
            </a:r>
            <a:r>
              <a:rPr lang="fr-FR" dirty="0">
                <a:effectLst/>
              </a:rPr>
              <a:t>. </a:t>
            </a:r>
            <a:r>
              <a:rPr lang="fr-FR" b="1" dirty="0" smtClean="0">
                <a:effectLst/>
              </a:rPr>
              <a:t>Attention</a:t>
            </a:r>
            <a:r>
              <a:rPr lang="fr-FR" dirty="0">
                <a:effectLst/>
              </a:rPr>
              <a:t> </a:t>
            </a:r>
            <a:r>
              <a:rPr lang="fr-FR" dirty="0" smtClean="0">
                <a:effectLst/>
              </a:rPr>
              <a:t>: </a:t>
            </a:r>
            <a:r>
              <a:rPr lang="fr-FR" dirty="0">
                <a:effectLst/>
              </a:rPr>
              <a:t>l’hébergeur </a:t>
            </a:r>
            <a:r>
              <a:rPr lang="fr-FR" dirty="0" smtClean="0">
                <a:effectLst/>
              </a:rPr>
              <a:t>active un</a:t>
            </a:r>
            <a:r>
              <a:rPr lang="fr-FR" dirty="0">
                <a:effectLst/>
              </a:rPr>
              <a:t> </a:t>
            </a:r>
            <a:r>
              <a:rPr lang="fr-FR" b="1" dirty="0">
                <a:effectLst/>
              </a:rPr>
              <a:t>logiciel</a:t>
            </a:r>
            <a:r>
              <a:rPr lang="fr-FR" dirty="0">
                <a:effectLst/>
              </a:rPr>
              <a:t> sur votre ordinateur en </a:t>
            </a:r>
            <a:r>
              <a:rPr lang="fr-FR" i="1" dirty="0">
                <a:effectLst/>
              </a:rPr>
              <a:t>background</a:t>
            </a:r>
            <a:r>
              <a:rPr lang="fr-FR" dirty="0">
                <a:effectLst/>
              </a:rPr>
              <a:t> du visionnage </a:t>
            </a:r>
            <a:r>
              <a:rPr lang="fr-FR" dirty="0" smtClean="0">
                <a:effectLst/>
              </a:rPr>
              <a:t>de ces </a:t>
            </a:r>
            <a:r>
              <a:rPr lang="fr-FR" dirty="0">
                <a:effectLst/>
              </a:rPr>
              <a:t>vidéos.</a:t>
            </a:r>
          </a:p>
          <a:p>
            <a:pPr lvl="0" fontAlgn="base"/>
            <a:r>
              <a:rPr lang="fr-FR" dirty="0">
                <a:effectLst/>
              </a:rPr>
              <a:t>International * La </a:t>
            </a:r>
            <a:r>
              <a:rPr lang="fr-FR" u="sng" dirty="0">
                <a:effectLst/>
                <a:hlinkClick r:id="rId6"/>
              </a:rPr>
              <a:t>plateforme </a:t>
            </a:r>
            <a:r>
              <a:rPr lang="fr-FR" b="1" dirty="0" err="1">
                <a:effectLst/>
              </a:rPr>
              <a:t>Counternarrative</a:t>
            </a:r>
            <a:r>
              <a:rPr lang="fr-FR" b="1" dirty="0">
                <a:effectLst/>
              </a:rPr>
              <a:t> </a:t>
            </a:r>
            <a:r>
              <a:rPr lang="fr-FR" b="1" dirty="0" err="1">
                <a:effectLst/>
              </a:rPr>
              <a:t>Toolkit</a:t>
            </a:r>
            <a:r>
              <a:rPr lang="fr-FR" dirty="0">
                <a:effectLst/>
              </a:rPr>
              <a:t> propose des exemples de campagnes de contre-discours développées à l’étranger (gouvernementales et issues de la société civile).</a:t>
            </a:r>
          </a:p>
          <a:p>
            <a:pPr lvl="0" fontAlgn="base"/>
            <a:r>
              <a:rPr lang="fr-FR" dirty="0">
                <a:effectLst/>
              </a:rPr>
              <a:t>Koweït * Une </a:t>
            </a:r>
            <a:r>
              <a:rPr lang="fr-FR" u="sng" dirty="0">
                <a:effectLst/>
                <a:hlinkClick r:id="rId7"/>
              </a:rPr>
              <a:t>vidéo</a:t>
            </a:r>
            <a:r>
              <a:rPr lang="fr-FR" dirty="0">
                <a:effectLst/>
              </a:rPr>
              <a:t> en décalage par rapport aux supports classiques : </a:t>
            </a:r>
            <a:r>
              <a:rPr lang="fr-FR" u="sng" dirty="0">
                <a:effectLst/>
                <a:hlinkClick r:id="rId8"/>
              </a:rPr>
              <a:t>publicité </a:t>
            </a:r>
            <a:r>
              <a:rPr lang="fr-FR" dirty="0">
                <a:effectLst/>
              </a:rPr>
              <a:t>de Zain Telecom ayant recours au registre du djihad et du terrorisme.</a:t>
            </a:r>
          </a:p>
          <a:p>
            <a:endParaRPr lang="fr-FR" dirty="0">
              <a:effectLst/>
            </a:endParaRPr>
          </a:p>
          <a:p>
            <a:endParaRPr lang="fr-FR" dirty="0" smtClean="0"/>
          </a:p>
        </p:txBody>
      </p:sp>
    </p:spTree>
    <p:extLst>
      <p:ext uri="{BB962C8B-B14F-4D97-AF65-F5344CB8AC3E}">
        <p14:creationId xmlns:p14="http://schemas.microsoft.com/office/powerpoint/2010/main" val="18203873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nouvelles </a:t>
            </a:r>
            <a:r>
              <a:rPr lang="fr-FR" dirty="0" smtClean="0"/>
              <a:t>priorités :</a:t>
            </a:r>
            <a:endParaRPr lang="fr-FR" dirty="0"/>
          </a:p>
        </p:txBody>
      </p:sp>
      <p:sp>
        <p:nvSpPr>
          <p:cNvPr id="3" name="Espace réservé du contenu 2"/>
          <p:cNvSpPr>
            <a:spLocks noGrp="1"/>
          </p:cNvSpPr>
          <p:nvPr>
            <p:ph idx="1"/>
          </p:nvPr>
        </p:nvSpPr>
        <p:spPr>
          <a:xfrm>
            <a:off x="779463" y="1828800"/>
            <a:ext cx="5524356" cy="4867564"/>
          </a:xfrm>
        </p:spPr>
        <p:txBody>
          <a:bodyPr>
            <a:normAutofit/>
          </a:bodyPr>
          <a:lstStyle/>
          <a:p>
            <a:r>
              <a:rPr lang="fr-FR" dirty="0" smtClean="0"/>
              <a:t>La </a:t>
            </a:r>
            <a:r>
              <a:rPr lang="fr-FR" b="1" dirty="0" smtClean="0"/>
              <a:t>lutte contre le racisme et les discriminations </a:t>
            </a:r>
            <a:r>
              <a:rPr lang="fr-FR" dirty="0" smtClean="0"/>
              <a:t>sera </a:t>
            </a:r>
            <a:r>
              <a:rPr lang="fr-FR" dirty="0" smtClean="0"/>
              <a:t>intensifiée.</a:t>
            </a:r>
            <a:endParaRPr lang="fr-FR" dirty="0" smtClean="0"/>
          </a:p>
          <a:p>
            <a:r>
              <a:rPr lang="fr-FR" dirty="0" smtClean="0">
                <a:effectLst/>
              </a:rPr>
              <a:t>Il en sera de même pour l’identification de </a:t>
            </a:r>
            <a:r>
              <a:rPr lang="fr-FR" b="1" dirty="0" smtClean="0">
                <a:effectLst/>
              </a:rPr>
              <a:t>fausses informations et </a:t>
            </a:r>
            <a:r>
              <a:rPr lang="fr-FR" b="1" dirty="0" smtClean="0">
                <a:effectLst/>
              </a:rPr>
              <a:t>les </a:t>
            </a:r>
            <a:r>
              <a:rPr lang="fr-FR" b="1" dirty="0" err="1" smtClean="0">
                <a:effectLst/>
              </a:rPr>
              <a:t>infox</a:t>
            </a:r>
            <a:r>
              <a:rPr lang="fr-FR" dirty="0" smtClean="0">
                <a:effectLst/>
              </a:rPr>
              <a:t>.</a:t>
            </a:r>
            <a:endParaRPr lang="fr-FR" dirty="0">
              <a:effectLst/>
            </a:endParaRPr>
          </a:p>
          <a:p>
            <a:endParaRPr lang="fr-FR" dirty="0">
              <a:effectLst/>
            </a:endParaRPr>
          </a:p>
          <a:p>
            <a:endParaRPr lang="fr-FR" dirty="0" smtClean="0"/>
          </a:p>
        </p:txBody>
      </p:sp>
      <p:pic>
        <p:nvPicPr>
          <p:cNvPr id="4" name="Image 3" descr="DnTyr6TW4AAZd-T-212x3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1600" y="2246382"/>
            <a:ext cx="2692400" cy="3810000"/>
          </a:xfrm>
          <a:prstGeom prst="rect">
            <a:avLst/>
          </a:prstGeom>
        </p:spPr>
      </p:pic>
      <p:pic>
        <p:nvPicPr>
          <p:cNvPr id="5" name="Image 4" descr="Capture d’écran 2018-10-15 à 09.56.4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497" y="3837380"/>
            <a:ext cx="2663758" cy="2858984"/>
          </a:xfrm>
          <a:prstGeom prst="rect">
            <a:avLst/>
          </a:prstGeom>
        </p:spPr>
      </p:pic>
      <p:pic>
        <p:nvPicPr>
          <p:cNvPr id="6" name="Image 5" descr="Capture d’écran 2018-11-05 à 16.32.28.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54" y="3837380"/>
            <a:ext cx="2579579" cy="2896622"/>
          </a:xfrm>
          <a:prstGeom prst="rect">
            <a:avLst/>
          </a:prstGeom>
        </p:spPr>
      </p:pic>
    </p:spTree>
    <p:extLst>
      <p:ext uri="{BB962C8B-B14F-4D97-AF65-F5344CB8AC3E}">
        <p14:creationId xmlns:p14="http://schemas.microsoft.com/office/powerpoint/2010/main" val="304310231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nouvelles priorités : l’entreprise</a:t>
            </a:r>
            <a:endParaRPr lang="fr-FR" dirty="0"/>
          </a:p>
        </p:txBody>
      </p:sp>
      <p:pic>
        <p:nvPicPr>
          <p:cNvPr id="4" name="Image 3" descr="https://www.pwc.fr/fr/assets/images/2018/03/fr-555x312-conference-pwc-cprmv.jpg"/>
          <p:cNvPicPr/>
          <p:nvPr/>
        </p:nvPicPr>
        <p:blipFill>
          <a:blip r:embed="rId2">
            <a:extLst>
              <a:ext uri="{28A0092B-C50C-407E-A947-70E740481C1C}">
                <a14:useLocalDpi xmlns:a14="http://schemas.microsoft.com/office/drawing/2010/main" val="0"/>
              </a:ext>
            </a:extLst>
          </a:blip>
          <a:srcRect/>
          <a:stretch>
            <a:fillRect/>
          </a:stretch>
        </p:blipFill>
        <p:spPr bwMode="auto">
          <a:xfrm>
            <a:off x="2095500" y="2661285"/>
            <a:ext cx="7048500" cy="4196715"/>
          </a:xfrm>
          <a:prstGeom prst="rect">
            <a:avLst/>
          </a:prstGeom>
          <a:noFill/>
          <a:ln>
            <a:noFill/>
          </a:ln>
        </p:spPr>
      </p:pic>
      <p:sp>
        <p:nvSpPr>
          <p:cNvPr id="6" name="Espace réservé du contenu 5"/>
          <p:cNvSpPr>
            <a:spLocks noGrp="1"/>
          </p:cNvSpPr>
          <p:nvPr>
            <p:ph idx="1"/>
          </p:nvPr>
        </p:nvSpPr>
        <p:spPr>
          <a:xfrm>
            <a:off x="117744" y="1828800"/>
            <a:ext cx="7583488" cy="4297363"/>
          </a:xfrm>
        </p:spPr>
        <p:txBody>
          <a:bodyPr/>
          <a:lstStyle/>
          <a:p>
            <a:r>
              <a:rPr lang="fr-FR" dirty="0">
                <a:effectLst/>
              </a:rPr>
              <a:t>L</a:t>
            </a:r>
            <a:r>
              <a:rPr lang="fr-FR" dirty="0" smtClean="0">
                <a:effectLst/>
              </a:rPr>
              <a:t>a </a:t>
            </a:r>
            <a:r>
              <a:rPr lang="fr-FR" dirty="0">
                <a:effectLst/>
              </a:rPr>
              <a:t>gestion des risques liés à la radicalisation en milieu </a:t>
            </a:r>
            <a:r>
              <a:rPr lang="fr-FR" dirty="0" smtClean="0">
                <a:effectLst/>
              </a:rPr>
              <a:t>professionnel va être prise en </a:t>
            </a:r>
            <a:r>
              <a:rPr lang="fr-FR" dirty="0">
                <a:effectLst/>
              </a:rPr>
              <a:t>c</a:t>
            </a:r>
            <a:r>
              <a:rPr lang="fr-FR" dirty="0" smtClean="0">
                <a:effectLst/>
              </a:rPr>
              <a:t>harge par les DRH.</a:t>
            </a:r>
            <a:endParaRPr lang="fr-FR" dirty="0">
              <a:effectLst/>
            </a:endParaRPr>
          </a:p>
          <a:p>
            <a:pPr marL="0" indent="0">
              <a:buNone/>
            </a:pPr>
            <a:endParaRPr lang="fr-FR" dirty="0"/>
          </a:p>
        </p:txBody>
      </p:sp>
      <p:sp>
        <p:nvSpPr>
          <p:cNvPr id="8" name="Rectangle 7"/>
          <p:cNvSpPr/>
          <p:nvPr/>
        </p:nvSpPr>
        <p:spPr>
          <a:xfrm>
            <a:off x="0" y="2694330"/>
            <a:ext cx="2095499" cy="3970318"/>
          </a:xfrm>
          <a:prstGeom prst="rect">
            <a:avLst/>
          </a:prstGeom>
        </p:spPr>
        <p:txBody>
          <a:bodyPr wrap="square">
            <a:spAutoFit/>
          </a:bodyPr>
          <a:lstStyle/>
          <a:p>
            <a:r>
              <a:rPr lang="fr-FR" dirty="0" smtClean="0">
                <a:solidFill>
                  <a:srgbClr val="333333"/>
                </a:solidFill>
              </a:rPr>
              <a:t>Conférence organisée</a:t>
            </a:r>
            <a:r>
              <a:rPr lang="fr-FR" dirty="0">
                <a:solidFill>
                  <a:srgbClr val="333333"/>
                </a:solidFill>
              </a:rPr>
              <a:t> </a:t>
            </a:r>
            <a:r>
              <a:rPr lang="fr-FR" dirty="0" smtClean="0">
                <a:solidFill>
                  <a:srgbClr val="333333"/>
                </a:solidFill>
              </a:rPr>
              <a:t>par </a:t>
            </a:r>
            <a:r>
              <a:rPr lang="fr-FR" dirty="0" err="1">
                <a:solidFill>
                  <a:srgbClr val="333333"/>
                </a:solidFill>
              </a:rPr>
              <a:t>PwC</a:t>
            </a:r>
            <a:r>
              <a:rPr lang="fr-FR" dirty="0">
                <a:solidFill>
                  <a:srgbClr val="333333"/>
                </a:solidFill>
              </a:rPr>
              <a:t> en partenariat avec le Centre de Prévention de la Radicalisation Menant à la Violence (CPRMV), le 20 </a:t>
            </a:r>
            <a:r>
              <a:rPr lang="fr-FR" dirty="0" smtClean="0">
                <a:solidFill>
                  <a:srgbClr val="333333"/>
                </a:solidFill>
              </a:rPr>
              <a:t>mars 2018 à la</a:t>
            </a:r>
            <a:endParaRPr lang="fr-FR" dirty="0">
              <a:solidFill>
                <a:srgbClr val="333333"/>
              </a:solidFill>
            </a:endParaRPr>
          </a:p>
          <a:p>
            <a:r>
              <a:rPr lang="fr-FR" dirty="0" smtClean="0">
                <a:solidFill>
                  <a:srgbClr val="333333"/>
                </a:solidFill>
              </a:rPr>
              <a:t>Chambre </a:t>
            </a:r>
            <a:r>
              <a:rPr lang="fr-FR" dirty="0">
                <a:solidFill>
                  <a:srgbClr val="333333"/>
                </a:solidFill>
              </a:rPr>
              <a:t>de Commerce et d’Industrie Bourse à </a:t>
            </a:r>
            <a:r>
              <a:rPr lang="fr-FR" dirty="0" smtClean="0">
                <a:solidFill>
                  <a:srgbClr val="333333"/>
                </a:solidFill>
              </a:rPr>
              <a:t>Paris.</a:t>
            </a:r>
            <a:endParaRPr lang="fr-FR" dirty="0">
              <a:solidFill>
                <a:srgbClr val="333333"/>
              </a:solidFill>
            </a:endParaRPr>
          </a:p>
        </p:txBody>
      </p:sp>
      <p:pic>
        <p:nvPicPr>
          <p:cNvPr id="9" name="Image 8" descr="https://www.pwc.fr/fr/assets/images/2018/02/logo-cprmv.png"/>
          <p:cNvPicPr/>
          <p:nvPr/>
        </p:nvPicPr>
        <p:blipFill>
          <a:blip r:embed="rId3">
            <a:extLst>
              <a:ext uri="{28A0092B-C50C-407E-A947-70E740481C1C}">
                <a14:useLocalDpi xmlns:a14="http://schemas.microsoft.com/office/drawing/2010/main" val="0"/>
              </a:ext>
            </a:extLst>
          </a:blip>
          <a:srcRect/>
          <a:stretch>
            <a:fillRect/>
          </a:stretch>
        </p:blipFill>
        <p:spPr bwMode="auto">
          <a:xfrm>
            <a:off x="7701232" y="1978967"/>
            <a:ext cx="1717703" cy="574758"/>
          </a:xfrm>
          <a:prstGeom prst="rect">
            <a:avLst/>
          </a:prstGeom>
          <a:noFill/>
          <a:ln>
            <a:noFill/>
          </a:ln>
        </p:spPr>
      </p:pic>
    </p:spTree>
    <p:extLst>
      <p:ext uri="{BB962C8B-B14F-4D97-AF65-F5344CB8AC3E}">
        <p14:creationId xmlns:p14="http://schemas.microsoft.com/office/powerpoint/2010/main" val="422263150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Précédent">
  <a:themeElements>
    <a:clrScheme name="Precedent">
      <a:dk1>
        <a:srgbClr val="921F07"/>
      </a:dk1>
      <a:lt1>
        <a:sysClr val="window" lastClr="FFFFFF"/>
      </a:lt1>
      <a:dk2>
        <a:srgbClr val="333333"/>
      </a:dk2>
      <a:lt2>
        <a:srgbClr val="E5E5D3"/>
      </a:lt2>
      <a:accent1>
        <a:srgbClr val="993232"/>
      </a:accent1>
      <a:accent2>
        <a:srgbClr val="9B6C34"/>
      </a:accent2>
      <a:accent3>
        <a:srgbClr val="736C5D"/>
      </a:accent3>
      <a:accent4>
        <a:srgbClr val="C9972B"/>
      </a:accent4>
      <a:accent5>
        <a:srgbClr val="C95F2B"/>
      </a:accent5>
      <a:accent6>
        <a:srgbClr val="8F7A05"/>
      </a:accent6>
      <a:hlink>
        <a:srgbClr val="933926"/>
      </a:hlink>
      <a:folHlink>
        <a:srgbClr val="916019"/>
      </a:folHlink>
    </a:clrScheme>
    <a:fontScheme name="Precedent">
      <a:majorFont>
        <a:latin typeface="Perpetua Titling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Precedent">
      <a:fillStyleLst>
        <a:solidFill>
          <a:schemeClr val="phClr"/>
        </a:solidFill>
        <a:gradFill rotWithShape="1">
          <a:gsLst>
            <a:gs pos="0">
              <a:schemeClr val="phClr">
                <a:tint val="100000"/>
                <a:shade val="90000"/>
                <a:satMod val="135000"/>
              </a:schemeClr>
            </a:gs>
            <a:gs pos="100000">
              <a:schemeClr val="phClr">
                <a:tint val="100000"/>
                <a:shade val="30000"/>
                <a:satMod val="135000"/>
              </a:schemeClr>
            </a:gs>
          </a:gsLst>
          <a:path path="circle">
            <a:fillToRect l="70000" t="10000" b="70000"/>
          </a:path>
        </a:gradFill>
        <a:blipFill rotWithShape="1">
          <a:blip xmlns:r="http://schemas.openxmlformats.org/officeDocument/2006/relationships" r:embed="rId1">
            <a:duotone>
              <a:schemeClr val="phClr">
                <a:shade val="10000"/>
                <a:satMod val="135000"/>
              </a:schemeClr>
              <a:schemeClr val="phClr">
                <a:satMod val="150000"/>
                <a:lumMod val="110000"/>
              </a:schemeClr>
            </a:duotone>
          </a:blip>
          <a:stretch/>
        </a:blipFill>
      </a:fillStyleLst>
      <a:lnStyleLst>
        <a:ln w="12700" cap="flat" cmpd="sng" algn="ctr">
          <a:solidFill>
            <a:schemeClr val="phClr">
              <a:shade val="95000"/>
              <a:satMod val="105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25400" dir="4800000" sx="103000" sy="103000" rotWithShape="0">
              <a:srgbClr val="000000">
                <a:alpha val="45000"/>
              </a:srgbClr>
            </a:outerShdw>
          </a:effectLst>
          <a:scene3d>
            <a:camera prst="orthographicFront">
              <a:rot lat="0" lon="0" rev="0"/>
            </a:camera>
            <a:lightRig rig="balanced" dir="tl">
              <a:rot lat="0" lon="0" rev="3000000"/>
            </a:lightRig>
          </a:scene3d>
          <a:sp3d prstMaterial="softEdge">
            <a:bevelT w="0" h="0"/>
          </a:sp3d>
        </a:effectStyle>
        <a:effectStyle>
          <a:effectLst>
            <a:innerShdw blurRad="127000" dist="38100" dir="13200000">
              <a:srgbClr val="000000">
                <a:alpha val="75000"/>
              </a:srgbClr>
            </a:innerShdw>
            <a:outerShdw blurRad="38100" dist="12700" dir="1800000" sx="101000" sy="101000" rotWithShape="0">
              <a:srgbClr val="000000">
                <a:alpha val="40000"/>
              </a:srgbClr>
            </a:outerShdw>
            <a:reflection blurRad="127000" stA="25000" endPos="30000" dist="12700" dir="5400000" sy="-100000" rotWithShape="0"/>
          </a:effectLst>
          <a:scene3d>
            <a:camera prst="orthographicFront">
              <a:rot lat="0" lon="0" rev="0"/>
            </a:camera>
            <a:lightRig rig="twoPt" dir="t">
              <a:rot lat="0" lon="0" rev="1200000"/>
            </a:lightRig>
          </a:scene3d>
          <a:sp3d>
            <a:bevelT w="0" h="0"/>
          </a:sp3d>
        </a:effectStyle>
      </a:effectStyleLst>
      <a:bgFillStyleLst>
        <a:solidFill>
          <a:schemeClr val="phClr"/>
        </a:solidFill>
        <a:gradFill rotWithShape="1">
          <a:gsLst>
            <a:gs pos="0">
              <a:schemeClr val="phClr">
                <a:tint val="100000"/>
                <a:shade val="90000"/>
                <a:satMod val="135000"/>
              </a:schemeClr>
            </a:gs>
            <a:gs pos="100000">
              <a:schemeClr val="phClr">
                <a:shade val="30000"/>
                <a:satMod val="150000"/>
              </a:schemeClr>
            </a:gs>
          </a:gsLst>
          <a:path path="circle">
            <a:fillToRect t="10000" r="70000" b="70000"/>
          </a:path>
        </a:gradFill>
        <a:blipFill rotWithShape="1">
          <a:blip xmlns:r="http://schemas.openxmlformats.org/officeDocument/2006/relationships" r:embed="rId2">
            <a:duotone>
              <a:schemeClr val="phClr">
                <a:shade val="10000"/>
                <a:satMod val="130000"/>
                <a:lumMod val="80000"/>
              </a:schemeClr>
              <a:schemeClr val="phClr">
                <a:satMod val="15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Précédent.thmx</Template>
  <TotalTime>4366</TotalTime>
  <Words>6194</Words>
  <Application>Microsoft Macintosh PowerPoint</Application>
  <PresentationFormat>Présentation à l'écran (4:3)</PresentationFormat>
  <Paragraphs>442</Paragraphs>
  <Slides>126</Slides>
  <Notes>1</Notes>
  <HiddenSlides>0</HiddenSlides>
  <MMClips>0</MMClips>
  <ScaleCrop>false</ScaleCrop>
  <HeadingPairs>
    <vt:vector size="4" baseType="variant">
      <vt:variant>
        <vt:lpstr>Thème</vt:lpstr>
      </vt:variant>
      <vt:variant>
        <vt:i4>1</vt:i4>
      </vt:variant>
      <vt:variant>
        <vt:lpstr>Titres des diapositives</vt:lpstr>
      </vt:variant>
      <vt:variant>
        <vt:i4>126</vt:i4>
      </vt:variant>
    </vt:vector>
  </HeadingPairs>
  <TitlesOfParts>
    <vt:vector size="127" baseType="lpstr">
      <vt:lpstr>Précédent</vt:lpstr>
      <vt:lpstr>Les radicalisations,  où en sommes-nous ?</vt:lpstr>
      <vt:lpstr>Une définition</vt:lpstr>
      <vt:lpstr>Une définition</vt:lpstr>
      <vt:lpstr>« Les » radicalisations</vt:lpstr>
      <vt:lpstr>« Les » radicalisations</vt:lpstr>
      <vt:lpstr>« Les » radicalisations peuvent être plus ou moins violentes</vt:lpstr>
      <vt:lpstr>« Les » radicalisations peuvent être plus ou moins violentes</vt:lpstr>
      <vt:lpstr>« Les » radicalisations peuvent être plus ou moins violentes</vt:lpstr>
      <vt:lpstr>« Les » radicalisations peuvent être plus ou moins violentes</vt:lpstr>
      <vt:lpstr>« Les » radicalisations peuvent être plus ou moins violentes</vt:lpstr>
      <vt:lpstr>« Les » radicalisations</vt:lpstr>
      <vt:lpstr>« Les » radicalisations</vt:lpstr>
      <vt:lpstr>« Les » radicalisations</vt:lpstr>
      <vt:lpstr>« Les » radicalisations</vt:lpstr>
      <vt:lpstr>« Les » radicalisations</vt:lpstr>
      <vt:lpstr>« Les » radicalisations</vt:lpstr>
      <vt:lpstr>« Les » radicalisations peuvent être plus ou moins visibles</vt:lpstr>
      <vt:lpstr>« Les » radicalisations peuvent être plus ou moins importées</vt:lpstr>
      <vt:lpstr>« Les » radicalisations peuvent être plus ou moins importées</vt:lpstr>
      <vt:lpstr>« Les » radicalisations recouvrent donc des réalités très différentes</vt:lpstr>
      <vt:lpstr>La question posée</vt:lpstr>
      <vt:lpstr>Le retour de l’optimisme</vt:lpstr>
      <vt:lpstr>Le retour de l’optimisme</vt:lpstr>
      <vt:lpstr>Le retour de l’optimisme</vt:lpstr>
      <vt:lpstr>Le retour de l’optimisme</vt:lpstr>
      <vt:lpstr>Le retour de l’optimisme</vt:lpstr>
      <vt:lpstr>Le retour de l’optimisme</vt:lpstr>
      <vt:lpstr>Le retour de l’optimisme</vt:lpstr>
      <vt:lpstr>Le retour de l’optimisme</vt:lpstr>
      <vt:lpstr>Le retour de l’optimisme</vt:lpstr>
      <vt:lpstr>Le retour de l’optimisme</vt:lpstr>
      <vt:lpstr>Le retour de l’optimisme</vt:lpstr>
      <vt:lpstr>Le retour de l’optimisme</vt:lpstr>
      <vt:lpstr>Le retour de l’optimisme</vt:lpstr>
      <vt:lpstr>Mais un optimisme  Très mesuré</vt:lpstr>
      <vt:lpstr>Mais un optimisme  Très mesuré</vt:lpstr>
      <vt:lpstr>Mais un optimisme  Très mesuré</vt:lpstr>
      <vt:lpstr>Mais un optimisme  Très mesuré</vt:lpstr>
      <vt:lpstr>Mais un optimisme  Très mesuré</vt:lpstr>
      <vt:lpstr>Mais un optimisme  Très mesuré</vt:lpstr>
      <vt:lpstr>D’autres foyers sont possibles</vt:lpstr>
      <vt:lpstr>Le nouveau plan gouvernemental</vt:lpstr>
      <vt:lpstr>Le nouveau plan gouvernemental</vt:lpstr>
      <vt:lpstr>Le nouveau plan gouvernemental</vt:lpstr>
      <vt:lpstr>Le schéma du nouveau plan</vt:lpstr>
      <vt:lpstr>Le nouveau plan gouvernemental</vt:lpstr>
      <vt:lpstr>Le nouveau plan gouvernemental</vt:lpstr>
      <vt:lpstr>Le nouveau plan gouvernemental</vt:lpstr>
      <vt:lpstr>Le nouveau plan gouvernemental</vt:lpstr>
      <vt:lpstr>Le nouveau plan gouvernemental</vt:lpstr>
      <vt:lpstr>Le nouveau plan gouvernemental</vt:lpstr>
      <vt:lpstr>Le nouveau plan gouvernemental</vt:lpstr>
      <vt:lpstr>Le nouveau plan gouvernemental</vt:lpstr>
      <vt:lpstr>Le nouveau plan gouvernemental</vt:lpstr>
      <vt:lpstr>Le nouveau plan gouvernemental</vt:lpstr>
      <vt:lpstr>Le nouveau plan gouvernemental</vt:lpstr>
      <vt:lpstr>Le nouveau plan gouvernemental</vt:lpstr>
      <vt:lpstr>Le nouveau plan gouvernemental</vt:lpstr>
      <vt:lpstr>Le nouveau plan gouvernemental</vt:lpstr>
      <vt:lpstr>Le nouveau plan gouvernemental</vt:lpstr>
      <vt:lpstr>Le nouveau plan gouvernemental</vt:lpstr>
      <vt:lpstr>Le plan départemental</vt:lpstr>
      <vt:lpstr>La déradicalisation</vt:lpstr>
      <vt:lpstr>Les services de renseignement</vt:lpstr>
      <vt:lpstr>Les services de renseignement</vt:lpstr>
      <vt:lpstr>Les services de renseignement</vt:lpstr>
      <vt:lpstr>Les services de renseignement</vt:lpstr>
      <vt:lpstr>Les services de renseignement</vt:lpstr>
      <vt:lpstr>Les services de renseignement</vt:lpstr>
      <vt:lpstr>Les services de renseignement</vt:lpstr>
      <vt:lpstr>Les services de renseignement</vt:lpstr>
      <vt:lpstr>Les services de renseignement</vt:lpstr>
      <vt:lpstr>Les découvertes récentes</vt:lpstr>
      <vt:lpstr>Les découvertes récentes</vt:lpstr>
      <vt:lpstr>Les découvertes récentes</vt:lpstr>
      <vt:lpstr>Les découvertes récentes</vt:lpstr>
      <vt:lpstr>Les découvertes récentes</vt:lpstr>
      <vt:lpstr>Les découvertes récentes</vt:lpstr>
      <vt:lpstr>Les découvertes récentes</vt:lpstr>
      <vt:lpstr>Les découvertes récentes</vt:lpstr>
      <vt:lpstr>Les découvertes récentes</vt:lpstr>
      <vt:lpstr>Les découvertes récentes</vt:lpstr>
      <vt:lpstr>Les découvertes récentes</vt:lpstr>
      <vt:lpstr>Les découvertes récentes</vt:lpstr>
      <vt:lpstr>Le parquet national antitteroriste</vt:lpstr>
      <vt:lpstr>Les nouvelles priorités : la recherche</vt:lpstr>
      <vt:lpstr>Les nouvelles priorités : la recherche</vt:lpstr>
      <vt:lpstr>Les nouvelles priorités : la recherche</vt:lpstr>
      <vt:lpstr>Les nouvelles priorités : la recherche</vt:lpstr>
      <vt:lpstr>Les nouvelles priorités : la recherche</vt:lpstr>
      <vt:lpstr>Les nouvelles priorités</vt:lpstr>
      <vt:lpstr>Les nouvelles priorités : la recherche</vt:lpstr>
      <vt:lpstr>Les nouvelles priorités : la recherche</vt:lpstr>
      <vt:lpstr>Les nouvelles priorités : la contre-propagande</vt:lpstr>
      <vt:lpstr>Les nouvelles priorités : la contre-propagande</vt:lpstr>
      <vt:lpstr>Les nouvelles priorités : la contre-propagande</vt:lpstr>
      <vt:lpstr>Les nouvelles priorités : la contre-propagande</vt:lpstr>
      <vt:lpstr>Les nouvelles priorités :</vt:lpstr>
      <vt:lpstr>Les nouvelles priorités : l’entreprise</vt:lpstr>
      <vt:lpstr>Les nouvelles priorités : l’entreprise</vt:lpstr>
      <vt:lpstr>Les nouvelles priorités : l’entreprise</vt:lpstr>
      <vt:lpstr>Les nouvelles priorités : Le sport</vt:lpstr>
      <vt:lpstr>Les nouvelles priorités : Le sport</vt:lpstr>
      <vt:lpstr>Les nouvelles priorités : Le sport</vt:lpstr>
      <vt:lpstr>Les nouvelles priorités : Le sport</vt:lpstr>
      <vt:lpstr>Les nouvelles priorités : l’éducation</vt:lpstr>
      <vt:lpstr>Les nouvelles priorités : l’éducation</vt:lpstr>
      <vt:lpstr>Les nouvelles priorités : l’éducation</vt:lpstr>
      <vt:lpstr>Les nouvelles priorités : l’éducation</vt:lpstr>
      <vt:lpstr>Les nouvelles priorités : les prisons</vt:lpstr>
      <vt:lpstr>Les nouvelles priorités : les prisons</vt:lpstr>
      <vt:lpstr>Les nouvelles priorités : les prisons</vt:lpstr>
      <vt:lpstr>Les nouvelles priorités : les prisons</vt:lpstr>
      <vt:lpstr>Les nouvelles priorités : les prisons</vt:lpstr>
      <vt:lpstr>Les nouvelles priorités : les prisons</vt:lpstr>
      <vt:lpstr>Les nouvelles priorités : les prisons</vt:lpstr>
      <vt:lpstr>Conclusion</vt:lpstr>
      <vt:lpstr>Conclusion</vt:lpstr>
      <vt:lpstr>Conclusion</vt:lpstr>
      <vt:lpstr>L’Avenir</vt:lpstr>
      <vt:lpstr>L’Avenir</vt:lpstr>
      <vt:lpstr>L’Avenir</vt:lpstr>
      <vt:lpstr>L’Avenir</vt:lpstr>
      <vt:lpstr>L’Avenir</vt:lpstr>
      <vt:lpstr>Une piste nouvelle</vt:lpstr>
      <vt:lpstr>Bibliographie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radicalisations, où en sommes-nous ?</dc:title>
  <dc:creator>athanor</dc:creator>
  <cp:lastModifiedBy>athanor</cp:lastModifiedBy>
  <cp:revision>147</cp:revision>
  <dcterms:created xsi:type="dcterms:W3CDTF">2018-10-13T21:51:23Z</dcterms:created>
  <dcterms:modified xsi:type="dcterms:W3CDTF">2018-11-05T16:28:18Z</dcterms:modified>
</cp:coreProperties>
</file>