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282" r:id="rId4"/>
    <p:sldId id="261" r:id="rId5"/>
    <p:sldId id="277" r:id="rId6"/>
    <p:sldId id="276" r:id="rId7"/>
    <p:sldId id="258" r:id="rId8"/>
    <p:sldId id="259" r:id="rId9"/>
    <p:sldId id="260" r:id="rId10"/>
    <p:sldId id="263" r:id="rId11"/>
    <p:sldId id="279" r:id="rId12"/>
    <p:sldId id="265" r:id="rId13"/>
    <p:sldId id="281" r:id="rId14"/>
    <p:sldId id="294" r:id="rId15"/>
    <p:sldId id="290" r:id="rId16"/>
    <p:sldId id="286" r:id="rId17"/>
    <p:sldId id="287" r:id="rId18"/>
    <p:sldId id="288" r:id="rId19"/>
    <p:sldId id="291" r:id="rId20"/>
    <p:sldId id="268" r:id="rId21"/>
    <p:sldId id="293" r:id="rId22"/>
    <p:sldId id="25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74"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C38DE-38CE-44DB-A127-72611639649C}" type="datetimeFigureOut">
              <a:rPr lang="fr-FR" smtClean="0"/>
              <a:pPr/>
              <a:t>29/10/2017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31706-A8DC-4FE0-A936-C6278ED6CA6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latin typeface="Times New Roman" pitchFamily="18" charset="0"/>
                <a:cs typeface="Times New Roman" pitchFamily="18" charset="0"/>
              </a:rPr>
              <a:t>Qu’est ce que la culture?</a:t>
            </a:r>
          </a:p>
          <a:p>
            <a:r>
              <a:rPr lang="fr-FR" dirty="0" smtClean="0">
                <a:latin typeface="Times New Roman" pitchFamily="18" charset="0"/>
                <a:cs typeface="Times New Roman" pitchFamily="18" charset="0"/>
              </a:rPr>
              <a:t>Qu’entendons-t-on par migration?</a:t>
            </a:r>
          </a:p>
          <a:p>
            <a:r>
              <a:rPr lang="fr-FR" dirty="0" smtClean="0">
                <a:latin typeface="Times New Roman" pitchFamily="18" charset="0"/>
                <a:cs typeface="Times New Roman" pitchFamily="18" charset="0"/>
              </a:rPr>
              <a:t>Question de l’articulation entre les mouvements (rapport fixiste de la culture en lien avec le mouvement des migrations)</a:t>
            </a:r>
          </a:p>
          <a:p>
            <a:endParaRPr lang="fr-FR" dirty="0"/>
          </a:p>
        </p:txBody>
      </p:sp>
      <p:sp>
        <p:nvSpPr>
          <p:cNvPr id="4" name="Espace réservé du numéro de diapositive 3"/>
          <p:cNvSpPr>
            <a:spLocks noGrp="1"/>
          </p:cNvSpPr>
          <p:nvPr>
            <p:ph type="sldNum" sz="quarter" idx="10"/>
          </p:nvPr>
        </p:nvSpPr>
        <p:spPr/>
        <p:txBody>
          <a:bodyPr/>
          <a:lstStyle/>
          <a:p>
            <a:fld id="{ED731706-A8DC-4FE0-A936-C6278ED6CA6C}"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dirty="0" smtClean="0">
                <a:latin typeface="Times New Roman" pitchFamily="18" charset="0"/>
                <a:cs typeface="Times New Roman" pitchFamily="18" charset="0"/>
              </a:rPr>
              <a:t>Dans un espace de plus en plus mobile du fait de la mondialisation, les « </a:t>
            </a:r>
            <a:r>
              <a:rPr lang="fr-FR" i="1" dirty="0" smtClean="0">
                <a:latin typeface="Times New Roman" pitchFamily="18" charset="0"/>
                <a:cs typeface="Times New Roman" pitchFamily="18" charset="0"/>
              </a:rPr>
              <a:t>frontières deviennent poreuses</a:t>
            </a:r>
            <a:r>
              <a:rPr lang="fr-FR" dirty="0" smtClean="0">
                <a:latin typeface="Times New Roman" pitchFamily="18" charset="0"/>
                <a:cs typeface="Times New Roman" pitchFamily="18" charset="0"/>
              </a:rPr>
              <a:t> »,  le migrant est face à une nouvelle forme de flexibilité, où il va et vient presque à sa guise. </a:t>
            </a:r>
          </a:p>
          <a:p>
            <a:pPr algn="just"/>
            <a:r>
              <a:rPr lang="fr-FR" dirty="0" smtClean="0">
                <a:latin typeface="Times New Roman" pitchFamily="18" charset="0"/>
                <a:cs typeface="Times New Roman" pitchFamily="18" charset="0"/>
              </a:rPr>
              <a:t>Cette mobilité remet sans cesse en question les composantes de notre identité (celle des pays d'Europe et d'Amérique du Nord) car l'immigration apporte également des changements culturels. </a:t>
            </a:r>
          </a:p>
          <a:p>
            <a:pPr algn="just"/>
            <a:r>
              <a:rPr lang="fr-FR" dirty="0" smtClean="0">
                <a:latin typeface="Times New Roman" pitchFamily="18" charset="0"/>
                <a:cs typeface="Times New Roman" pitchFamily="18" charset="0"/>
              </a:rPr>
              <a:t>Ces interrogations se traduisent souvent par un peur grandissante de « l'autre », entraînant les cultures majoritaires à percevoir le « </a:t>
            </a:r>
            <a:r>
              <a:rPr lang="fr-FR" i="1" dirty="0" smtClean="0">
                <a:latin typeface="Times New Roman" pitchFamily="18" charset="0"/>
                <a:cs typeface="Times New Roman" pitchFamily="18" charset="0"/>
              </a:rPr>
              <a:t>migrant comme une menace politique, culturelle et ontologique</a:t>
            </a:r>
            <a:r>
              <a:rPr lang="fr-FR" dirty="0" smtClean="0">
                <a:latin typeface="Times New Roman" pitchFamily="18" charset="0"/>
                <a:cs typeface="Times New Roman" pitchFamily="18" charset="0"/>
              </a:rPr>
              <a:t> ».  (Chambers, I.)</a:t>
            </a:r>
          </a:p>
          <a:p>
            <a:endParaRPr lang="fr-FR" dirty="0"/>
          </a:p>
        </p:txBody>
      </p:sp>
      <p:sp>
        <p:nvSpPr>
          <p:cNvPr id="4" name="Espace réservé du numéro de diapositive 3"/>
          <p:cNvSpPr>
            <a:spLocks noGrp="1"/>
          </p:cNvSpPr>
          <p:nvPr>
            <p:ph type="sldNum" sz="quarter" idx="10"/>
          </p:nvPr>
        </p:nvSpPr>
        <p:spPr/>
        <p:txBody>
          <a:bodyPr/>
          <a:lstStyle/>
          <a:p>
            <a:fld id="{ED731706-A8DC-4FE0-A936-C6278ED6CA6C}"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dirty="0" smtClean="0">
                <a:latin typeface="Times New Roman" pitchFamily="18" charset="0"/>
                <a:cs typeface="Times New Roman" pitchFamily="18" charset="0"/>
              </a:rPr>
              <a:t>Cela dit, Chambers ne cantonne pas le migrant à être le simple représentant de la « modernité mobile », celui-ci incarne l'interrogation continuelle de « </a:t>
            </a:r>
            <a:r>
              <a:rPr lang="fr-FR" i="1" u="sng" dirty="0" smtClean="0">
                <a:latin typeface="Times New Roman" pitchFamily="18" charset="0"/>
                <a:cs typeface="Times New Roman" pitchFamily="18" charset="0"/>
              </a:rPr>
              <a:t>l'identité véritable du sujet politique d'aujourd'hui</a:t>
            </a:r>
            <a:r>
              <a:rPr lang="fr-FR" dirty="0" smtClean="0">
                <a:latin typeface="Times New Roman" pitchFamily="18" charset="0"/>
                <a:cs typeface="Times New Roman" pitchFamily="18" charset="0"/>
              </a:rPr>
              <a:t> ». </a:t>
            </a:r>
          </a:p>
          <a:p>
            <a:pPr algn="just"/>
            <a:r>
              <a:rPr lang="fr-FR" dirty="0" smtClean="0">
                <a:latin typeface="Times New Roman" pitchFamily="18" charset="0"/>
                <a:cs typeface="Times New Roman" pitchFamily="18" charset="0"/>
              </a:rPr>
              <a:t>Le migrant nous invite à réfléchir et repenser notre identité. </a:t>
            </a:r>
          </a:p>
          <a:p>
            <a:pPr algn="ctr"/>
            <a:r>
              <a:rPr lang="fr-FR" dirty="0" smtClean="0">
                <a:latin typeface="Times New Roman" pitchFamily="18" charset="0"/>
                <a:cs typeface="Times New Roman" pitchFamily="18" charset="0"/>
              </a:rPr>
              <a:t>Un sentiment de dangerosité du migrant a émergé au court du dernier siècle et a été en partie régénéré par « la guerre contre le terrorisme » lancée par les États-Unis après les attentats du 11 septembre 2001.  </a:t>
            </a:r>
            <a:r>
              <a:rPr lang="fr-FR" b="1" u="sng" dirty="0" smtClean="0">
                <a:latin typeface="Times New Roman" pitchFamily="18" charset="0"/>
                <a:cs typeface="Times New Roman" pitchFamily="18" charset="0"/>
              </a:rPr>
              <a:t>=incompréhension et la négation de l'altérité</a:t>
            </a:r>
          </a:p>
          <a:p>
            <a:endParaRPr lang="fr-FR" dirty="0"/>
          </a:p>
        </p:txBody>
      </p:sp>
      <p:sp>
        <p:nvSpPr>
          <p:cNvPr id="4" name="Espace réservé du numéro de diapositive 3"/>
          <p:cNvSpPr>
            <a:spLocks noGrp="1"/>
          </p:cNvSpPr>
          <p:nvPr>
            <p:ph type="sldNum" sz="quarter" idx="10"/>
          </p:nvPr>
        </p:nvSpPr>
        <p:spPr/>
        <p:txBody>
          <a:bodyPr/>
          <a:lstStyle/>
          <a:p>
            <a:fld id="{ED731706-A8DC-4FE0-A936-C6278ED6CA6C}"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dirty="0" smtClean="0">
                <a:latin typeface="Times New Roman" pitchFamily="18" charset="0"/>
                <a:cs typeface="Times New Roman" pitchFamily="18" charset="0"/>
              </a:rPr>
              <a:t>La mondialisation facilite les échanges, diminue les barrières frontalières mais ne semble pas pour autant atténuer les revendications identitaires. La recrudescence de mouvements nationalistes est un symptôme de l'ouverture vers les autres qui apparaît comme effrayante. Cependant, la pertinence de ces revendications est remise en question par le contexte mondial. </a:t>
            </a:r>
          </a:p>
          <a:p>
            <a:pPr algn="just"/>
            <a:r>
              <a:rPr lang="fr-FR" sz="1200" dirty="0" smtClean="0">
                <a:latin typeface="Times New Roman" pitchFamily="18" charset="0"/>
                <a:cs typeface="Times New Roman" pitchFamily="18" charset="0"/>
              </a:rPr>
              <a:t>De nos jours, quelle que soit son origine, le citoyen tend à sortir de son cercle purement national. L'État nation a perdu de sa splendeur au profit d'alliances de pays. Tout d'abord, nous nous définissons comme appartenant à une nation, puis à une région du monde grâce à des accords économiques, politiques ou militaires. </a:t>
            </a:r>
          </a:p>
          <a:p>
            <a:endParaRPr lang="fr-FR" dirty="0"/>
          </a:p>
        </p:txBody>
      </p:sp>
      <p:sp>
        <p:nvSpPr>
          <p:cNvPr id="4" name="Espace réservé du numéro de diapositive 3"/>
          <p:cNvSpPr>
            <a:spLocks noGrp="1"/>
          </p:cNvSpPr>
          <p:nvPr>
            <p:ph type="sldNum" sz="quarter" idx="10"/>
          </p:nvPr>
        </p:nvSpPr>
        <p:spPr/>
        <p:txBody>
          <a:bodyPr/>
          <a:lstStyle/>
          <a:p>
            <a:fld id="{ED731706-A8DC-4FE0-A936-C6278ED6CA6C}" type="slidenum">
              <a:rPr lang="fr-FR" smtClean="0"/>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1950: sociologue</a:t>
            </a:r>
            <a:r>
              <a:rPr lang="fr-FR" baseline="0" dirty="0" smtClean="0"/>
              <a:t> norvégien </a:t>
            </a:r>
            <a:r>
              <a:rPr lang="fr-FR" baseline="0" dirty="0" err="1" smtClean="0"/>
              <a:t>Sverre</a:t>
            </a:r>
            <a:r>
              <a:rPr lang="fr-FR" baseline="0" dirty="0" smtClean="0"/>
              <a:t> </a:t>
            </a:r>
            <a:r>
              <a:rPr lang="fr-FR" baseline="0" dirty="0" err="1" smtClean="0"/>
              <a:t>Lysgaard</a:t>
            </a:r>
            <a:r>
              <a:rPr lang="fr-FR" baseline="0" dirty="0" smtClean="0"/>
              <a:t> a construit modèle visuel illustrant les étapes de l’adaptation culturelle. Stade d’euphorie de l’arrivée à destination, passe par phase d’anxiété et la crise pour terminer avec l’ajustement et l’intégration. Cette courbe est celle de notre adaptation à 4 mois à l’étranger: choc culturel. Les impliqués sont ceux qui acceptent la culture d’</a:t>
            </a:r>
            <a:r>
              <a:rPr lang="fr-FR" baseline="0" dirty="0" err="1" smtClean="0"/>
              <a:t>acceuil</a:t>
            </a:r>
            <a:r>
              <a:rPr lang="fr-FR" baseline="0" dirty="0" smtClean="0"/>
              <a:t>; les adaptés sont ceux qui concilient les deux cultures; les cas problèmes sont ceux qui refusent leur situation ou la culture d’</a:t>
            </a:r>
            <a:r>
              <a:rPr lang="fr-FR" baseline="0" dirty="0" err="1" smtClean="0"/>
              <a:t>acceuil</a:t>
            </a:r>
            <a:r>
              <a:rPr lang="fr-FR" baseline="0" dirty="0" smtClean="0"/>
              <a:t> ou qui souffrent de perturbations identitaires</a:t>
            </a:r>
            <a:endParaRPr lang="fr-FR" dirty="0"/>
          </a:p>
        </p:txBody>
      </p:sp>
      <p:sp>
        <p:nvSpPr>
          <p:cNvPr id="4" name="Espace réservé du numéro de diapositive 3"/>
          <p:cNvSpPr>
            <a:spLocks noGrp="1"/>
          </p:cNvSpPr>
          <p:nvPr>
            <p:ph type="sldNum" sz="quarter" idx="10"/>
          </p:nvPr>
        </p:nvSpPr>
        <p:spPr/>
        <p:txBody>
          <a:bodyPr/>
          <a:lstStyle/>
          <a:p>
            <a:fld id="{ED731706-A8DC-4FE0-A936-C6278ED6CA6C}" type="slidenum">
              <a:rPr lang="fr-FR" smtClean="0"/>
              <a:pPr/>
              <a:t>11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latin typeface="Times New Roman" pitchFamily="18" charset="0"/>
                <a:cs typeface="Times New Roman" pitchFamily="18" charset="0"/>
              </a:rPr>
              <a:t>Mon expérience: 10 années à accueillir des adolescents migrants (réfugiés politiques, rapprochements de famille, migration choisie, etc...)</a:t>
            </a:r>
          </a:p>
          <a:p>
            <a:r>
              <a:rPr lang="fr-FR" dirty="0" smtClean="0">
                <a:latin typeface="Times New Roman" pitchFamily="18" charset="0"/>
                <a:cs typeface="Times New Roman" pitchFamily="18" charset="0"/>
              </a:rPr>
              <a:t>Les questions à se poser pour penser la dernière phase de l’ADAPTATION: </a:t>
            </a:r>
          </a:p>
          <a:p>
            <a:pPr algn="ctr">
              <a:buNone/>
            </a:pPr>
            <a:r>
              <a:rPr lang="fr-FR" i="1" dirty="0" smtClean="0">
                <a:solidFill>
                  <a:schemeClr val="tx2">
                    <a:lumMod val="75000"/>
                  </a:schemeClr>
                </a:solidFill>
                <a:latin typeface="Times New Roman" pitchFamily="18" charset="0"/>
                <a:cs typeface="Times New Roman" pitchFamily="18" charset="0"/>
              </a:rPr>
              <a:t>Pour quoi le sujet quitte son pays?</a:t>
            </a:r>
          </a:p>
          <a:p>
            <a:pPr algn="ctr">
              <a:buNone/>
            </a:pPr>
            <a:r>
              <a:rPr lang="fr-FR" i="1" dirty="0" smtClean="0">
                <a:solidFill>
                  <a:schemeClr val="tx2">
                    <a:lumMod val="75000"/>
                  </a:schemeClr>
                </a:solidFill>
                <a:latin typeface="Times New Roman" pitchFamily="18" charset="0"/>
                <a:cs typeface="Times New Roman" pitchFamily="18" charset="0"/>
              </a:rPr>
              <a:t>Quel était son pays?</a:t>
            </a:r>
          </a:p>
          <a:p>
            <a:pPr algn="ctr">
              <a:buNone/>
            </a:pPr>
            <a:r>
              <a:rPr lang="fr-FR" i="1" dirty="0" smtClean="0">
                <a:solidFill>
                  <a:schemeClr val="tx2">
                    <a:lumMod val="75000"/>
                  </a:schemeClr>
                </a:solidFill>
                <a:latin typeface="Times New Roman" pitchFamily="18" charset="0"/>
                <a:cs typeface="Times New Roman" pitchFamily="18" charset="0"/>
              </a:rPr>
              <a:t>Quelle était sa culture?</a:t>
            </a:r>
          </a:p>
          <a:p>
            <a:pPr algn="ctr">
              <a:buNone/>
            </a:pPr>
            <a:r>
              <a:rPr lang="fr-FR" i="1" dirty="0" smtClean="0">
                <a:solidFill>
                  <a:schemeClr val="tx2">
                    <a:lumMod val="75000"/>
                  </a:schemeClr>
                </a:solidFill>
                <a:latin typeface="Times New Roman" pitchFamily="18" charset="0"/>
                <a:cs typeface="Times New Roman" pitchFamily="18" charset="0"/>
              </a:rPr>
              <a:t>Pourquoi arrive t’il dans le nouveau pays?</a:t>
            </a:r>
          </a:p>
          <a:p>
            <a:pPr algn="ctr">
              <a:buNone/>
            </a:pPr>
            <a:r>
              <a:rPr lang="fr-FR" i="1" dirty="0" smtClean="0">
                <a:solidFill>
                  <a:schemeClr val="tx2">
                    <a:lumMod val="75000"/>
                  </a:schemeClr>
                </a:solidFill>
                <a:latin typeface="Times New Roman" pitchFamily="18" charset="0"/>
                <a:cs typeface="Times New Roman" pitchFamily="18" charset="0"/>
              </a:rPr>
              <a:t>Quelle est la culture du nouveau pays?</a:t>
            </a:r>
          </a:p>
          <a:p>
            <a:pPr>
              <a:buNone/>
            </a:pPr>
            <a:r>
              <a:rPr lang="fr-FR" dirty="0" smtClean="0">
                <a:latin typeface="Times New Roman" pitchFamily="18" charset="0"/>
                <a:cs typeface="Times New Roman" pitchFamily="18" charset="0"/>
              </a:rPr>
              <a:t>		= intentionnalités respectives sont interrogées</a:t>
            </a:r>
          </a:p>
          <a:p>
            <a:endParaRPr lang="fr-FR" dirty="0"/>
          </a:p>
        </p:txBody>
      </p:sp>
      <p:sp>
        <p:nvSpPr>
          <p:cNvPr id="4" name="Espace réservé du numéro de diapositive 3"/>
          <p:cNvSpPr>
            <a:spLocks noGrp="1"/>
          </p:cNvSpPr>
          <p:nvPr>
            <p:ph type="sldNum" sz="quarter" idx="10"/>
          </p:nvPr>
        </p:nvSpPr>
        <p:spPr/>
        <p:txBody>
          <a:bodyPr/>
          <a:lstStyle/>
          <a:p>
            <a:fld id="{ED731706-A8DC-4FE0-A936-C6278ED6CA6C}" type="slidenum">
              <a:rPr lang="fr-FR" smtClean="0"/>
              <a:pPr/>
              <a:t>12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y a une différence entre assimilation, inclusion, intégration et insertion. Nous rejetons l’assimilation ou l’insertion, qui est totalitaire puisqu’elle ôte son histoire, son identité au sujet. L’inclusion est la forme privilégiée de l’</a:t>
            </a:r>
            <a:r>
              <a:rPr lang="fr-FR" dirty="0" err="1" smtClean="0"/>
              <a:t>acceuil</a:t>
            </a:r>
            <a:r>
              <a:rPr lang="fr-FR" dirty="0" smtClean="0"/>
              <a:t>, puisqu’elle permet au sujet de venir compléter une culture déjà là. L’intégration est</a:t>
            </a:r>
            <a:r>
              <a:rPr lang="fr-FR" baseline="0" dirty="0" smtClean="0"/>
              <a:t> l’ajout d’un nouveau chapitre, à défaut d’un nouveau personnage dans le roman, qui complète sans créer de modification sur les rôles et les identités respectives, en tenant le roman en substance dans son projet original. A chacun de choisir...parce que nous avons des problèmes socialement sur cette question</a:t>
            </a:r>
            <a:endParaRPr lang="fr-FR" dirty="0"/>
          </a:p>
        </p:txBody>
      </p:sp>
      <p:sp>
        <p:nvSpPr>
          <p:cNvPr id="4" name="Espace réservé du numéro de diapositive 3"/>
          <p:cNvSpPr>
            <a:spLocks noGrp="1"/>
          </p:cNvSpPr>
          <p:nvPr>
            <p:ph type="sldNum" sz="quarter" idx="10"/>
          </p:nvPr>
        </p:nvSpPr>
        <p:spPr/>
        <p:txBody>
          <a:bodyPr/>
          <a:lstStyle/>
          <a:p>
            <a:fld id="{ED731706-A8DC-4FE0-A936-C6278ED6CA6C}"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F14E59-F9E1-43A2-A1D7-9AC813F2EE99}"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67A2BC-FCD5-446D-8D78-1DADF878C00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14E59-F9E1-43A2-A1D7-9AC813F2EE99}" type="datetimeFigureOut">
              <a:rPr lang="fr-FR" smtClean="0"/>
              <a:pPr/>
              <a:t>29/10/2017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7A2BC-FCD5-446D-8D78-1DADF878C00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B0bnI7dbTAhVBnRQKHe6kDIIQjRwIBw&amp;url=http://www.fhi.duke.edu/projects/interdisciplinary-working-groups/migration-languages-cultures.html&amp;psig=AFQjCNHdYM2fJH4ducfxlU5LcXYjfcL3Ag&amp;ust=149400851308105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ctrTitle"/>
          </p:nvPr>
        </p:nvSpPr>
        <p:spPr>
          <a:xfrm>
            <a:off x="395536" y="1556792"/>
            <a:ext cx="8748464" cy="1470025"/>
          </a:xfrm>
        </p:spPr>
        <p:txBody>
          <a:bodyPr>
            <a:normAutofit/>
          </a:bodyPr>
          <a:lstStyle/>
          <a:p>
            <a:r>
              <a:rPr lang="fr-FR" sz="4800" b="1" i="1" dirty="0" smtClean="0">
                <a:solidFill>
                  <a:schemeClr val="tx2"/>
                </a:solidFill>
                <a:latin typeface="Times New Roman" pitchFamily="18" charset="0"/>
                <a:cs typeface="Times New Roman" pitchFamily="18" charset="0"/>
              </a:rPr>
              <a:t>Migrations et culture </a:t>
            </a:r>
            <a:endParaRPr lang="fr-FR" sz="4800" b="1" i="1" dirty="0">
              <a:solidFill>
                <a:schemeClr val="tx2"/>
              </a:solidFill>
              <a:latin typeface="Times New Roman" pitchFamily="18" charset="0"/>
              <a:cs typeface="Times New Roman" pitchFamily="18" charset="0"/>
            </a:endParaRPr>
          </a:p>
        </p:txBody>
      </p:sp>
      <p:sp>
        <p:nvSpPr>
          <p:cNvPr id="3" name="Sous-titre 2"/>
          <p:cNvSpPr>
            <a:spLocks noGrp="1"/>
          </p:cNvSpPr>
          <p:nvPr>
            <p:ph type="subTitle" idx="1"/>
          </p:nvPr>
        </p:nvSpPr>
        <p:spPr>
          <a:xfrm>
            <a:off x="611560" y="3501008"/>
            <a:ext cx="8136904" cy="2160240"/>
          </a:xfrm>
        </p:spPr>
        <p:txBody>
          <a:bodyPr/>
          <a:lstStyle/>
          <a:p>
            <a:r>
              <a:rPr lang="fr-FR" dirty="0" smtClean="0">
                <a:solidFill>
                  <a:schemeClr val="tx2">
                    <a:lumMod val="75000"/>
                  </a:schemeClr>
                </a:solidFill>
                <a:latin typeface="Times New Roman" pitchFamily="18" charset="0"/>
                <a:cs typeface="Times New Roman" pitchFamily="18" charset="0"/>
              </a:rPr>
              <a:t>Inclusion-intégration </a:t>
            </a:r>
            <a:r>
              <a:rPr lang="fr-FR" dirty="0" smtClean="0">
                <a:solidFill>
                  <a:schemeClr val="tx2">
                    <a:lumMod val="75000"/>
                  </a:schemeClr>
                </a:solidFill>
                <a:latin typeface="Times New Roman" pitchFamily="18" charset="0"/>
                <a:cs typeface="Times New Roman" pitchFamily="18" charset="0"/>
              </a:rPr>
              <a:t>à </a:t>
            </a:r>
            <a:r>
              <a:rPr lang="fr-FR" dirty="0" smtClean="0">
                <a:solidFill>
                  <a:schemeClr val="tx2">
                    <a:lumMod val="75000"/>
                  </a:schemeClr>
                </a:solidFill>
                <a:latin typeface="Times New Roman" pitchFamily="18" charset="0"/>
                <a:cs typeface="Times New Roman" pitchFamily="18" charset="0"/>
              </a:rPr>
              <a:t>l’adolescence? </a:t>
            </a:r>
            <a:endParaRPr lang="fr-FR" dirty="0">
              <a:solidFill>
                <a:schemeClr val="tx2">
                  <a:lumMod val="75000"/>
                </a:schemeClr>
              </a:solidFill>
              <a:latin typeface="Times New Roman" pitchFamily="18" charset="0"/>
              <a:cs typeface="Times New Roman" pitchFamily="18" charset="0"/>
            </a:endParaRPr>
          </a:p>
        </p:txBody>
      </p:sp>
      <p:pic>
        <p:nvPicPr>
          <p:cNvPr id="5" name="Image1_img" descr="Logo Citoyenneté Active"/>
          <p:cNvPicPr/>
          <p:nvPr/>
        </p:nvPicPr>
        <p:blipFill>
          <a:blip r:embed="rId4" cstate="print"/>
          <a:srcRect/>
          <a:stretch>
            <a:fillRect/>
          </a:stretch>
        </p:blipFill>
        <p:spPr bwMode="auto">
          <a:xfrm>
            <a:off x="0" y="332656"/>
            <a:ext cx="2759571" cy="93610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p:txBody>
          <a:bodyPr>
            <a:normAutofit fontScale="90000"/>
          </a:bodyPr>
          <a:lstStyle/>
          <a:p>
            <a:r>
              <a:rPr lang="fr-FR" b="1" i="1" dirty="0" smtClean="0">
                <a:solidFill>
                  <a:schemeClr val="tx2"/>
                </a:solidFill>
                <a:latin typeface="Times New Roman" pitchFamily="18" charset="0"/>
                <a:cs typeface="Times New Roman" pitchFamily="18" charset="0"/>
              </a:rPr>
              <a:t>L’Autre de la culture et de la migration?</a:t>
            </a:r>
            <a:endParaRPr lang="fr-FR" b="1" i="1" dirty="0">
              <a:solidFill>
                <a:schemeClr val="tx2"/>
              </a:solidFill>
              <a:latin typeface="Times New Roman" pitchFamily="18" charset="0"/>
              <a:cs typeface="Times New Roman" pitchFamily="18" charset="0"/>
            </a:endParaRPr>
          </a:p>
        </p:txBody>
      </p:sp>
      <p:sp>
        <p:nvSpPr>
          <p:cNvPr id="3" name="Espace réservé du contenu 2"/>
          <p:cNvSpPr>
            <a:spLocks noGrp="1"/>
          </p:cNvSpPr>
          <p:nvPr>
            <p:ph sz="half" idx="1"/>
          </p:nvPr>
        </p:nvSpPr>
        <p:spPr>
          <a:xfrm>
            <a:off x="0" y="1600200"/>
            <a:ext cx="4932040" cy="5069160"/>
          </a:xfrm>
        </p:spPr>
        <p:txBody>
          <a:bodyPr>
            <a:normAutofit fontScale="70000" lnSpcReduction="20000"/>
          </a:bodyPr>
          <a:lstStyle/>
          <a:p>
            <a:pPr algn="just">
              <a:buNone/>
            </a:pPr>
            <a:r>
              <a:rPr lang="fr-FR" dirty="0" smtClean="0">
                <a:latin typeface="Times New Roman" pitchFamily="18" charset="0"/>
                <a:cs typeface="Times New Roman" pitchFamily="18" charset="0"/>
              </a:rPr>
              <a:t>1. Adolescence: Difficultés de la langue (compréhension, attentes, système symbolique des représentations)</a:t>
            </a:r>
          </a:p>
          <a:p>
            <a:pPr algn="just">
              <a:buNone/>
            </a:pP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2. Conséquences psychiques du processus migratoire </a:t>
            </a:r>
          </a:p>
          <a:p>
            <a:pPr algn="just">
              <a:buNone/>
            </a:pP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3. Comment se concilie le processus éducatif dans des cultures différentes (ce qui est compris, ce qui fait sens?)</a:t>
            </a:r>
          </a:p>
          <a:p>
            <a:pPr algn="just"/>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 </a:t>
            </a:r>
            <a:r>
              <a:rPr lang="fr-FR" dirty="0" smtClean="0">
                <a:solidFill>
                  <a:schemeClr val="tx2"/>
                </a:solidFill>
                <a:latin typeface="Times New Roman" pitchFamily="18" charset="0"/>
                <a:cs typeface="Times New Roman" pitchFamily="18" charset="0"/>
              </a:rPr>
              <a:t>	</a:t>
            </a:r>
            <a:r>
              <a:rPr lang="fr-FR" b="1" dirty="0" smtClean="0">
                <a:solidFill>
                  <a:schemeClr val="tx2"/>
                </a:solidFill>
                <a:latin typeface="Times New Roman" pitchFamily="18" charset="0"/>
                <a:cs typeface="Times New Roman" pitchFamily="18" charset="0"/>
              </a:rPr>
              <a:t>« </a:t>
            </a:r>
            <a:r>
              <a:rPr lang="fr-FR" b="1" i="1" dirty="0" smtClean="0">
                <a:solidFill>
                  <a:schemeClr val="tx2"/>
                </a:solidFill>
                <a:latin typeface="Times New Roman" pitchFamily="18" charset="0"/>
                <a:cs typeface="Times New Roman" pitchFamily="18" charset="0"/>
              </a:rPr>
              <a:t>On est </a:t>
            </a:r>
            <a:r>
              <a:rPr lang="fr-FR" b="1" i="1" dirty="0">
                <a:solidFill>
                  <a:schemeClr val="tx2"/>
                </a:solidFill>
                <a:latin typeface="Times New Roman" pitchFamily="18" charset="0"/>
                <a:cs typeface="Times New Roman" pitchFamily="18" charset="0"/>
              </a:rPr>
              <a:t>toujours l’étranger de quelqu’un, on peut aussi être étranger à soi-même et </a:t>
            </a:r>
            <a:r>
              <a:rPr lang="fr-FR" b="1" i="1" dirty="0" smtClean="0">
                <a:solidFill>
                  <a:schemeClr val="tx2"/>
                </a:solidFill>
                <a:latin typeface="Times New Roman" pitchFamily="18" charset="0"/>
                <a:cs typeface="Times New Roman" pitchFamily="18" charset="0"/>
              </a:rPr>
              <a:t>aux siens</a:t>
            </a:r>
            <a:r>
              <a:rPr lang="fr-FR" b="1" i="1" dirty="0">
                <a:solidFill>
                  <a:schemeClr val="tx2"/>
                </a:solidFill>
                <a:latin typeface="Times New Roman" pitchFamily="18" charset="0"/>
                <a:cs typeface="Times New Roman" pitchFamily="18" charset="0"/>
              </a:rPr>
              <a:t>. L’immigrant pourrait présentifier cette part étrangère en chacun de </a:t>
            </a:r>
            <a:r>
              <a:rPr lang="fr-FR" b="1" i="1" dirty="0" smtClean="0">
                <a:solidFill>
                  <a:schemeClr val="tx2"/>
                </a:solidFill>
                <a:latin typeface="Times New Roman" pitchFamily="18" charset="0"/>
                <a:cs typeface="Times New Roman" pitchFamily="18" charset="0"/>
              </a:rPr>
              <a:t>nous, l’Autre </a:t>
            </a:r>
            <a:r>
              <a:rPr lang="fr-FR" b="1" i="1" dirty="0">
                <a:solidFill>
                  <a:schemeClr val="tx2"/>
                </a:solidFill>
                <a:latin typeface="Times New Roman" pitchFamily="18" charset="0"/>
                <a:cs typeface="Times New Roman" pitchFamily="18" charset="0"/>
              </a:rPr>
              <a:t>qu’on est (hait) sans le </a:t>
            </a:r>
            <a:r>
              <a:rPr lang="fr-FR" b="1" i="1" dirty="0" smtClean="0">
                <a:solidFill>
                  <a:schemeClr val="tx2"/>
                </a:solidFill>
                <a:latin typeface="Times New Roman" pitchFamily="18" charset="0"/>
                <a:cs typeface="Times New Roman" pitchFamily="18" charset="0"/>
              </a:rPr>
              <a:t>savoir </a:t>
            </a:r>
            <a:r>
              <a:rPr lang="fr-FR" b="1" dirty="0" smtClean="0">
                <a:solidFill>
                  <a:schemeClr val="tx2"/>
                </a:solidFill>
                <a:latin typeface="Times New Roman" pitchFamily="18" charset="0"/>
                <a:cs typeface="Times New Roman" pitchFamily="18" charset="0"/>
              </a:rPr>
              <a:t>». </a:t>
            </a:r>
            <a:endParaRPr lang="fr-FR" b="1" dirty="0">
              <a:solidFill>
                <a:schemeClr val="tx2"/>
              </a:solidFill>
              <a:latin typeface="Times New Roman" pitchFamily="18" charset="0"/>
              <a:cs typeface="Times New Roman" pitchFamily="18" charset="0"/>
            </a:endParaRPr>
          </a:p>
        </p:txBody>
      </p:sp>
      <p:pic>
        <p:nvPicPr>
          <p:cNvPr id="4098" name="Picture 2"/>
          <p:cNvPicPr>
            <a:picLocks noGrp="1" noChangeAspect="1" noChangeArrowheads="1"/>
          </p:cNvPicPr>
          <p:nvPr>
            <p:ph sz="half" idx="2"/>
          </p:nvPr>
        </p:nvPicPr>
        <p:blipFill>
          <a:blip r:embed="rId4" cstate="print"/>
          <a:srcRect/>
          <a:stretch>
            <a:fillRect/>
          </a:stretch>
        </p:blipFill>
        <p:spPr bwMode="auto">
          <a:xfrm>
            <a:off x="5105400" y="2204864"/>
            <a:ext cx="4038600" cy="2916767"/>
          </a:xfrm>
          <a:prstGeom prst="rect">
            <a:avLst/>
          </a:prstGeom>
          <a:noFill/>
          <a:ln w="9525">
            <a:noFill/>
            <a:miter lim="800000"/>
            <a:headEnd/>
            <a:tailEnd/>
          </a:ln>
        </p:spPr>
      </p:pic>
      <p:pic>
        <p:nvPicPr>
          <p:cNvPr id="8" name="Image1_img" descr="Logo Citoyenneté Active"/>
          <p:cNvPicPr/>
          <p:nvPr/>
        </p:nvPicPr>
        <p:blipFill>
          <a:blip r:embed="rId5"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3"/>
          </p:cNvPr>
          <p:cNvPicPr>
            <a:picLocks noChangeAspect="1" noChangeArrowheads="1"/>
          </p:cNvPicPr>
          <p:nvPr/>
        </p:nvPicPr>
        <p:blipFill>
          <a:blip r:embed="rId4"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p:txBody>
          <a:bodyPr>
            <a:normAutofit fontScale="90000"/>
          </a:bodyPr>
          <a:lstStyle/>
          <a:p>
            <a:r>
              <a:rPr lang="fr-FR" b="1" i="1" dirty="0" smtClean="0">
                <a:solidFill>
                  <a:schemeClr val="tx2">
                    <a:lumMod val="75000"/>
                  </a:schemeClr>
                </a:solidFill>
              </a:rPr>
              <a:t>Les étapes de l’adaptation culturelle</a:t>
            </a:r>
            <a:endParaRPr lang="fr-FR" b="1" i="1" dirty="0">
              <a:solidFill>
                <a:schemeClr val="tx2">
                  <a:lumMod val="75000"/>
                </a:schemeClr>
              </a:solidFill>
            </a:endParaRPr>
          </a:p>
        </p:txBody>
      </p:sp>
      <p:pic>
        <p:nvPicPr>
          <p:cNvPr id="4" name="Espace réservé du contenu 3"/>
          <p:cNvPicPr>
            <a:picLocks noGrp="1"/>
          </p:cNvPicPr>
          <p:nvPr>
            <p:ph idx="1"/>
          </p:nvPr>
        </p:nvPicPr>
        <p:blipFill>
          <a:blip r:embed="rId5" cstate="print"/>
          <a:srcRect l="11981" t="35220" r="13872" b="7647"/>
          <a:stretch>
            <a:fillRect/>
          </a:stretch>
        </p:blipFill>
        <p:spPr bwMode="auto">
          <a:xfrm>
            <a:off x="0" y="1412776"/>
            <a:ext cx="9144000" cy="48245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3"/>
          </p:cNvPr>
          <p:cNvPicPr>
            <a:picLocks noChangeAspect="1" noChangeArrowheads="1"/>
          </p:cNvPicPr>
          <p:nvPr/>
        </p:nvPicPr>
        <p:blipFill>
          <a:blip r:embed="rId4"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tx2"/>
                </a:solidFill>
                <a:latin typeface="Times New Roman" pitchFamily="18" charset="0"/>
                <a:cs typeface="Times New Roman" pitchFamily="18" charset="0"/>
              </a:rPr>
              <a:t>Au stade de l’adolescence</a:t>
            </a:r>
            <a:endParaRPr lang="fr-FR" b="1" i="1" dirty="0">
              <a:solidFill>
                <a:schemeClr val="tx2"/>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70000" lnSpcReduction="20000"/>
          </a:bodyPr>
          <a:lstStyle/>
          <a:p>
            <a:pPr algn="just"/>
            <a:r>
              <a:rPr lang="fr-FR" dirty="0" smtClean="0">
                <a:latin typeface="Times New Roman" pitchFamily="18" charset="0"/>
                <a:cs typeface="Times New Roman" pitchFamily="18" charset="0"/>
              </a:rPr>
              <a:t>Nous rencontrons 2 types de problèmes: sur les primo arrivants et sur les générations antérieures</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Points communs: la quête des cultures et les modalités de compréhension de l’histoire de la migration, les représentations culturelles et idéologiques, le non sens et l’isolement. </a:t>
            </a:r>
          </a:p>
          <a:p>
            <a:pPr algn="just"/>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L’enjeu est grand puisque c’est à l’adolescence  (dernier stade des remaniements psychiques et identitaires) que se construit le sens de l’histoire et la mécanique de l’adaptation. </a:t>
            </a:r>
          </a:p>
          <a:p>
            <a:pPr algn="just">
              <a:buNone/>
            </a:pPr>
            <a:endParaRPr lang="fr-FR" dirty="0" smtClean="0">
              <a:latin typeface="Times New Roman" pitchFamily="18" charset="0"/>
              <a:cs typeface="Times New Roman" pitchFamily="18" charset="0"/>
            </a:endParaRPr>
          </a:p>
          <a:p>
            <a:pPr algn="ctr">
              <a:buNone/>
            </a:pPr>
            <a:r>
              <a:rPr lang="fr-FR" i="1" dirty="0" smtClean="0">
                <a:solidFill>
                  <a:schemeClr val="accent1">
                    <a:lumMod val="75000"/>
                  </a:schemeClr>
                </a:solidFill>
                <a:latin typeface="Times New Roman" pitchFamily="18" charset="0"/>
                <a:cs typeface="Times New Roman" pitchFamily="18" charset="0"/>
              </a:rPr>
              <a:t>Quelle orientation privilégier pour réussir le PROCESSUS D’ADAPTATION? </a:t>
            </a:r>
            <a:endParaRPr lang="fr-FR" i="1" dirty="0">
              <a:solidFill>
                <a:schemeClr val="accent1">
                  <a:lumMod val="75000"/>
                </a:schemeClr>
              </a:solidFill>
              <a:latin typeface="Times New Roman" pitchFamily="18" charset="0"/>
              <a:cs typeface="Times New Roman" pitchFamily="18" charset="0"/>
            </a:endParaRPr>
          </a:p>
        </p:txBody>
      </p:sp>
      <p:pic>
        <p:nvPicPr>
          <p:cNvPr id="7" name="Image1_img" descr="Logo Citoyenneté Active"/>
          <p:cNvPicPr/>
          <p:nvPr/>
        </p:nvPicPr>
        <p:blipFill>
          <a:blip r:embed="rId5"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migration et culture&quot;">
            <a:hlinkClick r:id="rId3"/>
          </p:cNvPr>
          <p:cNvPicPr>
            <a:picLocks noChangeAspect="1" noChangeArrowheads="1"/>
          </p:cNvPicPr>
          <p:nvPr/>
        </p:nvPicPr>
        <p:blipFill>
          <a:blip r:embed="rId4"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title"/>
          </p:nvPr>
        </p:nvSpPr>
        <p:spPr/>
        <p:txBody>
          <a:bodyPr>
            <a:normAutofit fontScale="90000"/>
          </a:bodyPr>
          <a:lstStyle/>
          <a:p>
            <a:r>
              <a:rPr lang="fr-FR" sz="3600" b="1" i="1" dirty="0" smtClean="0">
                <a:solidFill>
                  <a:schemeClr val="tx2">
                    <a:lumMod val="75000"/>
                  </a:schemeClr>
                </a:solidFill>
                <a:latin typeface="Times New Roman" pitchFamily="18" charset="0"/>
                <a:cs typeface="Times New Roman" pitchFamily="18" charset="0"/>
              </a:rPr>
              <a:t>Inclusion, intégration ou </a:t>
            </a:r>
            <a:r>
              <a:rPr lang="fr-FR" sz="3600" b="1" i="1" strike="sngStrike" dirty="0" smtClean="0">
                <a:solidFill>
                  <a:schemeClr val="tx2">
                    <a:lumMod val="75000"/>
                  </a:schemeClr>
                </a:solidFill>
                <a:latin typeface="Times New Roman" pitchFamily="18" charset="0"/>
                <a:cs typeface="Times New Roman" pitchFamily="18" charset="0"/>
              </a:rPr>
              <a:t>assimilation</a:t>
            </a:r>
            <a:r>
              <a:rPr lang="fr-FR" sz="3600" b="1" i="1" dirty="0" smtClean="0">
                <a:solidFill>
                  <a:schemeClr val="tx2">
                    <a:lumMod val="75000"/>
                  </a:schemeClr>
                </a:solidFill>
                <a:latin typeface="Times New Roman" pitchFamily="18" charset="0"/>
                <a:cs typeface="Times New Roman" pitchFamily="18" charset="0"/>
              </a:rPr>
              <a:t>? Modifier, compléter ou enrichir le roman par la migration?</a:t>
            </a:r>
            <a:endParaRPr lang="fr-FR" sz="3600" b="1" i="1" dirty="0">
              <a:solidFill>
                <a:schemeClr val="tx2">
                  <a:lumMod val="75000"/>
                </a:schemeClr>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5" cstate="print"/>
          <a:srcRect l="23898" t="27679" r="26694" b="10272"/>
          <a:stretch>
            <a:fillRect/>
          </a:stretch>
        </p:blipFill>
        <p:spPr bwMode="auto">
          <a:xfrm>
            <a:off x="536145" y="1556793"/>
            <a:ext cx="7636255" cy="5301208"/>
          </a:xfrm>
          <a:prstGeom prst="rect">
            <a:avLst/>
          </a:prstGeom>
          <a:noFill/>
          <a:ln w="9525">
            <a:noFill/>
            <a:miter lim="800000"/>
            <a:headEnd/>
            <a:tailEnd/>
          </a:ln>
        </p:spPr>
      </p:pic>
      <p:sp>
        <p:nvSpPr>
          <p:cNvPr id="5" name="ZoneTexte 4"/>
          <p:cNvSpPr txBox="1"/>
          <p:nvPr/>
        </p:nvSpPr>
        <p:spPr>
          <a:xfrm>
            <a:off x="3059832" y="1628800"/>
            <a:ext cx="3888432" cy="369332"/>
          </a:xfrm>
          <a:prstGeom prst="rect">
            <a:avLst/>
          </a:prstGeom>
          <a:noFill/>
        </p:spPr>
        <p:txBody>
          <a:bodyPr wrap="square" rtlCol="0">
            <a:spAutoFit/>
          </a:bodyPr>
          <a:lstStyle/>
          <a:p>
            <a:r>
              <a:rPr lang="fr-FR" dirty="0" smtClean="0"/>
              <a:t>UN SOUCI</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title"/>
          </p:nvPr>
        </p:nvSpPr>
        <p:spPr>
          <a:xfrm>
            <a:off x="457200" y="274638"/>
            <a:ext cx="8229600" cy="850106"/>
          </a:xfrm>
        </p:spPr>
        <p:txBody>
          <a:bodyPr>
            <a:normAutofit fontScale="90000"/>
          </a:bodyPr>
          <a:lstStyle/>
          <a:p>
            <a:r>
              <a:rPr lang="fr-FR" b="1" i="1" dirty="0" smtClean="0">
                <a:solidFill>
                  <a:srgbClr val="0070C0"/>
                </a:solidFill>
                <a:latin typeface="Times New Roman" pitchFamily="18" charset="0"/>
                <a:cs typeface="Times New Roman" pitchFamily="18" charset="0"/>
              </a:rPr>
              <a:t>Quelles problématiques des adolescents migrants?</a:t>
            </a:r>
            <a:endParaRPr lang="fr-FR" b="1" i="1" dirty="0">
              <a:solidFill>
                <a:srgbClr val="0070C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412776"/>
            <a:ext cx="9144000" cy="4752528"/>
          </a:xfrm>
        </p:spPr>
        <p:txBody>
          <a:bodyPr>
            <a:normAutofit fontScale="85000" lnSpcReduction="20000"/>
          </a:bodyPr>
          <a:lstStyle/>
          <a:p>
            <a:r>
              <a:rPr lang="fr-FR" sz="1900" dirty="0" smtClean="0">
                <a:latin typeface="Times New Roman" pitchFamily="18" charset="0"/>
                <a:cs typeface="Times New Roman" pitchFamily="18" charset="0"/>
              </a:rPr>
              <a:t>En appui, une étude scientifique de Julia </a:t>
            </a:r>
            <a:r>
              <a:rPr lang="fr-FR" sz="1900" dirty="0" err="1" smtClean="0">
                <a:latin typeface="Times New Roman" pitchFamily="18" charset="0"/>
                <a:cs typeface="Times New Roman" pitchFamily="18" charset="0"/>
              </a:rPr>
              <a:t>Mirsky</a:t>
            </a:r>
            <a:r>
              <a:rPr lang="fr-FR" sz="1900" dirty="0" smtClean="0">
                <a:latin typeface="Times New Roman" pitchFamily="18" charset="0"/>
                <a:cs typeface="Times New Roman" pitchFamily="18" charset="0"/>
              </a:rPr>
              <a:t> de 1997 (de l’International journal of </a:t>
            </a:r>
            <a:r>
              <a:rPr lang="fr-FR" sz="1900" dirty="0" err="1" smtClean="0">
                <a:latin typeface="Times New Roman" pitchFamily="18" charset="0"/>
                <a:cs typeface="Times New Roman" pitchFamily="18" charset="0"/>
              </a:rPr>
              <a:t>psychology</a:t>
            </a:r>
            <a:r>
              <a:rPr lang="fr-FR" sz="1900" dirty="0" smtClean="0">
                <a:latin typeface="Times New Roman" pitchFamily="18" charset="0"/>
                <a:cs typeface="Times New Roman" pitchFamily="18" charset="0"/>
              </a:rPr>
              <a:t>, n°32, pp. 221/230), intitulée: « </a:t>
            </a:r>
            <a:r>
              <a:rPr lang="fr-FR" sz="1900" dirty="0" err="1" smtClean="0">
                <a:latin typeface="Times New Roman" pitchFamily="18" charset="0"/>
                <a:cs typeface="Times New Roman" pitchFamily="18" charset="0"/>
              </a:rPr>
              <a:t>Psychological</a:t>
            </a:r>
            <a:r>
              <a:rPr lang="fr-FR" sz="1900" dirty="0" smtClean="0">
                <a:latin typeface="Times New Roman" pitchFamily="18" charset="0"/>
                <a:cs typeface="Times New Roman" pitchFamily="18" charset="0"/>
              </a:rPr>
              <a:t> </a:t>
            </a:r>
            <a:r>
              <a:rPr lang="fr-FR" sz="1900" dirty="0" err="1" smtClean="0">
                <a:latin typeface="Times New Roman" pitchFamily="18" charset="0"/>
                <a:cs typeface="Times New Roman" pitchFamily="18" charset="0"/>
              </a:rPr>
              <a:t>Distress</a:t>
            </a:r>
            <a:r>
              <a:rPr lang="fr-FR" sz="1900" dirty="0" smtClean="0">
                <a:latin typeface="Times New Roman" pitchFamily="18" charset="0"/>
                <a:cs typeface="Times New Roman" pitchFamily="18" charset="0"/>
              </a:rPr>
              <a:t> </a:t>
            </a:r>
            <a:r>
              <a:rPr lang="fr-FR" sz="1900" dirty="0" err="1" smtClean="0">
                <a:latin typeface="Times New Roman" pitchFamily="18" charset="0"/>
                <a:cs typeface="Times New Roman" pitchFamily="18" charset="0"/>
              </a:rPr>
              <a:t>among</a:t>
            </a:r>
            <a:r>
              <a:rPr lang="fr-FR" sz="1900" dirty="0" smtClean="0">
                <a:latin typeface="Times New Roman" pitchFamily="18" charset="0"/>
                <a:cs typeface="Times New Roman" pitchFamily="18" charset="0"/>
              </a:rPr>
              <a:t> Immigrant Adolescents: </a:t>
            </a:r>
            <a:r>
              <a:rPr lang="en-US" sz="1900" dirty="0" smtClean="0">
                <a:latin typeface="Times New Roman" pitchFamily="18" charset="0"/>
                <a:cs typeface="Times New Roman" pitchFamily="18" charset="0"/>
              </a:rPr>
              <a:t>Culture-specific Factors in the Case of Immigrants from </a:t>
            </a:r>
            <a:r>
              <a:rPr lang="fr-FR" sz="1900" dirty="0" smtClean="0">
                <a:latin typeface="Times New Roman" pitchFamily="18" charset="0"/>
                <a:cs typeface="Times New Roman" pitchFamily="18" charset="0"/>
              </a:rPr>
              <a:t>the Former Soviet Union. </a:t>
            </a:r>
            <a:r>
              <a:rPr lang="fr-FR" sz="1900" i="1" dirty="0" smtClean="0">
                <a:latin typeface="Times New Roman" pitchFamily="18" charset="0"/>
                <a:cs typeface="Times New Roman" pitchFamily="18" charset="0"/>
              </a:rPr>
              <a:t>The </a:t>
            </a:r>
            <a:r>
              <a:rPr lang="fr-FR" sz="1900" i="1" dirty="0" err="1" smtClean="0">
                <a:latin typeface="Times New Roman" pitchFamily="18" charset="0"/>
                <a:cs typeface="Times New Roman" pitchFamily="18" charset="0"/>
              </a:rPr>
              <a:t>Hebrew</a:t>
            </a:r>
            <a:r>
              <a:rPr lang="fr-FR" sz="1900" i="1" dirty="0" smtClean="0">
                <a:latin typeface="Times New Roman" pitchFamily="18" charset="0"/>
                <a:cs typeface="Times New Roman" pitchFamily="18" charset="0"/>
              </a:rPr>
              <a:t> </a:t>
            </a:r>
            <a:r>
              <a:rPr lang="fr-FR" sz="1900" i="1" dirty="0" err="1" smtClean="0">
                <a:latin typeface="Times New Roman" pitchFamily="18" charset="0"/>
                <a:cs typeface="Times New Roman" pitchFamily="18" charset="0"/>
              </a:rPr>
              <a:t>University</a:t>
            </a:r>
            <a:r>
              <a:rPr lang="fr-FR" sz="1900" i="1" dirty="0" smtClean="0">
                <a:latin typeface="Times New Roman" pitchFamily="18" charset="0"/>
                <a:cs typeface="Times New Roman" pitchFamily="18" charset="0"/>
              </a:rPr>
              <a:t> in </a:t>
            </a:r>
            <a:r>
              <a:rPr lang="fr-FR" sz="1900" i="1" dirty="0" err="1" smtClean="0">
                <a:latin typeface="Times New Roman" pitchFamily="18" charset="0"/>
                <a:cs typeface="Times New Roman" pitchFamily="18" charset="0"/>
              </a:rPr>
              <a:t>Jerusalem</a:t>
            </a:r>
            <a:r>
              <a:rPr lang="fr-FR" sz="1900" i="1" dirty="0" smtClean="0">
                <a:latin typeface="Times New Roman" pitchFamily="18" charset="0"/>
                <a:cs typeface="Times New Roman" pitchFamily="18" charset="0"/>
              </a:rPr>
              <a:t> and </a:t>
            </a:r>
            <a:r>
              <a:rPr lang="fr-FR" sz="1900" i="1" dirty="0" err="1" smtClean="0">
                <a:latin typeface="Times New Roman" pitchFamily="18" charset="0"/>
                <a:cs typeface="Times New Roman" pitchFamily="18" charset="0"/>
              </a:rPr>
              <a:t>JD</a:t>
            </a:r>
            <a:r>
              <a:rPr lang="fr-FR" sz="1900" i="1" dirty="0" smtClean="0">
                <a:latin typeface="Times New Roman" pitchFamily="18" charset="0"/>
                <a:cs typeface="Times New Roman" pitchFamily="18" charset="0"/>
              </a:rPr>
              <a:t> C -Falk Institute, </a:t>
            </a:r>
            <a:r>
              <a:rPr lang="fr-FR" sz="1900" i="1" dirty="0" err="1" smtClean="0">
                <a:latin typeface="Times New Roman" pitchFamily="18" charset="0"/>
                <a:cs typeface="Times New Roman" pitchFamily="18" charset="0"/>
              </a:rPr>
              <a:t>Jerusalem</a:t>
            </a:r>
            <a:r>
              <a:rPr lang="fr-FR" sz="1900" i="1" dirty="0" smtClean="0">
                <a:latin typeface="Times New Roman" pitchFamily="18" charset="0"/>
                <a:cs typeface="Times New Roman" pitchFamily="18" charset="0"/>
              </a:rPr>
              <a:t> , </a:t>
            </a:r>
            <a:r>
              <a:rPr lang="fr-FR" sz="1900" i="1" dirty="0" err="1" smtClean="0">
                <a:latin typeface="Times New Roman" pitchFamily="18" charset="0"/>
                <a:cs typeface="Times New Roman" pitchFamily="18" charset="0"/>
              </a:rPr>
              <a:t>Israel</a:t>
            </a:r>
            <a:r>
              <a:rPr lang="fr-FR" sz="1900" i="1" dirty="0" smtClean="0">
                <a:latin typeface="Times New Roman" pitchFamily="18" charset="0"/>
                <a:cs typeface="Times New Roman" pitchFamily="18" charset="0"/>
              </a:rPr>
              <a:t> »</a:t>
            </a:r>
          </a:p>
          <a:p>
            <a:pPr>
              <a:buNone/>
            </a:pPr>
            <a:endParaRPr lang="fr-FR" sz="2400" i="1" dirty="0" smtClean="0"/>
          </a:p>
          <a:p>
            <a:r>
              <a:rPr lang="fr-FR" sz="2400" i="1" dirty="0" smtClean="0"/>
              <a:t>Dans cette étude, sont analysés les effets de la migration chez 560 adolescents d’ex-URSS vers </a:t>
            </a:r>
            <a:r>
              <a:rPr lang="fr-FR" sz="2400" i="1" dirty="0" err="1" smtClean="0"/>
              <a:t>Israel</a:t>
            </a:r>
            <a:r>
              <a:rPr lang="fr-FR" sz="2400" i="1" dirty="0" smtClean="0"/>
              <a:t> en 1989 selon des facteurs spécifiques culturels à certains groupes ethniques justifiant de la réussite ou de l’échec de la résistance à la détresse psychologique, (tous étant fortement touchés). </a:t>
            </a:r>
          </a:p>
          <a:p>
            <a:r>
              <a:rPr lang="fr-FR" sz="2400" i="1" dirty="0" smtClean="0"/>
              <a:t>La différence se joue au niveau des caractéristiques socioculturelles du pays d’origine et des idéologies inculquées en ex-URSS. Ceux qui s’effondrent étant ceux fragilisés par le régime et la peur en ex-URSS et éprouvant les difficultés de ré-enracinement, en rapport avec les représentations culturelles du soin et de l’aide. </a:t>
            </a:r>
          </a:p>
          <a:p>
            <a:endParaRPr lang="fr-FR" sz="2400" dirty="0" smtClean="0"/>
          </a:p>
          <a:p>
            <a:r>
              <a:rPr lang="fr-FR" sz="2400" dirty="0" smtClean="0"/>
              <a:t>ON EXPORTE SA CULTURE et celle-ci détermine en amont les capacités du sujet à d’intégrer dans la culture d’</a:t>
            </a:r>
            <a:r>
              <a:rPr lang="fr-FR" sz="2400" dirty="0" err="1" smtClean="0"/>
              <a:t>acceuil</a:t>
            </a:r>
            <a:r>
              <a:rPr lang="fr-FR" sz="2400" dirty="0" smtClean="0"/>
              <a:t>. </a:t>
            </a:r>
          </a:p>
          <a:p>
            <a:pPr>
              <a:buNone/>
            </a:pPr>
            <a:r>
              <a:rPr lang="fr-FR" sz="2400" dirty="0" smtClean="0"/>
              <a:t>		</a:t>
            </a:r>
            <a:r>
              <a:rPr lang="fr-FR" sz="2400" b="1" i="1" dirty="0" smtClean="0"/>
              <a:t>Faut-il alors penser le sujet déterminé ou non par sa culture? </a:t>
            </a:r>
          </a:p>
          <a:p>
            <a:pPr>
              <a:buNone/>
            </a:pPr>
            <a:r>
              <a:rPr lang="fr-FR" sz="2400" b="1" i="1" dirty="0" smtClean="0"/>
              <a:t>Si oui, cette culture est-elle dépassable? </a:t>
            </a:r>
            <a:endParaRPr lang="fr-FR" sz="2400" b="1" i="1" dirty="0"/>
          </a:p>
        </p:txBody>
      </p:sp>
      <p:pic>
        <p:nvPicPr>
          <p:cNvPr id="6"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title"/>
          </p:nvPr>
        </p:nvSpPr>
        <p:spPr/>
        <p:txBody>
          <a:bodyPr>
            <a:normAutofit fontScale="90000"/>
          </a:bodyPr>
          <a:lstStyle/>
          <a:p>
            <a:r>
              <a:rPr lang="fr-FR" b="1" i="1" dirty="0" smtClean="0">
                <a:solidFill>
                  <a:schemeClr val="tx2">
                    <a:lumMod val="75000"/>
                  </a:schemeClr>
                </a:solidFill>
                <a:latin typeface="Times New Roman" pitchFamily="18" charset="0"/>
                <a:cs typeface="Times New Roman" pitchFamily="18" charset="0"/>
              </a:rPr>
              <a:t>Le problème collectif de ces dernières années</a:t>
            </a:r>
            <a:endParaRPr lang="fr-FR" b="1" i="1" dirty="0">
              <a:solidFill>
                <a:schemeClr val="tx2">
                  <a:lumMod val="75000"/>
                </a:schemeClr>
              </a:solidFill>
              <a:latin typeface="Times New Roman" pitchFamily="18" charset="0"/>
              <a:cs typeface="Times New Roman" pitchFamily="18" charset="0"/>
            </a:endParaRPr>
          </a:p>
        </p:txBody>
      </p:sp>
      <p:sp>
        <p:nvSpPr>
          <p:cNvPr id="3" name="Espace réservé du contenu 2"/>
          <p:cNvSpPr>
            <a:spLocks noGrp="1"/>
          </p:cNvSpPr>
          <p:nvPr>
            <p:ph sz="half" idx="1"/>
          </p:nvPr>
        </p:nvSpPr>
        <p:spPr>
          <a:xfrm>
            <a:off x="0" y="1340768"/>
            <a:ext cx="5004048" cy="5328592"/>
          </a:xfrm>
        </p:spPr>
        <p:txBody>
          <a:bodyPr>
            <a:normAutofit fontScale="92500" lnSpcReduction="20000"/>
          </a:bodyPr>
          <a:lstStyle/>
          <a:p>
            <a:r>
              <a:rPr lang="fr-FR" dirty="0" smtClean="0">
                <a:latin typeface="Times New Roman" pitchFamily="18" charset="0"/>
                <a:cs typeface="Times New Roman" pitchFamily="18" charset="0"/>
              </a:rPr>
              <a:t>De la culture des minorités, nous avons dérivé vers l’ethnocentrisme et la minorité de la culture. </a:t>
            </a:r>
          </a:p>
          <a:p>
            <a:pPr algn="just"/>
            <a:r>
              <a:rPr lang="fr-FR" dirty="0" smtClean="0">
                <a:latin typeface="Times New Roman" pitchFamily="18" charset="0"/>
                <a:cs typeface="Times New Roman" pitchFamily="18" charset="0"/>
              </a:rPr>
              <a:t>Penser l’interculturel, la relation entre les cultures, c’est penser la part de déterminisme et de liberté qui engagent l’idée même que l’on se fait de la place de l’homme par rapport à sa culture, de sa place dans la société</a:t>
            </a: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En France, dans les études scientifiques, nous ne sommes pas d’accord</a:t>
            </a:r>
            <a:r>
              <a:rPr lang="fr-FR"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endParaRPr lang="fr-FR" dirty="0"/>
          </a:p>
        </p:txBody>
      </p:sp>
      <p:pic>
        <p:nvPicPr>
          <p:cNvPr id="5122" name="Picture 2"/>
          <p:cNvPicPr>
            <a:picLocks noGrp="1" noChangeAspect="1" noChangeArrowheads="1"/>
          </p:cNvPicPr>
          <p:nvPr>
            <p:ph sz="half" idx="2"/>
          </p:nvPr>
        </p:nvPicPr>
        <p:blipFill>
          <a:blip r:embed="rId4" cstate="print"/>
          <a:srcRect t="6712"/>
          <a:stretch>
            <a:fillRect/>
          </a:stretch>
        </p:blipFill>
        <p:spPr bwMode="auto">
          <a:xfrm>
            <a:off x="5105400" y="2276872"/>
            <a:ext cx="4038600" cy="2797875"/>
          </a:xfrm>
          <a:prstGeom prst="rect">
            <a:avLst/>
          </a:prstGeom>
          <a:noFill/>
          <a:ln w="9525">
            <a:noFill/>
            <a:miter lim="800000"/>
            <a:headEnd/>
            <a:tailEnd/>
          </a:ln>
        </p:spPr>
      </p:pic>
      <p:pic>
        <p:nvPicPr>
          <p:cNvPr id="8" name="Image1_img" descr="Logo Citoyenneté Active"/>
          <p:cNvPicPr/>
          <p:nvPr/>
        </p:nvPicPr>
        <p:blipFill>
          <a:blip r:embed="rId5"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98775" y="0"/>
            <a:ext cx="9342775" cy="6858000"/>
          </a:xfrm>
          <a:prstGeom prst="rect">
            <a:avLst/>
          </a:prstGeom>
          <a:noFill/>
        </p:spPr>
      </p:pic>
      <p:sp>
        <p:nvSpPr>
          <p:cNvPr id="4" name="Titre 3"/>
          <p:cNvSpPr>
            <a:spLocks noGrp="1"/>
          </p:cNvSpPr>
          <p:nvPr>
            <p:ph type="title"/>
          </p:nvPr>
        </p:nvSpPr>
        <p:spPr/>
        <p:txBody>
          <a:bodyPr>
            <a:normAutofit fontScale="90000"/>
          </a:bodyPr>
          <a:lstStyle/>
          <a:p>
            <a:r>
              <a:rPr lang="fr-FR" b="1" i="1" dirty="0" smtClean="0">
                <a:solidFill>
                  <a:schemeClr val="accent1">
                    <a:lumMod val="75000"/>
                  </a:schemeClr>
                </a:solidFill>
                <a:latin typeface="Times New Roman" pitchFamily="18" charset="0"/>
                <a:cs typeface="Times New Roman" pitchFamily="18" charset="0"/>
              </a:rPr>
              <a:t>Les tensions de la recherche sur la culture: </a:t>
            </a:r>
            <a:endParaRPr lang="fr-FR" b="1" i="1" dirty="0">
              <a:solidFill>
                <a:schemeClr val="accent1">
                  <a:lumMod val="75000"/>
                </a:schemeClr>
              </a:solidFill>
              <a:latin typeface="Times New Roman" pitchFamily="18" charset="0"/>
              <a:cs typeface="Times New Roman" pitchFamily="18" charset="0"/>
            </a:endParaRPr>
          </a:p>
        </p:txBody>
      </p:sp>
      <p:sp>
        <p:nvSpPr>
          <p:cNvPr id="5" name="Espace réservé du texte 4"/>
          <p:cNvSpPr>
            <a:spLocks noGrp="1"/>
          </p:cNvSpPr>
          <p:nvPr>
            <p:ph type="body" idx="1"/>
          </p:nvPr>
        </p:nvSpPr>
        <p:spPr/>
        <p:txBody>
          <a:bodyPr>
            <a:normAutofit fontScale="92500" lnSpcReduction="20000"/>
          </a:bodyPr>
          <a:lstStyle/>
          <a:p>
            <a:r>
              <a:rPr lang="fr-FR" dirty="0" smtClean="0">
                <a:latin typeface="Times New Roman" pitchFamily="18" charset="0"/>
                <a:cs typeface="Times New Roman" pitchFamily="18" charset="0"/>
              </a:rPr>
              <a:t>Tobie Nathan: ethnopsychiatrie (1990)</a:t>
            </a:r>
            <a:endParaRPr lang="fr-FR" dirty="0">
              <a:latin typeface="Times New Roman" pitchFamily="18" charset="0"/>
              <a:cs typeface="Times New Roman" pitchFamily="18" charset="0"/>
            </a:endParaRPr>
          </a:p>
        </p:txBody>
      </p:sp>
      <p:sp>
        <p:nvSpPr>
          <p:cNvPr id="6" name="Espace réservé du contenu 5"/>
          <p:cNvSpPr>
            <a:spLocks noGrp="1"/>
          </p:cNvSpPr>
          <p:nvPr>
            <p:ph sz="half" idx="2"/>
          </p:nvPr>
        </p:nvSpPr>
        <p:spPr/>
        <p:txBody>
          <a:bodyPr>
            <a:normAutofit fontScale="92500" lnSpcReduction="10000"/>
          </a:bodyPr>
          <a:lstStyle/>
          <a:p>
            <a:r>
              <a:rPr lang="fr-FR" dirty="0" smtClean="0">
                <a:latin typeface="Times New Roman" pitchFamily="18" charset="0"/>
                <a:cs typeface="Times New Roman" pitchFamily="18" charset="0"/>
              </a:rPr>
              <a:t>Homme entièrement déterminé par sa culture</a:t>
            </a:r>
          </a:p>
          <a:p>
            <a:r>
              <a:rPr lang="fr-FR" dirty="0" smtClean="0">
                <a:latin typeface="Times New Roman" pitchFamily="18" charset="0"/>
                <a:cs typeface="Times New Roman" pitchFamily="18" charset="0"/>
              </a:rPr>
              <a:t>La dimension collective efface la singularité individuelle</a:t>
            </a:r>
          </a:p>
          <a:p>
            <a:r>
              <a:rPr lang="fr-FR" dirty="0" smtClean="0">
                <a:latin typeface="Times New Roman" pitchFamily="18" charset="0"/>
                <a:cs typeface="Times New Roman" pitchFamily="18" charset="0"/>
              </a:rPr>
              <a:t>Pas d’écart entre le psychisme et la culture, mais une identité ethnique et un inconscient ethnique.</a:t>
            </a:r>
          </a:p>
          <a:p>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avoir une culture et être doué de psychisme sont des énoncés équivalents</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7" name="Espace réservé du texte 6"/>
          <p:cNvSpPr>
            <a:spLocks noGrp="1"/>
          </p:cNvSpPr>
          <p:nvPr>
            <p:ph type="body" sz="quarter" idx="3"/>
          </p:nvPr>
        </p:nvSpPr>
        <p:spPr/>
        <p:txBody>
          <a:bodyPr>
            <a:normAutofit fontScale="92500" lnSpcReduction="20000"/>
          </a:bodyPr>
          <a:lstStyle/>
          <a:p>
            <a:r>
              <a:rPr lang="fr-FR" dirty="0" err="1" smtClean="0">
                <a:latin typeface="Times New Roman" pitchFamily="18" charset="0"/>
                <a:cs typeface="Times New Roman" pitchFamily="18" charset="0"/>
              </a:rPr>
              <a:t>Fethi</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Benslama</a:t>
            </a:r>
            <a:r>
              <a:rPr lang="fr-FR" dirty="0" smtClean="0">
                <a:latin typeface="Times New Roman" pitchFamily="18" charset="0"/>
                <a:cs typeface="Times New Roman" pitchFamily="18" charset="0"/>
              </a:rPr>
              <a:t>: clinique de l’exil (actuelle)</a:t>
            </a:r>
            <a:endParaRPr lang="fr-FR" dirty="0">
              <a:latin typeface="Times New Roman" pitchFamily="18" charset="0"/>
              <a:cs typeface="Times New Roman" pitchFamily="18" charset="0"/>
            </a:endParaRPr>
          </a:p>
        </p:txBody>
      </p:sp>
      <p:sp>
        <p:nvSpPr>
          <p:cNvPr id="8" name="Espace réservé du contenu 7"/>
          <p:cNvSpPr>
            <a:spLocks noGrp="1"/>
          </p:cNvSpPr>
          <p:nvPr>
            <p:ph sz="quarter" idx="4"/>
          </p:nvPr>
        </p:nvSpPr>
        <p:spPr/>
        <p:txBody>
          <a:bodyPr>
            <a:normAutofit lnSpcReduction="10000"/>
          </a:bodyPr>
          <a:lstStyle/>
          <a:p>
            <a:r>
              <a:rPr lang="fr-FR" dirty="0" smtClean="0">
                <a:latin typeface="Times New Roman" pitchFamily="18" charset="0"/>
                <a:cs typeface="Times New Roman" pitchFamily="18" charset="0"/>
              </a:rPr>
              <a:t>Migration: exil psychique</a:t>
            </a:r>
          </a:p>
          <a:p>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aucune orthopédie ethnique ne peut réduire la souffrance de certains migrants </a:t>
            </a:r>
            <a:r>
              <a:rPr lang="fr-FR" dirty="0" smtClean="0">
                <a:latin typeface="Times New Roman" pitchFamily="18" charset="0"/>
                <a:cs typeface="Times New Roman" pitchFamily="18" charset="0"/>
              </a:rPr>
              <a:t>»</a:t>
            </a:r>
          </a:p>
          <a:p>
            <a:r>
              <a:rPr lang="fr-FR" dirty="0" smtClean="0">
                <a:latin typeface="Times New Roman" pitchFamily="18" charset="0"/>
                <a:cs typeface="Times New Roman" pitchFamily="18" charset="0"/>
              </a:rPr>
              <a:t>L’identité n’est pas réductible à la causalité culturelle, elle la dépasse!</a:t>
            </a:r>
          </a:p>
          <a:p>
            <a:pPr>
              <a:buNone/>
            </a:pP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tous les êtres possèdent un psychisme qui dépasse la culture</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11"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accent1">
                    <a:lumMod val="75000"/>
                  </a:schemeClr>
                </a:solidFill>
                <a:latin typeface="Times New Roman" pitchFamily="18" charset="0"/>
                <a:cs typeface="Times New Roman" pitchFamily="18" charset="0"/>
              </a:rPr>
              <a:t>Le rapport à la culture d’origine</a:t>
            </a:r>
            <a:endParaRPr lang="fr-FR" b="1" i="1" dirty="0">
              <a:solidFill>
                <a:schemeClr val="accent1">
                  <a:lumMod val="75000"/>
                </a:schemeClr>
              </a:solidFill>
              <a:latin typeface="Times New Roman" pitchFamily="18" charset="0"/>
              <a:cs typeface="Times New Roman" pitchFamily="18" charset="0"/>
            </a:endParaRPr>
          </a:p>
        </p:txBody>
      </p:sp>
      <p:sp>
        <p:nvSpPr>
          <p:cNvPr id="4" name="Espace réservé du contenu 3"/>
          <p:cNvSpPr>
            <a:spLocks noGrp="1"/>
          </p:cNvSpPr>
          <p:nvPr>
            <p:ph sz="half" idx="1"/>
          </p:nvPr>
        </p:nvSpPr>
        <p:spPr>
          <a:xfrm>
            <a:off x="0" y="1268760"/>
            <a:ext cx="5148064" cy="5589240"/>
          </a:xfrm>
        </p:spPr>
        <p:txBody>
          <a:bodyPr>
            <a:normAutofit fontScale="77500" lnSpcReduction="20000"/>
          </a:bodyPr>
          <a:lstStyle/>
          <a:p>
            <a:pPr algn="just"/>
            <a:r>
              <a:rPr lang="fr-FR" dirty="0" smtClean="0">
                <a:latin typeface="Times New Roman" pitchFamily="18" charset="0"/>
                <a:cs typeface="Times New Roman" pitchFamily="18" charset="0"/>
              </a:rPr>
              <a:t>Pour Nathan: il faut retour à culture et au pays d’origine (initiatique)</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Étiquette (collage </a:t>
            </a:r>
            <a:r>
              <a:rPr lang="fr-FR" dirty="0" err="1" smtClean="0">
                <a:latin typeface="Times New Roman" pitchFamily="18" charset="0"/>
                <a:cs typeface="Times New Roman" pitchFamily="18" charset="0"/>
              </a:rPr>
              <a:t>ancéstrale</a:t>
            </a:r>
            <a:r>
              <a:rPr lang="fr-FR" dirty="0" smtClean="0">
                <a:latin typeface="Times New Roman" pitchFamily="18" charset="0"/>
                <a:cs typeface="Times New Roman" pitchFamily="18" charset="0"/>
              </a:rPr>
              <a:t>): on refuse à l’enfant toute position comme sujet pensant et désirant (concept banni puisque purement occidental), incompatible avec ordre communautaire des origines.</a:t>
            </a:r>
          </a:p>
          <a:p>
            <a:pPr algn="just"/>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je l’affirme bien haut et fort, les enfants des Soninké, des Bambaras (...) appartiennent à leur </a:t>
            </a:r>
            <a:r>
              <a:rPr lang="fr-FR" i="1" dirty="0" err="1" smtClean="0">
                <a:latin typeface="Times New Roman" pitchFamily="18" charset="0"/>
                <a:cs typeface="Times New Roman" pitchFamily="18" charset="0"/>
              </a:rPr>
              <a:t>ancètres</a:t>
            </a:r>
            <a:r>
              <a:rPr lang="fr-FR" i="1" dirty="0" smtClean="0">
                <a:latin typeface="Times New Roman" pitchFamily="18" charset="0"/>
                <a:cs typeface="Times New Roman" pitchFamily="18" charset="0"/>
              </a:rPr>
              <a:t>. Leur laver le cerveau pour en faire des Blancs, républicains, rationalistes et </a:t>
            </a:r>
            <a:r>
              <a:rPr lang="fr-FR" i="1" dirty="0" err="1" smtClean="0">
                <a:latin typeface="Times New Roman" pitchFamily="18" charset="0"/>
                <a:cs typeface="Times New Roman" pitchFamily="18" charset="0"/>
              </a:rPr>
              <a:t>athés</a:t>
            </a:r>
            <a:r>
              <a:rPr lang="fr-FR" i="1" dirty="0" smtClean="0">
                <a:latin typeface="Times New Roman" pitchFamily="18" charset="0"/>
                <a:cs typeface="Times New Roman" pitchFamily="18" charset="0"/>
              </a:rPr>
              <a:t>, c’est tout simplement un acte de guerre </a:t>
            </a:r>
            <a:r>
              <a:rPr lang="fr-FR" dirty="0" smtClean="0">
                <a:latin typeface="Times New Roman" pitchFamily="18" charset="0"/>
                <a:cs typeface="Times New Roman" pitchFamily="18" charset="0"/>
              </a:rPr>
              <a:t>» (Nathan, 1993)</a:t>
            </a:r>
          </a:p>
          <a:p>
            <a:pPr algn="just"/>
            <a:r>
              <a:rPr lang="fr-FR" dirty="0" smtClean="0">
                <a:latin typeface="Times New Roman" pitchFamily="18" charset="0"/>
                <a:cs typeface="Times New Roman" pitchFamily="18" charset="0"/>
              </a:rPr>
              <a:t>Intégration est INTERDITE</a:t>
            </a:r>
            <a:endParaRPr lang="fr-FR" dirty="0">
              <a:latin typeface="Times New Roman" pitchFamily="18" charset="0"/>
              <a:cs typeface="Times New Roman" pitchFamily="18" charset="0"/>
            </a:endParaRPr>
          </a:p>
        </p:txBody>
      </p:sp>
      <p:pic>
        <p:nvPicPr>
          <p:cNvPr id="6146" name="Picture 2"/>
          <p:cNvPicPr>
            <a:picLocks noGrp="1" noChangeAspect="1" noChangeArrowheads="1"/>
          </p:cNvPicPr>
          <p:nvPr>
            <p:ph sz="half" idx="2"/>
          </p:nvPr>
        </p:nvPicPr>
        <p:blipFill>
          <a:blip r:embed="rId4" cstate="print"/>
          <a:srcRect/>
          <a:stretch>
            <a:fillRect/>
          </a:stretch>
        </p:blipFill>
        <p:spPr bwMode="auto">
          <a:xfrm>
            <a:off x="5539036" y="1772816"/>
            <a:ext cx="3604964" cy="3830274"/>
          </a:xfrm>
          <a:prstGeom prst="rect">
            <a:avLst/>
          </a:prstGeom>
          <a:noFill/>
          <a:ln w="9525">
            <a:noFill/>
            <a:miter lim="800000"/>
            <a:headEnd/>
            <a:tailEnd/>
          </a:ln>
        </p:spPr>
      </p:pic>
      <p:pic>
        <p:nvPicPr>
          <p:cNvPr id="8" name="Image1_img" descr="Logo Citoyenneté Active"/>
          <p:cNvPicPr/>
          <p:nvPr/>
        </p:nvPicPr>
        <p:blipFill>
          <a:blip r:embed="rId5"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title"/>
          </p:nvPr>
        </p:nvSpPr>
        <p:spPr/>
        <p:txBody>
          <a:bodyPr>
            <a:normAutofit fontScale="90000"/>
          </a:bodyPr>
          <a:lstStyle/>
          <a:p>
            <a:r>
              <a:rPr lang="fr-FR" b="1" i="1" dirty="0" smtClean="0">
                <a:solidFill>
                  <a:schemeClr val="tx2">
                    <a:lumMod val="75000"/>
                  </a:schemeClr>
                </a:solidFill>
                <a:latin typeface="Times New Roman" pitchFamily="18" charset="0"/>
                <a:cs typeface="Times New Roman" pitchFamily="18" charset="0"/>
              </a:rPr>
              <a:t>Conséquences de cette démarche selon F. </a:t>
            </a:r>
            <a:r>
              <a:rPr lang="fr-FR" b="1" i="1" dirty="0" err="1" smtClean="0">
                <a:solidFill>
                  <a:schemeClr val="tx2">
                    <a:lumMod val="75000"/>
                  </a:schemeClr>
                </a:solidFill>
                <a:latin typeface="Times New Roman" pitchFamily="18" charset="0"/>
                <a:cs typeface="Times New Roman" pitchFamily="18" charset="0"/>
              </a:rPr>
              <a:t>Benslama</a:t>
            </a:r>
            <a:r>
              <a:rPr lang="fr-FR" b="1" i="1" dirty="0" smtClean="0">
                <a:solidFill>
                  <a:schemeClr val="tx2">
                    <a:lumMod val="75000"/>
                  </a:schemeClr>
                </a:solidFill>
                <a:latin typeface="Times New Roman" pitchFamily="18" charset="0"/>
                <a:cs typeface="Times New Roman" pitchFamily="18" charset="0"/>
              </a:rPr>
              <a:t>:</a:t>
            </a:r>
            <a:endParaRPr lang="fr-FR" b="1" i="1" dirty="0">
              <a:solidFill>
                <a:schemeClr val="tx2">
                  <a:lumMod val="75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600200"/>
            <a:ext cx="8435280" cy="4525963"/>
          </a:xfrm>
        </p:spPr>
        <p:txBody>
          <a:bodyPr>
            <a:normAutofit fontScale="85000" lnSpcReduction="10000"/>
          </a:bodyPr>
          <a:lstStyle/>
          <a:p>
            <a:r>
              <a:rPr lang="fr-FR" dirty="0" smtClean="0">
                <a:latin typeface="Times New Roman" pitchFamily="18" charset="0"/>
                <a:cs typeface="Times New Roman" pitchFamily="18" charset="0"/>
              </a:rPr>
              <a:t>Ethnopsychiatrie barre à l’enfant la possibilité d’établir des liens qui sont de nouvelles attaches symboliques, de trouver ses assises dans la culture d’</a:t>
            </a:r>
            <a:r>
              <a:rPr lang="fr-FR" dirty="0" err="1" smtClean="0">
                <a:latin typeface="Times New Roman" pitchFamily="18" charset="0"/>
                <a:cs typeface="Times New Roman" pitchFamily="18" charset="0"/>
              </a:rPr>
              <a:t>acceuil</a:t>
            </a:r>
            <a:r>
              <a:rPr lang="fr-FR" dirty="0" smtClean="0">
                <a:latin typeface="Times New Roman" pitchFamily="18" charset="0"/>
                <a:cs typeface="Times New Roman" pitchFamily="18" charset="0"/>
              </a:rPr>
              <a:t>.</a:t>
            </a: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Puisque l’intégration est lavage de cerveau, le remède est la ségrégation et les interdits de citoyenneté (au nom de la sauvegarde identitaire, on promeut la politique du ghetto ethnique et les vertus, au mépris des lois républicaines et des lois du pays d’</a:t>
            </a:r>
            <a:r>
              <a:rPr lang="fr-FR" dirty="0" err="1" smtClean="0">
                <a:latin typeface="Times New Roman" pitchFamily="18" charset="0"/>
                <a:cs typeface="Times New Roman" pitchFamily="18" charset="0"/>
              </a:rPr>
              <a:t>acceuil</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Elle dénonce le communautarisme. </a:t>
            </a: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pic>
        <p:nvPicPr>
          <p:cNvPr id="6"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title"/>
          </p:nvPr>
        </p:nvSpPr>
        <p:spPr>
          <a:xfrm>
            <a:off x="0" y="274638"/>
            <a:ext cx="9144000" cy="1143000"/>
          </a:xfrm>
        </p:spPr>
        <p:txBody>
          <a:bodyPr>
            <a:noAutofit/>
          </a:bodyPr>
          <a:lstStyle/>
          <a:p>
            <a:r>
              <a:rPr lang="fr-FR" sz="3200" b="1" i="1" dirty="0" smtClean="0">
                <a:solidFill>
                  <a:schemeClr val="tx2">
                    <a:lumMod val="75000"/>
                  </a:schemeClr>
                </a:solidFill>
                <a:latin typeface="Times New Roman" pitchFamily="18" charset="0"/>
                <a:cs typeface="Times New Roman" pitchFamily="18" charset="0"/>
              </a:rPr>
              <a:t>Les pistes à venir: la clinique de l’exil (</a:t>
            </a:r>
            <a:r>
              <a:rPr lang="fr-FR" sz="3200" b="1" i="1" dirty="0" err="1" smtClean="0">
                <a:solidFill>
                  <a:schemeClr val="tx2">
                    <a:lumMod val="75000"/>
                  </a:schemeClr>
                </a:solidFill>
                <a:latin typeface="Times New Roman" pitchFamily="18" charset="0"/>
                <a:cs typeface="Times New Roman" pitchFamily="18" charset="0"/>
              </a:rPr>
              <a:t>F.Benslama</a:t>
            </a:r>
            <a:r>
              <a:rPr lang="fr-FR" sz="3200" b="1" i="1" dirty="0" smtClean="0">
                <a:solidFill>
                  <a:schemeClr val="tx2">
                    <a:lumMod val="75000"/>
                  </a:schemeClr>
                </a:solidFill>
                <a:latin typeface="Times New Roman" pitchFamily="18" charset="0"/>
                <a:cs typeface="Times New Roman" pitchFamily="18" charset="0"/>
              </a:rPr>
              <a:t>)</a:t>
            </a:r>
            <a:endParaRPr lang="fr-FR" sz="3200" b="1" i="1" dirty="0">
              <a:solidFill>
                <a:schemeClr val="tx2">
                  <a:lumMod val="75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52536" y="1124744"/>
            <a:ext cx="9396536" cy="5112568"/>
          </a:xfrm>
        </p:spPr>
        <p:txBody>
          <a:bodyPr>
            <a:normAutofit fontScale="70000" lnSpcReduction="20000"/>
          </a:bodyPr>
          <a:lstStyle/>
          <a:p>
            <a:r>
              <a:rPr lang="fr-FR" dirty="0" smtClean="0">
                <a:latin typeface="Times New Roman" pitchFamily="18" charset="0"/>
                <a:cs typeface="Times New Roman" pitchFamily="18" charset="0"/>
              </a:rPr>
              <a:t>Abandonner le signifiant « migrant » ou « immigration » par le signifiant « exil » : souligner impact du déplacement psychique. (</a:t>
            </a:r>
            <a:r>
              <a:rPr lang="fr-FR" dirty="0" err="1" smtClean="0">
                <a:latin typeface="Times New Roman" pitchFamily="18" charset="0"/>
                <a:cs typeface="Times New Roman" pitchFamily="18" charset="0"/>
              </a:rPr>
              <a:t>Benslama</a:t>
            </a:r>
            <a:r>
              <a:rPr lang="fr-FR" dirty="0" smtClean="0">
                <a:latin typeface="Times New Roman" pitchFamily="18" charset="0"/>
                <a:cs typeface="Times New Roman" pitchFamily="18" charset="0"/>
              </a:rPr>
              <a:t>, F.)</a:t>
            </a:r>
          </a:p>
          <a:p>
            <a:r>
              <a:rPr lang="fr-FR" dirty="0" smtClean="0">
                <a:latin typeface="Times New Roman" pitchFamily="18" charset="0"/>
                <a:cs typeface="Times New Roman" pitchFamily="18" charset="0"/>
              </a:rPr>
              <a:t>Ne plus répondre à la souffrance par le « placage » de l’origine ethnique, (ce qui serait faire l’économie de l’analyse de la trajectoire identificatoire du sujet dans son articulation avec l’expérience de la rupture).</a:t>
            </a:r>
          </a:p>
          <a:p>
            <a:r>
              <a:rPr lang="fr-FR" dirty="0" smtClean="0">
                <a:latin typeface="Times New Roman" pitchFamily="18" charset="0"/>
                <a:cs typeface="Times New Roman" pitchFamily="18" charset="0"/>
              </a:rPr>
              <a:t>Respect des cultures et indifférenciation (approche non culturaliste des difficultés des migrants) « </a:t>
            </a:r>
            <a:r>
              <a:rPr lang="fr-FR" i="1" dirty="0" smtClean="0">
                <a:latin typeface="Times New Roman" pitchFamily="18" charset="0"/>
                <a:cs typeface="Times New Roman" pitchFamily="18" charset="0"/>
              </a:rPr>
              <a:t>tenir la culture en respect </a:t>
            </a:r>
            <a:r>
              <a:rPr lang="fr-FR" dirty="0" smtClean="0">
                <a:latin typeface="Times New Roman" pitchFamily="18" charset="0"/>
                <a:cs typeface="Times New Roman" pitchFamily="18" charset="0"/>
              </a:rPr>
              <a:t>»</a:t>
            </a:r>
          </a:p>
          <a:p>
            <a:r>
              <a:rPr lang="fr-FR" dirty="0" smtClean="0">
                <a:latin typeface="Times New Roman" pitchFamily="18" charset="0"/>
                <a:cs typeface="Times New Roman" pitchFamily="18" charset="0"/>
              </a:rPr>
              <a:t>Soutenir l’éthique du sujet, du sujet à venir, favoriser son inscription future dans la culture d’</a:t>
            </a:r>
            <a:r>
              <a:rPr lang="fr-FR" dirty="0" err="1" smtClean="0">
                <a:latin typeface="Times New Roman" pitchFamily="18" charset="0"/>
                <a:cs typeface="Times New Roman" pitchFamily="18" charset="0"/>
              </a:rPr>
              <a:t>acceuil</a:t>
            </a:r>
            <a:r>
              <a:rPr lang="fr-FR" dirty="0" smtClean="0">
                <a:latin typeface="Times New Roman" pitchFamily="18" charset="0"/>
                <a:cs typeface="Times New Roman" pitchFamily="18" charset="0"/>
              </a:rPr>
              <a:t> et dans la Cité</a:t>
            </a:r>
          </a:p>
          <a:p>
            <a:r>
              <a:rPr lang="fr-FR" dirty="0" smtClean="0">
                <a:latin typeface="Times New Roman" pitchFamily="18" charset="0"/>
                <a:cs typeface="Times New Roman" pitchFamily="18" charset="0"/>
              </a:rPr>
              <a:t>Insister sur l’expérience subjective, celle de l’épreuve psychique de la perte, qui est le nœud de la constitution d’un sujet;</a:t>
            </a:r>
          </a:p>
          <a:p>
            <a:r>
              <a:rPr lang="fr-FR" dirty="0" smtClean="0">
                <a:latin typeface="Times New Roman" pitchFamily="18" charset="0"/>
                <a:cs typeface="Times New Roman" pitchFamily="18" charset="0"/>
              </a:rPr>
              <a:t>Ne plus forcer l’imagination des enfants sur leurs ascendants;</a:t>
            </a:r>
          </a:p>
          <a:p>
            <a:r>
              <a:rPr lang="fr-FR" dirty="0" smtClean="0">
                <a:latin typeface="Times New Roman" pitchFamily="18" charset="0"/>
                <a:cs typeface="Times New Roman" pitchFamily="18" charset="0"/>
              </a:rPr>
              <a:t>Autoriser les enfants à penser de nouvelles fondations;</a:t>
            </a:r>
          </a:p>
          <a:p>
            <a:r>
              <a:rPr lang="fr-FR" dirty="0" smtClean="0">
                <a:latin typeface="Times New Roman" pitchFamily="18" charset="0"/>
                <a:cs typeface="Times New Roman" pitchFamily="18" charset="0"/>
              </a:rPr>
              <a:t>Leur signifier, petits, leurs droits et devoirs de futurs citoyens dans le pays où ils vivent;</a:t>
            </a:r>
          </a:p>
          <a:p>
            <a:r>
              <a:rPr lang="fr-FR" dirty="0" smtClean="0">
                <a:latin typeface="Times New Roman" pitchFamily="18" charset="0"/>
                <a:cs typeface="Times New Roman" pitchFamily="18" charset="0"/>
              </a:rPr>
              <a:t>Introduire le sujet dans les institutions, qui introduisent le sujet à la loi sociale;</a:t>
            </a:r>
          </a:p>
          <a:p>
            <a:endParaRPr lang="fr-FR" dirty="0">
              <a:latin typeface="Times New Roman" pitchFamily="18" charset="0"/>
              <a:cs typeface="Times New Roman" pitchFamily="18" charset="0"/>
            </a:endParaRPr>
          </a:p>
        </p:txBody>
      </p:sp>
      <p:pic>
        <p:nvPicPr>
          <p:cNvPr id="6"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migration et culture&quot;">
            <a:hlinkClick r:id="rId3"/>
          </p:cNvPr>
          <p:cNvPicPr>
            <a:picLocks noChangeAspect="1" noChangeArrowheads="1"/>
          </p:cNvPicPr>
          <p:nvPr/>
        </p:nvPicPr>
        <p:blipFill>
          <a:blip r:embed="rId4" cstate="print">
            <a:lum bright="70000" contrast="-70000"/>
          </a:blip>
          <a:srcRect/>
          <a:stretch>
            <a:fillRect/>
          </a:stretch>
        </p:blipFill>
        <p:spPr bwMode="auto">
          <a:xfrm>
            <a:off x="-198775" y="0"/>
            <a:ext cx="9342775" cy="6858000"/>
          </a:xfrm>
          <a:prstGeom prst="rect">
            <a:avLst/>
          </a:prstGeom>
          <a:noFill/>
        </p:spPr>
      </p:pic>
      <p:sp>
        <p:nvSpPr>
          <p:cNvPr id="5" name="Titre 4"/>
          <p:cNvSpPr>
            <a:spLocks noGrp="1"/>
          </p:cNvSpPr>
          <p:nvPr>
            <p:ph type="title"/>
          </p:nvPr>
        </p:nvSpPr>
        <p:spPr/>
        <p:txBody>
          <a:bodyPr/>
          <a:lstStyle/>
          <a:p>
            <a:r>
              <a:rPr lang="fr-FR" b="1" i="1" dirty="0" smtClean="0">
                <a:solidFill>
                  <a:schemeClr val="tx2"/>
                </a:solidFill>
                <a:latin typeface="Times New Roman" pitchFamily="18" charset="0"/>
                <a:cs typeface="Times New Roman" pitchFamily="18" charset="0"/>
              </a:rPr>
              <a:t>Introduction: au cœur de l’identité</a:t>
            </a:r>
            <a:endParaRPr lang="fr-FR" dirty="0"/>
          </a:p>
        </p:txBody>
      </p:sp>
      <p:sp>
        <p:nvSpPr>
          <p:cNvPr id="3" name="Espace réservé du contenu 2"/>
          <p:cNvSpPr>
            <a:spLocks noGrp="1"/>
          </p:cNvSpPr>
          <p:nvPr>
            <p:ph idx="1"/>
          </p:nvPr>
        </p:nvSpPr>
        <p:spPr/>
        <p:txBody>
          <a:bodyPr>
            <a:normAutofit lnSpcReduction="10000"/>
          </a:bodyPr>
          <a:lstStyle/>
          <a:p>
            <a:pPr algn="just"/>
            <a:r>
              <a:rPr lang="fr-FR" b="1" dirty="0" smtClean="0">
                <a:solidFill>
                  <a:schemeClr val="tx2">
                    <a:lumMod val="75000"/>
                  </a:schemeClr>
                </a:solidFill>
                <a:latin typeface="Times New Roman" pitchFamily="18" charset="0"/>
                <a:cs typeface="Times New Roman" pitchFamily="18" charset="0"/>
              </a:rPr>
              <a:t>« </a:t>
            </a:r>
            <a:r>
              <a:rPr lang="fr-FR" b="1" i="1" dirty="0" smtClean="0">
                <a:solidFill>
                  <a:schemeClr val="tx2">
                    <a:lumMod val="75000"/>
                  </a:schemeClr>
                </a:solidFill>
                <a:latin typeface="Times New Roman" pitchFamily="18" charset="0"/>
                <a:cs typeface="Times New Roman" pitchFamily="18" charset="0"/>
              </a:rPr>
              <a:t>Une pensée de l’identité qui serait dans la forme poétique de l’archipel et non dans la forme politique de l’assignation à résidence</a:t>
            </a:r>
            <a:r>
              <a:rPr lang="fr-FR" b="1" dirty="0" smtClean="0">
                <a:solidFill>
                  <a:schemeClr val="tx2">
                    <a:lumMod val="75000"/>
                  </a:schemeClr>
                </a:solidFill>
                <a:latin typeface="Times New Roman" pitchFamily="18" charset="0"/>
                <a:cs typeface="Times New Roman" pitchFamily="18" charset="0"/>
              </a:rPr>
              <a:t> » </a:t>
            </a:r>
            <a:r>
              <a:rPr lang="fr-FR" dirty="0" smtClean="0">
                <a:solidFill>
                  <a:schemeClr val="tx2">
                    <a:lumMod val="75000"/>
                  </a:schemeClr>
                </a:solidFill>
                <a:latin typeface="Times New Roman" pitchFamily="18" charset="0"/>
                <a:cs typeface="Times New Roman" pitchFamily="18" charset="0"/>
              </a:rPr>
              <a:t>				</a:t>
            </a:r>
            <a:r>
              <a:rPr lang="fr-FR" dirty="0" smtClean="0">
                <a:latin typeface="Times New Roman" pitchFamily="18" charset="0"/>
                <a:cs typeface="Times New Roman" pitchFamily="18" charset="0"/>
              </a:rPr>
              <a:t>(Édouard Glissant)</a:t>
            </a:r>
          </a:p>
          <a:p>
            <a:endParaRPr lang="fr-FR" dirty="0" smtClean="0">
              <a:latin typeface="Times New Roman" pitchFamily="18" charset="0"/>
              <a:cs typeface="Times New Roman" pitchFamily="18" charset="0"/>
            </a:endParaRPr>
          </a:p>
          <a:p>
            <a:pPr algn="just"/>
            <a:r>
              <a:rPr lang="fr-FR" b="1" dirty="0" smtClean="0">
                <a:solidFill>
                  <a:schemeClr val="tx2">
                    <a:lumMod val="75000"/>
                  </a:schemeClr>
                </a:solidFill>
                <a:latin typeface="Times New Roman" pitchFamily="18" charset="0"/>
                <a:cs typeface="Times New Roman" pitchFamily="18" charset="0"/>
              </a:rPr>
              <a:t>« </a:t>
            </a:r>
            <a:r>
              <a:rPr lang="fr-FR" b="1" i="1" dirty="0" smtClean="0">
                <a:solidFill>
                  <a:schemeClr val="tx2">
                    <a:lumMod val="75000"/>
                  </a:schemeClr>
                </a:solidFill>
                <a:latin typeface="Times New Roman" pitchFamily="18" charset="0"/>
                <a:cs typeface="Times New Roman" pitchFamily="18" charset="0"/>
              </a:rPr>
              <a:t>On ne se baigne pas deux fois dans le même fleuve, même si les arrières petits enfants de Freud sont dans le même bain</a:t>
            </a:r>
            <a:r>
              <a:rPr lang="fr-FR" b="1" dirty="0" smtClean="0">
                <a:solidFill>
                  <a:schemeClr val="tx2">
                    <a:lumMod val="75000"/>
                  </a:schemeClr>
                </a:solidFill>
                <a:latin typeface="Times New Roman" pitchFamily="18" charset="0"/>
                <a:cs typeface="Times New Roman" pitchFamily="18" charset="0"/>
              </a:rPr>
              <a:t> » </a:t>
            </a:r>
          </a:p>
          <a:p>
            <a:pPr>
              <a:buNone/>
            </a:pPr>
            <a:r>
              <a:rPr lang="fr-FR" dirty="0" smtClean="0">
                <a:solidFill>
                  <a:schemeClr val="tx2">
                    <a:lumMod val="75000"/>
                  </a:schemeClr>
                </a:solidFill>
                <a:latin typeface="Times New Roman" pitchFamily="18" charset="0"/>
                <a:cs typeface="Times New Roman" pitchFamily="18" charset="0"/>
              </a:rPr>
              <a:t>					</a:t>
            </a:r>
            <a:r>
              <a:rPr lang="fr-FR" dirty="0" smtClean="0">
                <a:latin typeface="Times New Roman" pitchFamily="18" charset="0"/>
                <a:cs typeface="Times New Roman" pitchFamily="18" charset="0"/>
              </a:rPr>
              <a:t>(François Perrier)</a:t>
            </a:r>
            <a:endParaRPr lang="fr-FR" dirty="0">
              <a:latin typeface="Times New Roman" pitchFamily="18" charset="0"/>
              <a:cs typeface="Times New Roman" pitchFamily="18" charset="0"/>
            </a:endParaRPr>
          </a:p>
        </p:txBody>
      </p:sp>
      <p:pic>
        <p:nvPicPr>
          <p:cNvPr id="8" name="Image1_img" descr="Logo Citoyenneté Active"/>
          <p:cNvPicPr/>
          <p:nvPr/>
        </p:nvPicPr>
        <p:blipFill>
          <a:blip r:embed="rId5"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tx2">
                    <a:lumMod val="75000"/>
                  </a:schemeClr>
                </a:solidFill>
                <a:latin typeface="Times New Roman" pitchFamily="18" charset="0"/>
                <a:cs typeface="Times New Roman" pitchFamily="18" charset="0"/>
              </a:rPr>
              <a:t>En guise de conclusion</a:t>
            </a:r>
            <a:endParaRPr lang="fr-FR" b="1" i="1" dirty="0">
              <a:solidFill>
                <a:schemeClr val="tx2">
                  <a:lumMod val="75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r>
              <a:rPr lang="fr-FR" dirty="0" smtClean="0">
                <a:latin typeface="Times New Roman" pitchFamily="18" charset="0"/>
                <a:cs typeface="Times New Roman" pitchFamily="18" charset="0"/>
              </a:rPr>
              <a:t>L’expérience du deuil </a:t>
            </a:r>
            <a:r>
              <a:rPr lang="fr-FR" dirty="0">
                <a:latin typeface="Times New Roman" pitchFamily="18" charset="0"/>
                <a:cs typeface="Times New Roman" pitchFamily="18" charset="0"/>
              </a:rPr>
              <a:t>de nos origines ne cesse </a:t>
            </a:r>
            <a:r>
              <a:rPr lang="fr-FR" dirty="0" smtClean="0">
                <a:latin typeface="Times New Roman" pitchFamily="18" charset="0"/>
                <a:cs typeface="Times New Roman" pitchFamily="18" charset="0"/>
              </a:rPr>
              <a:t>de s’accomplir </a:t>
            </a:r>
            <a:r>
              <a:rPr lang="fr-FR" dirty="0">
                <a:latin typeface="Times New Roman" pitchFamily="18" charset="0"/>
                <a:cs typeface="Times New Roman" pitchFamily="18" charset="0"/>
              </a:rPr>
              <a:t>à travers nos exils intérieurs et extérieurs, nos pertes et nos </a:t>
            </a:r>
            <a:r>
              <a:rPr lang="fr-FR" dirty="0" smtClean="0">
                <a:latin typeface="Times New Roman" pitchFamily="18" charset="0"/>
                <a:cs typeface="Times New Roman" pitchFamily="18" charset="0"/>
              </a:rPr>
              <a:t>retrouvailles d’objets</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ctr">
              <a:buNone/>
            </a:pPr>
            <a:r>
              <a:rPr lang="fr-FR" dirty="0" smtClean="0">
                <a:latin typeface="Times New Roman" pitchFamily="18" charset="0"/>
                <a:cs typeface="Times New Roman" pitchFamily="18" charset="0"/>
              </a:rPr>
              <a:t>	</a:t>
            </a:r>
            <a:r>
              <a:rPr lang="fr-FR" i="1" dirty="0" smtClean="0">
                <a:solidFill>
                  <a:schemeClr val="tx2">
                    <a:lumMod val="75000"/>
                  </a:schemeClr>
                </a:solidFill>
                <a:latin typeface="Times New Roman" pitchFamily="18" charset="0"/>
                <a:cs typeface="Times New Roman" pitchFamily="18" charset="0"/>
              </a:rPr>
              <a:t>Ce </a:t>
            </a:r>
            <a:r>
              <a:rPr lang="fr-FR" i="1" dirty="0">
                <a:solidFill>
                  <a:schemeClr val="tx2">
                    <a:lumMod val="75000"/>
                  </a:schemeClr>
                </a:solidFill>
                <a:latin typeface="Times New Roman" pitchFamily="18" charset="0"/>
                <a:cs typeface="Times New Roman" pitchFamily="18" charset="0"/>
              </a:rPr>
              <a:t>deuil suppose la reconnaissance de ce qui aura été une </a:t>
            </a:r>
            <a:r>
              <a:rPr lang="fr-FR" b="1" i="1" dirty="0">
                <a:solidFill>
                  <a:schemeClr val="tx2">
                    <a:lumMod val="75000"/>
                  </a:schemeClr>
                </a:solidFill>
                <a:latin typeface="Times New Roman" pitchFamily="18" charset="0"/>
                <a:cs typeface="Times New Roman" pitchFamily="18" charset="0"/>
              </a:rPr>
              <a:t>part </a:t>
            </a:r>
            <a:r>
              <a:rPr lang="fr-FR" b="1" i="1" dirty="0" smtClean="0">
                <a:solidFill>
                  <a:schemeClr val="tx2">
                    <a:lumMod val="75000"/>
                  </a:schemeClr>
                </a:solidFill>
                <a:latin typeface="Times New Roman" pitchFamily="18" charset="0"/>
                <a:cs typeface="Times New Roman" pitchFamily="18" charset="0"/>
              </a:rPr>
              <a:t>de notre histoire</a:t>
            </a:r>
            <a:r>
              <a:rPr lang="fr-FR" i="1" dirty="0" smtClean="0">
                <a:solidFill>
                  <a:schemeClr val="tx2">
                    <a:lumMod val="75000"/>
                  </a:schemeClr>
                </a:solidFill>
                <a:latin typeface="Times New Roman" pitchFamily="18" charset="0"/>
                <a:cs typeface="Times New Roman" pitchFamily="18" charset="0"/>
              </a:rPr>
              <a:t>, </a:t>
            </a:r>
            <a:r>
              <a:rPr lang="fr-FR" b="1" i="1" dirty="0" smtClean="0">
                <a:solidFill>
                  <a:schemeClr val="tx2">
                    <a:lumMod val="75000"/>
                  </a:schemeClr>
                </a:solidFill>
                <a:latin typeface="Times New Roman" pitchFamily="18" charset="0"/>
                <a:cs typeface="Times New Roman" pitchFamily="18" charset="0"/>
              </a:rPr>
              <a:t>de ce que l’on doit à notre intégration </a:t>
            </a:r>
            <a:r>
              <a:rPr lang="fr-FR" i="1" dirty="0" smtClean="0">
                <a:solidFill>
                  <a:schemeClr val="tx2">
                    <a:lumMod val="75000"/>
                  </a:schemeClr>
                </a:solidFill>
                <a:latin typeface="Times New Roman" pitchFamily="18" charset="0"/>
                <a:cs typeface="Times New Roman" pitchFamily="18" charset="0"/>
              </a:rPr>
              <a:t>et de ce que</a:t>
            </a:r>
            <a:r>
              <a:rPr lang="fr-FR" b="1" i="1" dirty="0" smtClean="0">
                <a:solidFill>
                  <a:schemeClr val="tx2">
                    <a:lumMod val="75000"/>
                  </a:schemeClr>
                </a:solidFill>
                <a:latin typeface="Times New Roman" pitchFamily="18" charset="0"/>
                <a:cs typeface="Times New Roman" pitchFamily="18" charset="0"/>
              </a:rPr>
              <a:t> cette intégration nous doit!</a:t>
            </a:r>
            <a:endParaRPr lang="fr-FR" b="1" i="1" dirty="0">
              <a:solidFill>
                <a:schemeClr val="tx2">
                  <a:lumMod val="75000"/>
                </a:schemeClr>
              </a:solidFill>
              <a:latin typeface="Times New Roman" pitchFamily="18" charset="0"/>
              <a:cs typeface="Times New Roman" pitchFamily="18" charset="0"/>
            </a:endParaRPr>
          </a:p>
        </p:txBody>
      </p:sp>
      <p:pic>
        <p:nvPicPr>
          <p:cNvPr id="9"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80528" y="0"/>
            <a:ext cx="9342775" cy="6858000"/>
          </a:xfrm>
          <a:prstGeom prst="rect">
            <a:avLst/>
          </a:prstGeom>
          <a:noFill/>
        </p:spPr>
      </p:pic>
      <p:sp>
        <p:nvSpPr>
          <p:cNvPr id="5" name="Espace réservé du contenu 4"/>
          <p:cNvSpPr>
            <a:spLocks noGrp="1"/>
          </p:cNvSpPr>
          <p:nvPr>
            <p:ph idx="1"/>
          </p:nvPr>
        </p:nvSpPr>
        <p:spPr>
          <a:xfrm>
            <a:off x="457200" y="0"/>
            <a:ext cx="8229600" cy="6126163"/>
          </a:xfrm>
        </p:spPr>
        <p:txBody>
          <a:bodyPr>
            <a:normAutofit fontScale="92500" lnSpcReduction="20000"/>
          </a:bodyPr>
          <a:lstStyle/>
          <a:p>
            <a:pPr>
              <a:buNone/>
            </a:pPr>
            <a:r>
              <a:rPr lang="fr-FR" dirty="0" smtClean="0">
                <a:latin typeface="Segoe Script" pitchFamily="34" charset="0"/>
                <a:cs typeface="Times New Roman" pitchFamily="18" charset="0"/>
              </a:rPr>
              <a:t>	</a:t>
            </a:r>
          </a:p>
          <a:p>
            <a:pPr>
              <a:buNone/>
            </a:pPr>
            <a:r>
              <a:rPr lang="fr-FR" sz="4400" b="1" dirty="0" smtClean="0">
                <a:solidFill>
                  <a:schemeClr val="tx2">
                    <a:lumMod val="75000"/>
                  </a:schemeClr>
                </a:solidFill>
                <a:latin typeface="Segoe Script" pitchFamily="34" charset="0"/>
                <a:cs typeface="Times New Roman" pitchFamily="18" charset="0"/>
              </a:rPr>
              <a:t>	</a:t>
            </a:r>
          </a:p>
          <a:p>
            <a:pPr algn="just">
              <a:buNone/>
            </a:pPr>
            <a:r>
              <a:rPr lang="fr-FR" dirty="0" smtClean="0">
                <a:solidFill>
                  <a:schemeClr val="tx2">
                    <a:lumMod val="75000"/>
                  </a:schemeClr>
                </a:solidFill>
                <a:latin typeface="Vijaya" pitchFamily="34" charset="0"/>
                <a:cs typeface="Vijaya" pitchFamily="34" charset="0"/>
              </a:rPr>
              <a:t>	«</a:t>
            </a:r>
            <a:r>
              <a:rPr lang="fr-FR" i="1" dirty="0" smtClean="0">
                <a:solidFill>
                  <a:schemeClr val="tx2">
                    <a:lumMod val="75000"/>
                  </a:schemeClr>
                </a:solidFill>
                <a:latin typeface="Vijaya" pitchFamily="34" charset="0"/>
                <a:cs typeface="Vijaya" pitchFamily="34" charset="0"/>
              </a:rPr>
              <a:t> Il nous appartient de veiller tous ensemble à ce que notre société reste une société dont nous soyons fiers : pas cette société des sans-papiers, des expulsions, des soupçons à l’égard des immigrés, pas cette société où l’on remet en cause les retraites, les acquis sociaux (...) toutes choses que nous aurions refusé de cautionner si nous avions été les véritables héritiers du Conseil National de la Résistance</a:t>
            </a:r>
            <a:r>
              <a:rPr lang="fr-FR" dirty="0" smtClean="0">
                <a:solidFill>
                  <a:schemeClr val="tx2">
                    <a:lumMod val="75000"/>
                  </a:schemeClr>
                </a:solidFill>
                <a:latin typeface="Vijaya" pitchFamily="34" charset="0"/>
                <a:cs typeface="Vijaya" pitchFamily="34" charset="0"/>
              </a:rPr>
              <a:t> ». </a:t>
            </a:r>
          </a:p>
          <a:p>
            <a:pPr algn="just">
              <a:buNone/>
            </a:pPr>
            <a:r>
              <a:rPr lang="fr-FR" sz="2400" b="1" dirty="0" smtClean="0">
                <a:solidFill>
                  <a:schemeClr val="tx2">
                    <a:lumMod val="75000"/>
                  </a:schemeClr>
                </a:solidFill>
                <a:latin typeface="Vijaya" pitchFamily="34" charset="0"/>
                <a:cs typeface="Vijaya" pitchFamily="34" charset="0"/>
              </a:rPr>
              <a:t>							S. Hessel. Indignez-vous. </a:t>
            </a:r>
          </a:p>
          <a:p>
            <a:pPr algn="just">
              <a:buNone/>
            </a:pPr>
            <a:endParaRPr lang="fr-FR" sz="2400" b="1" dirty="0" smtClean="0">
              <a:solidFill>
                <a:schemeClr val="tx2">
                  <a:lumMod val="75000"/>
                </a:schemeClr>
              </a:solidFill>
              <a:latin typeface="Vijaya" pitchFamily="34" charset="0"/>
              <a:cs typeface="Vijaya" pitchFamily="34" charset="0"/>
            </a:endParaRPr>
          </a:p>
          <a:p>
            <a:pPr algn="just">
              <a:buNone/>
            </a:pPr>
            <a:endParaRPr lang="fr-FR" sz="2400" b="1" dirty="0" smtClean="0">
              <a:solidFill>
                <a:schemeClr val="tx2">
                  <a:lumMod val="75000"/>
                </a:schemeClr>
              </a:solidFill>
              <a:latin typeface="Vijaya" pitchFamily="34" charset="0"/>
              <a:cs typeface="Vijaya" pitchFamily="34" charset="0"/>
            </a:endParaRPr>
          </a:p>
          <a:p>
            <a:pPr algn="just">
              <a:buNone/>
            </a:pPr>
            <a:endParaRPr lang="fr-FR" sz="2400" b="1" dirty="0" smtClean="0">
              <a:solidFill>
                <a:schemeClr val="tx2">
                  <a:lumMod val="75000"/>
                </a:schemeClr>
              </a:solidFill>
              <a:latin typeface="Vijaya" pitchFamily="34" charset="0"/>
              <a:cs typeface="Vijaya" pitchFamily="34" charset="0"/>
            </a:endParaRPr>
          </a:p>
          <a:p>
            <a:pPr algn="ctr">
              <a:buNone/>
            </a:pPr>
            <a:r>
              <a:rPr lang="fr-FR" sz="4800" b="1" dirty="0" smtClean="0">
                <a:solidFill>
                  <a:schemeClr val="tx2">
                    <a:lumMod val="75000"/>
                  </a:schemeClr>
                </a:solidFill>
                <a:latin typeface="Segoe Script" pitchFamily="34" charset="0"/>
                <a:cs typeface="Times New Roman" pitchFamily="18" charset="0"/>
              </a:rPr>
              <a:t>Merci de votre attention</a:t>
            </a:r>
            <a:endParaRPr lang="fr-FR" sz="4800" b="1" dirty="0">
              <a:solidFill>
                <a:schemeClr val="tx2">
                  <a:lumMod val="75000"/>
                </a:schemeClr>
              </a:solidFill>
              <a:latin typeface="Vijaya" pitchFamily="34" charset="0"/>
              <a:cs typeface="Vijaya" pitchFamily="34" charset="0"/>
            </a:endParaRPr>
          </a:p>
        </p:txBody>
      </p:sp>
      <p:pic>
        <p:nvPicPr>
          <p:cNvPr id="10" name="Image1_img" descr="Logo Citoyenneté Active"/>
          <p:cNvPicPr/>
          <p:nvPr/>
        </p:nvPicPr>
        <p:blipFill>
          <a:blip r:embed="rId4" cstate="print"/>
          <a:srcRect/>
          <a:stretch>
            <a:fillRect/>
          </a:stretch>
        </p:blipFill>
        <p:spPr bwMode="auto">
          <a:xfrm>
            <a:off x="3059832" y="4077072"/>
            <a:ext cx="2808312" cy="10081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a:xfrm>
            <a:off x="457200" y="274638"/>
            <a:ext cx="8229600" cy="706090"/>
          </a:xfrm>
        </p:spPr>
        <p:txBody>
          <a:bodyPr>
            <a:normAutofit fontScale="90000"/>
          </a:bodyPr>
          <a:lstStyle/>
          <a:p>
            <a:r>
              <a:rPr lang="fr-FR" i="1" dirty="0" smtClean="0">
                <a:latin typeface="Times New Roman" pitchFamily="18" charset="0"/>
                <a:cs typeface="Times New Roman" pitchFamily="18" charset="0"/>
              </a:rPr>
              <a:t>Bibliographie</a:t>
            </a:r>
            <a:endParaRPr lang="fr-FR" i="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980728"/>
            <a:ext cx="8229600" cy="5145435"/>
          </a:xfrm>
        </p:spPr>
        <p:txBody>
          <a:bodyPr>
            <a:normAutofit fontScale="85000" lnSpcReduction="20000"/>
          </a:bodyPr>
          <a:lstStyle/>
          <a:p>
            <a:pPr algn="just">
              <a:buNone/>
            </a:pPr>
            <a:r>
              <a:rPr lang="fr-FR" dirty="0" err="1" smtClean="0">
                <a:latin typeface="Times New Roman" pitchFamily="18" charset="0"/>
                <a:cs typeface="Times New Roman" pitchFamily="18" charset="0"/>
              </a:rPr>
              <a:t>Iain</a:t>
            </a:r>
            <a:r>
              <a:rPr lang="fr-FR" dirty="0" smtClean="0">
                <a:latin typeface="Times New Roman" pitchFamily="18" charset="0"/>
                <a:cs typeface="Times New Roman" pitchFamily="18" charset="0"/>
              </a:rPr>
              <a:t> Chambers. (1994). </a:t>
            </a:r>
            <a:r>
              <a:rPr lang="fr-FR" i="1" dirty="0" err="1" smtClean="0">
                <a:latin typeface="Times New Roman" pitchFamily="18" charset="0"/>
                <a:cs typeface="Times New Roman" pitchFamily="18" charset="0"/>
              </a:rPr>
              <a:t>Migrancy</a:t>
            </a:r>
            <a:r>
              <a:rPr lang="fr-FR" i="1" dirty="0" smtClean="0">
                <a:latin typeface="Times New Roman" pitchFamily="18" charset="0"/>
                <a:cs typeface="Times New Roman" pitchFamily="18" charset="0"/>
              </a:rPr>
              <a:t>, Culture, </a:t>
            </a:r>
            <a:r>
              <a:rPr lang="fr-FR" i="1" dirty="0" err="1" smtClean="0">
                <a:latin typeface="Times New Roman" pitchFamily="18" charset="0"/>
                <a:cs typeface="Times New Roman" pitchFamily="18" charset="0"/>
              </a:rPr>
              <a:t>Identity</a:t>
            </a:r>
            <a:endParaRPr lang="fr-FR" dirty="0" smtClean="0">
              <a:latin typeface="Times New Roman" pitchFamily="18" charset="0"/>
              <a:cs typeface="Times New Roman" pitchFamily="18" charset="0"/>
            </a:endParaRPr>
          </a:p>
          <a:p>
            <a:pPr algn="just">
              <a:buNone/>
            </a:pPr>
            <a:r>
              <a:rPr lang="fr-FR" dirty="0" err="1" smtClean="0">
                <a:latin typeface="Times New Roman" pitchFamily="18" charset="0"/>
                <a:cs typeface="Times New Roman" pitchFamily="18" charset="0"/>
              </a:rPr>
              <a:t>Benslama</a:t>
            </a:r>
            <a:r>
              <a:rPr lang="fr-FR" dirty="0" smtClean="0">
                <a:latin typeface="Times New Roman" pitchFamily="18" charset="0"/>
                <a:cs typeface="Times New Roman" pitchFamily="18" charset="0"/>
              </a:rPr>
              <a:t>, F. (1996). L’illusion ethno psychiatrique. Le Monde, 4 décembre 1996. </a:t>
            </a:r>
          </a:p>
          <a:p>
            <a:pPr algn="just">
              <a:buNone/>
            </a:pPr>
            <a:r>
              <a:rPr lang="fr-FR" dirty="0" smtClean="0">
                <a:latin typeface="Times New Roman" pitchFamily="18" charset="0"/>
                <a:cs typeface="Times New Roman" pitchFamily="18" charset="0"/>
              </a:rPr>
              <a:t>Cyrulnik, B.  </a:t>
            </a:r>
          </a:p>
          <a:p>
            <a:pPr algn="just">
              <a:buNone/>
            </a:pPr>
            <a:r>
              <a:rPr lang="fr-FR" dirty="0" smtClean="0">
                <a:latin typeface="Times New Roman" pitchFamily="18" charset="0"/>
                <a:cs typeface="Times New Roman" pitchFamily="18" charset="0"/>
              </a:rPr>
              <a:t>Sallaberry, C. (2010). « Migration, Culture et Identité », </a:t>
            </a:r>
            <a:r>
              <a:rPr lang="fr-FR" i="1" dirty="0" smtClean="0">
                <a:latin typeface="Times New Roman" pitchFamily="18" charset="0"/>
                <a:cs typeface="Times New Roman" pitchFamily="18" charset="0"/>
              </a:rPr>
              <a:t>Les Cahiers du </a:t>
            </a:r>
            <a:r>
              <a:rPr lang="fr-FR" i="1" dirty="0" err="1" smtClean="0">
                <a:latin typeface="Times New Roman" pitchFamily="18" charset="0"/>
                <a:cs typeface="Times New Roman" pitchFamily="18" charset="0"/>
              </a:rPr>
              <a:t>MIMMOC</a:t>
            </a:r>
            <a:r>
              <a:rPr lang="fr-FR" dirty="0" smtClean="0">
                <a:latin typeface="Times New Roman" pitchFamily="18" charset="0"/>
                <a:cs typeface="Times New Roman" pitchFamily="18" charset="0"/>
              </a:rPr>
              <a:t> [En ligne], 5 | 2009, mis en ligne le 20 juin 2010, consulté le 04 mai 2017. URL : http://mimmoc.revues.org/458 </a:t>
            </a:r>
          </a:p>
          <a:p>
            <a:pPr algn="just">
              <a:buNone/>
            </a:pPr>
            <a:r>
              <a:rPr lang="fr-FR" dirty="0" err="1" smtClean="0">
                <a:latin typeface="Times New Roman" pitchFamily="18" charset="0"/>
                <a:cs typeface="Times New Roman" pitchFamily="18" charset="0"/>
              </a:rPr>
              <a:t>Nacht</a:t>
            </a:r>
            <a:r>
              <a:rPr lang="fr-FR" dirty="0" smtClean="0">
                <a:latin typeface="Times New Roman" pitchFamily="18" charset="0"/>
                <a:cs typeface="Times New Roman" pitchFamily="18" charset="0"/>
              </a:rPr>
              <a:t>, M. (1994). A l’aise dans la barbarie. Paris: Grasset</a:t>
            </a:r>
          </a:p>
          <a:p>
            <a:pPr algn="just">
              <a:buNone/>
            </a:pPr>
            <a:r>
              <a:rPr lang="fr-FR" dirty="0" smtClean="0">
                <a:latin typeface="Times New Roman" pitchFamily="18" charset="0"/>
                <a:cs typeface="Times New Roman" pitchFamily="18" charset="0"/>
              </a:rPr>
              <a:t>Nathan, T. (1993). Fier de n’avoir ni pays, ni ami, quelle sottise c’était. Paris: la pensée sauvage. </a:t>
            </a:r>
          </a:p>
          <a:p>
            <a:pPr algn="just">
              <a:buNone/>
            </a:pPr>
            <a:r>
              <a:rPr lang="fr-FR" dirty="0" smtClean="0">
                <a:latin typeface="Times New Roman" pitchFamily="18" charset="0"/>
                <a:cs typeface="Times New Roman" pitchFamily="18" charset="0"/>
              </a:rPr>
              <a:t>Nathan, T. (1994). </a:t>
            </a:r>
            <a:r>
              <a:rPr lang="fr-FR" i="1" dirty="0" smtClean="0">
                <a:latin typeface="Times New Roman" pitchFamily="18" charset="0"/>
                <a:cs typeface="Times New Roman" pitchFamily="18" charset="0"/>
              </a:rPr>
              <a:t>L’influence qui guérit</a:t>
            </a:r>
            <a:r>
              <a:rPr lang="fr-FR" dirty="0" smtClean="0">
                <a:latin typeface="Times New Roman" pitchFamily="18" charset="0"/>
                <a:cs typeface="Times New Roman" pitchFamily="18" charset="0"/>
              </a:rPr>
              <a:t>. Paris</a:t>
            </a:r>
            <a:r>
              <a:rPr lang="fr-FR" dirty="0" err="1" smtClean="0">
                <a:latin typeface="Times New Roman" pitchFamily="18" charset="0"/>
                <a:cs typeface="Times New Roman" pitchFamily="18" charset="0"/>
              </a:rPr>
              <a:t>:O.Jacob</a:t>
            </a:r>
            <a:r>
              <a:rPr lang="fr-FR" dirty="0" smtClean="0">
                <a:latin typeface="Times New Roman" pitchFamily="18" charset="0"/>
                <a:cs typeface="Times New Roman" pitchFamily="18" charset="0"/>
              </a:rPr>
              <a:t>. </a:t>
            </a:r>
          </a:p>
          <a:p>
            <a:pPr algn="just">
              <a:buNone/>
            </a:pPr>
            <a:r>
              <a:rPr lang="fr-FR" dirty="0" smtClean="0">
                <a:latin typeface="Times New Roman" pitchFamily="18" charset="0"/>
                <a:cs typeface="Times New Roman" pitchFamily="18" charset="0"/>
              </a:rPr>
              <a:t>Epstein, D. (1999). </a:t>
            </a:r>
            <a:r>
              <a:rPr lang="fr-FR" i="1" dirty="0" smtClean="0">
                <a:latin typeface="Times New Roman" pitchFamily="18" charset="0"/>
                <a:cs typeface="Times New Roman" pitchFamily="18" charset="0"/>
              </a:rPr>
              <a:t>De l’ethnopsychiatrie. </a:t>
            </a:r>
            <a:r>
              <a:rPr lang="fr-FR" dirty="0" smtClean="0">
                <a:latin typeface="Times New Roman" pitchFamily="18" charset="0"/>
                <a:cs typeface="Times New Roman" pitchFamily="18" charset="0"/>
              </a:rPr>
              <a:t>Che </a:t>
            </a:r>
            <a:r>
              <a:rPr lang="fr-FR" dirty="0" err="1" smtClean="0">
                <a:latin typeface="Times New Roman" pitchFamily="18" charset="0"/>
                <a:cs typeface="Times New Roman" pitchFamily="18" charset="0"/>
              </a:rPr>
              <a:t>Vuoi</a:t>
            </a:r>
            <a:r>
              <a:rPr lang="fr-FR" dirty="0" smtClean="0">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tx2">
                    <a:lumMod val="75000"/>
                  </a:schemeClr>
                </a:solidFill>
                <a:latin typeface="Times New Roman" pitchFamily="18" charset="0"/>
                <a:cs typeface="Times New Roman" pitchFamily="18" charset="0"/>
              </a:rPr>
              <a:t>La question</a:t>
            </a:r>
            <a:endParaRPr lang="fr-FR" b="1" i="1" dirty="0">
              <a:solidFill>
                <a:schemeClr val="tx2">
                  <a:lumMod val="75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lnSpcReduction="10000"/>
          </a:bodyPr>
          <a:lstStyle/>
          <a:p>
            <a:r>
              <a:rPr lang="fr-FR" dirty="0" smtClean="0">
                <a:latin typeface="Times New Roman" pitchFamily="18" charset="0"/>
                <a:cs typeface="Times New Roman" pitchFamily="18" charset="0"/>
              </a:rPr>
              <a:t>au stade de l’adolescence, quel rapport entre migration et culture?</a:t>
            </a: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Comment faire quand les troubles sont présents? Quand les pratiques éducatives et institutionnelles se confrontent?</a:t>
            </a: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Si la pédagogie n’est pas suffisante, quelle réflexion nous livre l’ethnopsychiatrie?</a:t>
            </a:r>
            <a:endParaRPr lang="fr-FR" dirty="0">
              <a:latin typeface="Times New Roman" pitchFamily="18" charset="0"/>
              <a:cs typeface="Times New Roman" pitchFamily="18" charset="0"/>
            </a:endParaRPr>
          </a:p>
        </p:txBody>
      </p:sp>
      <p:pic>
        <p:nvPicPr>
          <p:cNvPr id="6"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tx2"/>
                </a:solidFill>
                <a:latin typeface="Times New Roman" pitchFamily="18" charset="0"/>
                <a:cs typeface="Times New Roman" pitchFamily="18" charset="0"/>
              </a:rPr>
              <a:t>Migrations</a:t>
            </a:r>
            <a:endParaRPr lang="fr-FR" b="1" i="1" dirty="0">
              <a:solidFill>
                <a:schemeClr val="tx2"/>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lnSpcReduction="10000"/>
          </a:bodyPr>
          <a:lstStyle/>
          <a:p>
            <a:r>
              <a:rPr lang="fr-FR" dirty="0" smtClean="0">
                <a:latin typeface="Times New Roman" pitchFamily="18" charset="0"/>
                <a:cs typeface="Times New Roman" pitchFamily="18" charset="0"/>
              </a:rPr>
              <a:t>1768: Latin: </a:t>
            </a:r>
            <a:r>
              <a:rPr lang="fr-FR" i="1" dirty="0" err="1" smtClean="0">
                <a:latin typeface="Times New Roman" pitchFamily="18" charset="0"/>
                <a:cs typeface="Times New Roman" pitchFamily="18" charset="0"/>
              </a:rPr>
              <a:t>migrationem</a:t>
            </a:r>
            <a:r>
              <a:rPr lang="fr-FR" dirty="0" smtClean="0">
                <a:latin typeface="Times New Roman" pitchFamily="18" charset="0"/>
                <a:cs typeface="Times New Roman" pitchFamily="18" charset="0"/>
              </a:rPr>
              <a:t>, de </a:t>
            </a:r>
            <a:r>
              <a:rPr lang="fr-FR" i="1" dirty="0" err="1" smtClean="0">
                <a:latin typeface="Times New Roman" pitchFamily="18" charset="0"/>
                <a:cs typeface="Times New Roman" pitchFamily="18" charset="0"/>
              </a:rPr>
              <a:t>migrare</a:t>
            </a:r>
            <a:r>
              <a:rPr lang="fr-FR" dirty="0" smtClean="0">
                <a:latin typeface="Times New Roman" pitchFamily="18" charset="0"/>
                <a:cs typeface="Times New Roman" pitchFamily="18" charset="0"/>
              </a:rPr>
              <a:t>: s’en aller - de </a:t>
            </a:r>
            <a:r>
              <a:rPr lang="fr-FR" i="1" dirty="0" err="1" smtClean="0">
                <a:latin typeface="Times New Roman" pitchFamily="18" charset="0"/>
                <a:cs typeface="Times New Roman" pitchFamily="18" charset="0"/>
              </a:rPr>
              <a:t>migr</a:t>
            </a:r>
            <a:r>
              <a:rPr lang="fr-FR" dirty="0" smtClean="0">
                <a:latin typeface="Times New Roman" pitchFamily="18" charset="0"/>
                <a:cs typeface="Times New Roman" pitchFamily="18" charset="0"/>
              </a:rPr>
              <a:t>: déplacement; d’</a:t>
            </a:r>
            <a:r>
              <a:rPr lang="fr-FR" i="1" dirty="0" err="1" smtClean="0">
                <a:latin typeface="Times New Roman" pitchFamily="18" charset="0"/>
                <a:cs typeface="Times New Roman" pitchFamily="18" charset="0"/>
              </a:rPr>
              <a:t>atio</a:t>
            </a:r>
            <a:r>
              <a:rPr lang="fr-FR" dirty="0" smtClean="0">
                <a:latin typeface="Times New Roman" pitchFamily="18" charset="0"/>
                <a:cs typeface="Times New Roman" pitchFamily="18" charset="0"/>
              </a:rPr>
              <a:t>: suffixe pour nom féminin) :</a:t>
            </a:r>
          </a:p>
          <a:p>
            <a:r>
              <a:rPr lang="fr-FR" dirty="0" smtClean="0">
                <a:solidFill>
                  <a:schemeClr val="tx2"/>
                </a:solidFill>
                <a:latin typeface="Times New Roman" pitchFamily="18" charset="0"/>
                <a:cs typeface="Times New Roman" pitchFamily="18" charset="0"/>
              </a:rPr>
              <a:t>« </a:t>
            </a:r>
            <a:r>
              <a:rPr lang="fr-FR" i="1" dirty="0" smtClean="0">
                <a:solidFill>
                  <a:schemeClr val="tx2"/>
                </a:solidFill>
                <a:latin typeface="Times New Roman" pitchFamily="18" charset="0"/>
                <a:cs typeface="Times New Roman" pitchFamily="18" charset="0"/>
              </a:rPr>
              <a:t>action de passer d’un pays dans un autre, en parlant d’un peuple, d’une grande foule</a:t>
            </a:r>
            <a:r>
              <a:rPr lang="fr-FR" dirty="0" smtClean="0">
                <a:solidFill>
                  <a:schemeClr val="tx2"/>
                </a:solidFill>
                <a:latin typeface="Times New Roman" pitchFamily="18" charset="0"/>
                <a:cs typeface="Times New Roman" pitchFamily="18" charset="0"/>
              </a:rPr>
              <a:t> » (Littré).</a:t>
            </a:r>
          </a:p>
          <a:p>
            <a:r>
              <a:rPr lang="fr-FR" dirty="0" smtClean="0">
                <a:solidFill>
                  <a:schemeClr val="tx2"/>
                </a:solidFill>
                <a:latin typeface="Times New Roman" pitchFamily="18" charset="0"/>
                <a:cs typeface="Times New Roman" pitchFamily="18" charset="0"/>
              </a:rPr>
              <a:t>Se décale « d’immigration » (entrer dans un pays pour s’y établir) et d’émigration (quitter son pays pour s’établir dans un autre)</a:t>
            </a:r>
          </a:p>
          <a:p>
            <a:r>
              <a:rPr lang="fr-FR" dirty="0" smtClean="0">
                <a:latin typeface="Times New Roman" pitchFamily="18" charset="0"/>
                <a:cs typeface="Times New Roman" pitchFamily="18" charset="0"/>
              </a:rPr>
              <a:t>MIGRATION: indique plus un DÉPART qu’ une ARRIVÉE</a:t>
            </a:r>
            <a:endParaRPr lang="fr-FR" dirty="0">
              <a:latin typeface="Times New Roman" pitchFamily="18" charset="0"/>
              <a:cs typeface="Times New Roman" pitchFamily="18" charset="0"/>
            </a:endParaRPr>
          </a:p>
        </p:txBody>
      </p:sp>
      <p:pic>
        <p:nvPicPr>
          <p:cNvPr id="7"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tx2"/>
                </a:solidFill>
                <a:latin typeface="Times New Roman" pitchFamily="18" charset="0"/>
                <a:cs typeface="Times New Roman" pitchFamily="18" charset="0"/>
              </a:rPr>
              <a:t>La migration</a:t>
            </a:r>
            <a:endParaRPr lang="fr-FR" b="1" i="1" dirty="0">
              <a:solidFill>
                <a:schemeClr val="tx2"/>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600200"/>
            <a:ext cx="8686800" cy="4525963"/>
          </a:xfrm>
        </p:spPr>
        <p:txBody>
          <a:bodyPr/>
          <a:lstStyle/>
          <a:p>
            <a:pPr algn="just"/>
            <a:r>
              <a:rPr lang="fr-FR" dirty="0" smtClean="0">
                <a:latin typeface="Times New Roman" pitchFamily="18" charset="0"/>
                <a:cs typeface="Times New Roman" pitchFamily="18" charset="0"/>
              </a:rPr>
              <a:t>Suppose une démarche holistique: complète</a:t>
            </a:r>
          </a:p>
          <a:p>
            <a:pPr algn="just"/>
            <a:r>
              <a:rPr lang="fr-FR" dirty="0" smtClean="0">
                <a:latin typeface="Times New Roman" pitchFamily="18" charset="0"/>
                <a:cs typeface="Times New Roman" pitchFamily="18" charset="0"/>
              </a:rPr>
              <a:t>Pour comprendre la migration, il faut s’intéresser au milieu d’origine </a:t>
            </a:r>
            <a:r>
              <a:rPr lang="fr-FR" dirty="0" smtClean="0">
                <a:latin typeface="Times New Roman" pitchFamily="18" charset="0"/>
                <a:cs typeface="Times New Roman" pitchFamily="18" charset="0"/>
              </a:rPr>
              <a:t>(le pourquoi du </a:t>
            </a:r>
            <a:r>
              <a:rPr lang="fr-FR" dirty="0" smtClean="0">
                <a:latin typeface="Times New Roman" pitchFamily="18" charset="0"/>
                <a:cs typeface="Times New Roman" pitchFamily="18" charset="0"/>
              </a:rPr>
              <a:t>départ) et au milieu d’</a:t>
            </a:r>
            <a:r>
              <a:rPr lang="fr-FR" dirty="0" err="1" smtClean="0">
                <a:latin typeface="Times New Roman" pitchFamily="18" charset="0"/>
                <a:cs typeface="Times New Roman" pitchFamily="18" charset="0"/>
              </a:rPr>
              <a:t>acceuil</a:t>
            </a:r>
            <a:r>
              <a:rPr lang="fr-FR" dirty="0" smtClean="0">
                <a:latin typeface="Times New Roman" pitchFamily="18" charset="0"/>
                <a:cs typeface="Times New Roman" pitchFamily="18" charset="0"/>
              </a:rPr>
              <a:t> (le comment de l’intégration) pour prendre en compte le sujet dans toutes ses composantes</a:t>
            </a:r>
            <a:endParaRPr lang="fr-FR" dirty="0">
              <a:latin typeface="Times New Roman" pitchFamily="18" charset="0"/>
              <a:cs typeface="Times New Roman" pitchFamily="18" charset="0"/>
            </a:endParaRPr>
          </a:p>
        </p:txBody>
      </p:sp>
      <p:pic>
        <p:nvPicPr>
          <p:cNvPr id="6"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2"/>
          </p:cNvPr>
          <p:cNvPicPr>
            <a:picLocks noChangeAspect="1" noChangeArrowheads="1"/>
          </p:cNvPicPr>
          <p:nvPr/>
        </p:nvPicPr>
        <p:blipFill>
          <a:blip r:embed="rId3"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a:xfrm>
            <a:off x="457200" y="274638"/>
            <a:ext cx="8229600" cy="850106"/>
          </a:xfrm>
        </p:spPr>
        <p:txBody>
          <a:bodyPr/>
          <a:lstStyle/>
          <a:p>
            <a:r>
              <a:rPr lang="fr-FR" b="1" i="1" dirty="0" smtClean="0">
                <a:solidFill>
                  <a:schemeClr val="tx2"/>
                </a:solidFill>
                <a:latin typeface="Times New Roman" pitchFamily="18" charset="0"/>
                <a:cs typeface="Times New Roman" pitchFamily="18" charset="0"/>
              </a:rPr>
              <a:t>Culture</a:t>
            </a:r>
            <a:endParaRPr lang="fr-FR" b="1" i="1" dirty="0">
              <a:solidFill>
                <a:schemeClr val="tx2"/>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908720"/>
            <a:ext cx="9144000" cy="5589240"/>
          </a:xfrm>
        </p:spPr>
        <p:txBody>
          <a:bodyPr>
            <a:normAutofit fontScale="77500" lnSpcReduction="20000"/>
          </a:bodyPr>
          <a:lstStyle/>
          <a:p>
            <a:pPr algn="just">
              <a:buNone/>
            </a:pPr>
            <a:r>
              <a:rPr lang="fr-FR" dirty="0" smtClean="0">
                <a:latin typeface="Times New Roman" pitchFamily="18" charset="0"/>
                <a:cs typeface="Times New Roman" pitchFamily="18" charset="0"/>
              </a:rPr>
              <a:t>	</a:t>
            </a:r>
          </a:p>
          <a:p>
            <a:pPr algn="just">
              <a:buNone/>
            </a:pPr>
            <a:r>
              <a:rPr lang="fr-FR" dirty="0" smtClean="0">
                <a:latin typeface="Times New Roman" pitchFamily="18" charset="0"/>
                <a:cs typeface="Times New Roman" pitchFamily="18" charset="0"/>
              </a:rPr>
              <a:t>	Le mot « culture » (mot origine romaine) dérive de </a:t>
            </a:r>
            <a:r>
              <a:rPr lang="fr-FR" i="1" dirty="0" smtClean="0">
                <a:latin typeface="Times New Roman" pitchFamily="18" charset="0"/>
                <a:cs typeface="Times New Roman" pitchFamily="18" charset="0"/>
              </a:rPr>
              <a:t>colere-</a:t>
            </a:r>
            <a:r>
              <a:rPr lang="fr-FR" dirty="0" smtClean="0">
                <a:latin typeface="Times New Roman" pitchFamily="18" charset="0"/>
                <a:cs typeface="Times New Roman" pitchFamily="18" charset="0"/>
              </a:rPr>
              <a:t>cultiver, demeurer, prendre soin, entretenir, préserver et renvoie primitivement au commerce de l’homme avec la nature, au sens de culture et d’entretien de la nature en vue de la rendre propre à habitation humaine (...) </a:t>
            </a:r>
          </a:p>
          <a:p>
            <a:pPr algn="just">
              <a:buNone/>
            </a:pPr>
            <a:r>
              <a:rPr lang="fr-FR" dirty="0" smtClean="0">
                <a:latin typeface="Times New Roman" pitchFamily="18" charset="0"/>
                <a:cs typeface="Times New Roman" pitchFamily="18" charset="0"/>
              </a:rPr>
              <a:t>	le premier à utiliser le mot est Cicéron pour les choses de l’esprit et de l’intelligence (</a:t>
            </a:r>
            <a:r>
              <a:rPr lang="fr-FR" i="1" dirty="0" err="1" smtClean="0">
                <a:latin typeface="Times New Roman" pitchFamily="18" charset="0"/>
                <a:cs typeface="Times New Roman" pitchFamily="18" charset="0"/>
              </a:rPr>
              <a:t>excolere</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animum</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cultiver l’esprit) et de </a:t>
            </a:r>
            <a:r>
              <a:rPr lang="fr-FR" i="1" dirty="0" err="1" smtClean="0">
                <a:latin typeface="Times New Roman" pitchFamily="18" charset="0"/>
                <a:cs typeface="Times New Roman" pitchFamily="18" charset="0"/>
              </a:rPr>
              <a:t>cultura</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animi</a:t>
            </a:r>
            <a:r>
              <a:rPr lang="fr-FR" dirty="0" smtClean="0">
                <a:latin typeface="Times New Roman" pitchFamily="18" charset="0"/>
                <a:cs typeface="Times New Roman" pitchFamily="18" charset="0"/>
              </a:rPr>
              <a:t> au sens où nous parlons aujourd’hui encore d’un esprit cultivé, avec cette différence que nous avons oublié le contenu complètement métaphorique de cet usage </a:t>
            </a:r>
            <a:r>
              <a:rPr lang="fr-FR" sz="1800" i="1" dirty="0" smtClean="0">
                <a:latin typeface="Times New Roman" pitchFamily="18" charset="0"/>
                <a:cs typeface="Times New Roman" pitchFamily="18" charset="0"/>
              </a:rPr>
              <a:t>(Arendt, La crise de la culture). </a:t>
            </a:r>
          </a:p>
          <a:p>
            <a:pPr algn="just">
              <a:buNone/>
            </a:pPr>
            <a:r>
              <a:rPr lang="fr-FR" dirty="0" smtClean="0">
                <a:latin typeface="Times New Roman" pitchFamily="18" charset="0"/>
                <a:cs typeface="Times New Roman" pitchFamily="18" charset="0"/>
              </a:rPr>
              <a:t>	La culture rapproche et relie le sujet à leurs semblables autour d’œuvres matérielles et matérialisées symboliquement dans l’ensemble des produits de la culture antérieure (art, littérature, histoire, monuments, etc.) qui permettent aux agents de dire sans parler, de faire rêver, de faire penser et de faire comprendre. </a:t>
            </a:r>
          </a:p>
          <a:p>
            <a:pPr algn="just">
              <a:buNone/>
            </a:pPr>
            <a:endParaRPr lang="fr-FR" dirty="0" smtClean="0">
              <a:latin typeface="Times New Roman" pitchFamily="18" charset="0"/>
              <a:cs typeface="Times New Roman" pitchFamily="18" charset="0"/>
            </a:endParaRPr>
          </a:p>
          <a:p>
            <a:endParaRPr lang="fr-FR" dirty="0"/>
          </a:p>
        </p:txBody>
      </p:sp>
      <p:pic>
        <p:nvPicPr>
          <p:cNvPr id="7" name="Image1_img" descr="Logo Citoyenneté Active"/>
          <p:cNvPicPr/>
          <p:nvPr/>
        </p:nvPicPr>
        <p:blipFill>
          <a:blip r:embed="rId4"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3"/>
          </p:cNvPr>
          <p:cNvPicPr>
            <a:picLocks noChangeAspect="1" noChangeArrowheads="1"/>
          </p:cNvPicPr>
          <p:nvPr/>
        </p:nvPicPr>
        <p:blipFill>
          <a:blip r:embed="rId4" cstate="print">
            <a:lum bright="70000" contrast="-70000"/>
          </a:blip>
          <a:srcRect/>
          <a:stretch>
            <a:fillRect/>
          </a:stretch>
        </p:blipFill>
        <p:spPr bwMode="auto">
          <a:xfrm>
            <a:off x="-198775"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tx2"/>
                </a:solidFill>
                <a:latin typeface="Times New Roman" pitchFamily="18" charset="0"/>
                <a:cs typeface="Times New Roman" pitchFamily="18" charset="0"/>
              </a:rPr>
              <a:t>Culture de la peur et migration</a:t>
            </a:r>
            <a:endParaRPr lang="fr-FR" b="1" i="1" dirty="0">
              <a:solidFill>
                <a:schemeClr val="tx2"/>
              </a:solidFill>
              <a:latin typeface="Times New Roman" pitchFamily="18" charset="0"/>
              <a:cs typeface="Times New Roman" pitchFamily="18" charset="0"/>
            </a:endParaRPr>
          </a:p>
        </p:txBody>
      </p:sp>
      <p:sp>
        <p:nvSpPr>
          <p:cNvPr id="3" name="Espace réservé du contenu 2"/>
          <p:cNvSpPr>
            <a:spLocks noGrp="1"/>
          </p:cNvSpPr>
          <p:nvPr>
            <p:ph sz="half" idx="1"/>
          </p:nvPr>
        </p:nvSpPr>
        <p:spPr>
          <a:xfrm>
            <a:off x="-252536" y="1600200"/>
            <a:ext cx="4748336" cy="4525963"/>
          </a:xfrm>
        </p:spPr>
        <p:txBody>
          <a:bodyPr>
            <a:normAutofit/>
          </a:bodyPr>
          <a:lstStyle/>
          <a:p>
            <a:pPr>
              <a:buNone/>
            </a:pP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Résulte une peur grandissante de « l'autre », entraînant les cultures majoritaires à percevoir le « </a:t>
            </a:r>
            <a:r>
              <a:rPr lang="fr-FR" i="1" dirty="0" smtClean="0">
                <a:latin typeface="Times New Roman" pitchFamily="18" charset="0"/>
                <a:cs typeface="Times New Roman" pitchFamily="18" charset="0"/>
              </a:rPr>
              <a:t>migrant comme une menace politique, culturelle et ontologique</a:t>
            </a:r>
            <a:r>
              <a:rPr lang="fr-FR" dirty="0" smtClean="0">
                <a:latin typeface="Times New Roman" pitchFamily="18" charset="0"/>
                <a:cs typeface="Times New Roman" pitchFamily="18" charset="0"/>
              </a:rPr>
              <a:t> ».  (Chambers, I.)</a:t>
            </a:r>
            <a:endParaRPr lang="fr-FR" dirty="0">
              <a:latin typeface="Times New Roman" pitchFamily="18" charset="0"/>
              <a:cs typeface="Times New Roman" pitchFamily="18" charset="0"/>
            </a:endParaRPr>
          </a:p>
        </p:txBody>
      </p:sp>
      <p:pic>
        <p:nvPicPr>
          <p:cNvPr id="1027" name="Picture 3"/>
          <p:cNvPicPr>
            <a:picLocks noGrp="1" noChangeAspect="1" noChangeArrowheads="1"/>
          </p:cNvPicPr>
          <p:nvPr>
            <p:ph sz="half" idx="2"/>
          </p:nvPr>
        </p:nvPicPr>
        <p:blipFill>
          <a:blip r:embed="rId5" cstate="print"/>
          <a:stretch>
            <a:fillRect/>
          </a:stretch>
        </p:blipFill>
        <p:spPr bwMode="auto">
          <a:xfrm>
            <a:off x="4572000" y="1700808"/>
            <a:ext cx="4038600" cy="3032115"/>
          </a:xfrm>
          <a:prstGeom prst="rect">
            <a:avLst/>
          </a:prstGeom>
          <a:noFill/>
          <a:ln w="9525">
            <a:noFill/>
            <a:miter lim="800000"/>
            <a:headEnd/>
            <a:tailEnd/>
          </a:ln>
        </p:spPr>
      </p:pic>
      <p:pic>
        <p:nvPicPr>
          <p:cNvPr id="9" name="Image1_img" descr="Logo Citoyenneté Active"/>
          <p:cNvPicPr/>
          <p:nvPr/>
        </p:nvPicPr>
        <p:blipFill>
          <a:blip r:embed="rId6"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3"/>
          </p:cNvPr>
          <p:cNvPicPr>
            <a:picLocks noChangeAspect="1" noChangeArrowheads="1"/>
          </p:cNvPicPr>
          <p:nvPr/>
        </p:nvPicPr>
        <p:blipFill>
          <a:blip r:embed="rId4"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tx2"/>
                </a:solidFill>
                <a:latin typeface="Times New Roman" pitchFamily="18" charset="0"/>
                <a:cs typeface="Times New Roman" pitchFamily="18" charset="0"/>
              </a:rPr>
              <a:t>Peurs et questionnement</a:t>
            </a:r>
            <a:endParaRPr lang="fr-FR" b="1" i="1" dirty="0">
              <a:solidFill>
                <a:schemeClr val="tx2"/>
              </a:solidFill>
              <a:latin typeface="Times New Roman" pitchFamily="18" charset="0"/>
              <a:cs typeface="Times New Roman" pitchFamily="18" charset="0"/>
            </a:endParaRPr>
          </a:p>
        </p:txBody>
      </p:sp>
      <p:sp>
        <p:nvSpPr>
          <p:cNvPr id="3" name="Espace réservé du contenu 2"/>
          <p:cNvSpPr>
            <a:spLocks noGrp="1"/>
          </p:cNvSpPr>
          <p:nvPr>
            <p:ph sz="half" idx="1"/>
          </p:nvPr>
        </p:nvSpPr>
        <p:spPr>
          <a:xfrm>
            <a:off x="0" y="1600200"/>
            <a:ext cx="4495800" cy="5257800"/>
          </a:xfrm>
        </p:spPr>
        <p:txBody>
          <a:bodyPr>
            <a:normAutofit fontScale="77500" lnSpcReduction="20000"/>
          </a:bodyPr>
          <a:lstStyle/>
          <a:p>
            <a:pPr algn="just"/>
            <a:r>
              <a:rPr lang="fr-FR" dirty="0" smtClean="0">
                <a:latin typeface="Times New Roman" pitchFamily="18" charset="0"/>
                <a:cs typeface="Times New Roman" pitchFamily="18" charset="0"/>
              </a:rPr>
              <a:t>Cela dit, Chambers ne cantonne pas le migrant à être le simple représentant de la « modernité mobile », celui-ci incarne l'interrogation continuelle de « </a:t>
            </a:r>
            <a:r>
              <a:rPr lang="fr-FR" i="1" u="sng" dirty="0" smtClean="0">
                <a:latin typeface="Times New Roman" pitchFamily="18" charset="0"/>
                <a:cs typeface="Times New Roman" pitchFamily="18" charset="0"/>
              </a:rPr>
              <a:t>l'identité véritable du sujet politique d'aujourd'hui</a:t>
            </a:r>
            <a:r>
              <a:rPr lang="fr-FR" dirty="0" smtClean="0">
                <a:latin typeface="Times New Roman" pitchFamily="18" charset="0"/>
                <a:cs typeface="Times New Roman" pitchFamily="18" charset="0"/>
              </a:rPr>
              <a:t> ». </a:t>
            </a:r>
          </a:p>
          <a:p>
            <a:pPr algn="just"/>
            <a:r>
              <a:rPr lang="fr-FR" dirty="0" smtClean="0">
                <a:latin typeface="Times New Roman" pitchFamily="18" charset="0"/>
                <a:cs typeface="Times New Roman" pitchFamily="18" charset="0"/>
              </a:rPr>
              <a:t>Le migrant nous invite à réfléchir et à repenser notre identité. </a:t>
            </a:r>
          </a:p>
          <a:p>
            <a:pPr algn="ctr"/>
            <a:r>
              <a:rPr lang="fr-FR" dirty="0" smtClean="0">
                <a:latin typeface="Times New Roman" pitchFamily="18" charset="0"/>
                <a:cs typeface="Times New Roman" pitchFamily="18" charset="0"/>
              </a:rPr>
              <a:t>Un sentiment de dangerosité du migrant a émergé au court du dernier siècle et a été en partie régénéré par « la guerre contre le terrorisme » lancée par les États-Unis après les attentats du 11 septembre 2001.  </a:t>
            </a:r>
            <a:r>
              <a:rPr lang="fr-FR" b="1" u="sng" dirty="0" smtClean="0">
                <a:latin typeface="Times New Roman" pitchFamily="18" charset="0"/>
                <a:cs typeface="Times New Roman" pitchFamily="18" charset="0"/>
              </a:rPr>
              <a:t>=incompréhension et la négation de l'altérité</a:t>
            </a:r>
            <a:endParaRPr lang="fr-FR" b="1" u="sng" dirty="0">
              <a:latin typeface="Times New Roman" pitchFamily="18" charset="0"/>
              <a:cs typeface="Times New Roman" pitchFamily="18" charset="0"/>
            </a:endParaRPr>
          </a:p>
        </p:txBody>
      </p:sp>
      <p:pic>
        <p:nvPicPr>
          <p:cNvPr id="3074" name="Picture 2"/>
          <p:cNvPicPr>
            <a:picLocks noGrp="1" noChangeAspect="1" noChangeArrowheads="1"/>
          </p:cNvPicPr>
          <p:nvPr>
            <p:ph sz="half" idx="2"/>
          </p:nvPr>
        </p:nvPicPr>
        <p:blipFill>
          <a:blip r:embed="rId5" cstate="print"/>
          <a:srcRect/>
          <a:stretch>
            <a:fillRect/>
          </a:stretch>
        </p:blipFill>
        <p:spPr bwMode="auto">
          <a:xfrm>
            <a:off x="4648200" y="2479961"/>
            <a:ext cx="4038600" cy="276644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migration et culture&quot;">
            <a:hlinkClick r:id="rId3"/>
          </p:cNvPr>
          <p:cNvPicPr>
            <a:picLocks noChangeAspect="1" noChangeArrowheads="1"/>
          </p:cNvPicPr>
          <p:nvPr/>
        </p:nvPicPr>
        <p:blipFill>
          <a:blip r:embed="rId4" cstate="print">
            <a:lum bright="70000" contrast="-70000"/>
          </a:blip>
          <a:srcRect/>
          <a:stretch>
            <a:fillRect/>
          </a:stretch>
        </p:blipFill>
        <p:spPr bwMode="auto">
          <a:xfrm>
            <a:off x="-180528" y="0"/>
            <a:ext cx="9342775" cy="6858000"/>
          </a:xfrm>
          <a:prstGeom prst="rect">
            <a:avLst/>
          </a:prstGeom>
          <a:noFill/>
        </p:spPr>
      </p:pic>
      <p:sp>
        <p:nvSpPr>
          <p:cNvPr id="2" name="Titre 1"/>
          <p:cNvSpPr>
            <a:spLocks noGrp="1"/>
          </p:cNvSpPr>
          <p:nvPr>
            <p:ph type="title"/>
          </p:nvPr>
        </p:nvSpPr>
        <p:spPr/>
        <p:txBody>
          <a:bodyPr/>
          <a:lstStyle/>
          <a:p>
            <a:r>
              <a:rPr lang="fr-FR" b="1" i="1" dirty="0" smtClean="0">
                <a:solidFill>
                  <a:schemeClr val="tx2"/>
                </a:solidFill>
                <a:latin typeface="Times New Roman" pitchFamily="18" charset="0"/>
                <a:cs typeface="Times New Roman" pitchFamily="18" charset="0"/>
              </a:rPr>
              <a:t>Revendications identitaires</a:t>
            </a:r>
            <a:endParaRPr lang="fr-FR" b="1" i="1" dirty="0">
              <a:solidFill>
                <a:schemeClr val="tx2"/>
              </a:solidFill>
              <a:latin typeface="Times New Roman" pitchFamily="18" charset="0"/>
              <a:cs typeface="Times New Roman" pitchFamily="18" charset="0"/>
            </a:endParaRPr>
          </a:p>
        </p:txBody>
      </p:sp>
      <p:sp>
        <p:nvSpPr>
          <p:cNvPr id="3" name="Espace réservé du contenu 2"/>
          <p:cNvSpPr>
            <a:spLocks noGrp="1"/>
          </p:cNvSpPr>
          <p:nvPr>
            <p:ph sz="half" idx="1"/>
          </p:nvPr>
        </p:nvSpPr>
        <p:spPr/>
        <p:txBody>
          <a:bodyPr>
            <a:noAutofit/>
          </a:bodyPr>
          <a:lstStyle/>
          <a:p>
            <a:r>
              <a:rPr lang="fr-FR" sz="2400" dirty="0" smtClean="0">
                <a:latin typeface="Times New Roman" pitchFamily="18" charset="0"/>
                <a:cs typeface="Times New Roman" pitchFamily="18" charset="0"/>
              </a:rPr>
              <a:t>Si mondialisation ouvre les frontières: impossibilité à se définir comme citoyen du monde; </a:t>
            </a:r>
          </a:p>
          <a:p>
            <a:r>
              <a:rPr lang="fr-FR" sz="2400" dirty="0" smtClean="0">
                <a:latin typeface="Times New Roman" pitchFamily="18" charset="0"/>
                <a:cs typeface="Times New Roman" pitchFamily="18" charset="0"/>
              </a:rPr>
              <a:t>Les barrières ouvertes n’ont pas atténué les revendications identitaires</a:t>
            </a:r>
          </a:p>
          <a:p>
            <a:r>
              <a:rPr lang="fr-FR" sz="2400" dirty="0" smtClean="0">
                <a:latin typeface="Times New Roman" pitchFamily="18" charset="0"/>
                <a:cs typeface="Times New Roman" pitchFamily="18" charset="0"/>
              </a:rPr>
              <a:t>Au contraire, le retour au nationalisme ou aux religions est le symptôme d’une peur en lien avec les attentats, où se confrontent des </a:t>
            </a:r>
            <a:r>
              <a:rPr lang="fr-FR" sz="2400" dirty="0" smtClean="0">
                <a:latin typeface="Times New Roman" pitchFamily="18" charset="0"/>
                <a:cs typeface="Times New Roman" pitchFamily="18" charset="0"/>
              </a:rPr>
              <a:t>revendications</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et des projets politiques.</a:t>
            </a:r>
            <a:endParaRPr lang="fr-FR" sz="2400" dirty="0" smtClean="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5" cstate="print"/>
          <a:srcRect/>
          <a:stretch>
            <a:fillRect/>
          </a:stretch>
        </p:blipFill>
        <p:spPr bwMode="auto">
          <a:xfrm>
            <a:off x="4795837" y="1916832"/>
            <a:ext cx="4128050" cy="3560837"/>
          </a:xfrm>
          <a:prstGeom prst="rect">
            <a:avLst/>
          </a:prstGeom>
          <a:noFill/>
          <a:ln w="9525">
            <a:noFill/>
            <a:miter lim="800000"/>
            <a:headEnd/>
            <a:tailEnd/>
          </a:ln>
        </p:spPr>
      </p:pic>
      <p:pic>
        <p:nvPicPr>
          <p:cNvPr id="8" name="Image1_img" descr="Logo Citoyenneté Active"/>
          <p:cNvPicPr/>
          <p:nvPr/>
        </p:nvPicPr>
        <p:blipFill>
          <a:blip r:embed="rId6" cstate="print"/>
          <a:srcRect/>
          <a:stretch>
            <a:fillRect/>
          </a:stretch>
        </p:blipFill>
        <p:spPr bwMode="auto">
          <a:xfrm>
            <a:off x="7248525" y="6153150"/>
            <a:ext cx="1895475" cy="7048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2896</TotalTime>
  <Words>1252</Words>
  <Application>Microsoft Office PowerPoint</Application>
  <PresentationFormat>Affichage à l'écran (4:3)</PresentationFormat>
  <Paragraphs>150</Paragraphs>
  <Slides>22</Slides>
  <Notes>7</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Migrations et culture </vt:lpstr>
      <vt:lpstr>Introduction: au cœur de l’identité</vt:lpstr>
      <vt:lpstr>La question</vt:lpstr>
      <vt:lpstr>Migrations</vt:lpstr>
      <vt:lpstr>La migration</vt:lpstr>
      <vt:lpstr>Culture</vt:lpstr>
      <vt:lpstr>Culture de la peur et migration</vt:lpstr>
      <vt:lpstr>Peurs et questionnement</vt:lpstr>
      <vt:lpstr>Revendications identitaires</vt:lpstr>
      <vt:lpstr>L’Autre de la culture et de la migration?</vt:lpstr>
      <vt:lpstr>Les étapes de l’adaptation culturelle</vt:lpstr>
      <vt:lpstr>Au stade de l’adolescence</vt:lpstr>
      <vt:lpstr>Inclusion, intégration ou assimilation? Modifier, compléter ou enrichir le roman par la migration?</vt:lpstr>
      <vt:lpstr>Quelles problématiques des adolescents migrants?</vt:lpstr>
      <vt:lpstr>Le problème collectif de ces dernières années</vt:lpstr>
      <vt:lpstr>Les tensions de la recherche sur la culture: </vt:lpstr>
      <vt:lpstr>Le rapport à la culture d’origine</vt:lpstr>
      <vt:lpstr>Conséquences de cette démarche selon F. Benslama:</vt:lpstr>
      <vt:lpstr>Les pistes à venir: la clinique de l’exil (F.Benslama)</vt:lpstr>
      <vt:lpstr>En guise de conclusion</vt:lpstr>
      <vt:lpstr>Diapositive 21</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Migrations et culture </dc:title>
  <dc:creator>johanna</dc:creator>
  <cp:lastModifiedBy>johanna</cp:lastModifiedBy>
  <cp:revision>99</cp:revision>
  <dcterms:created xsi:type="dcterms:W3CDTF">2017-05-04T17:20:02Z</dcterms:created>
  <dcterms:modified xsi:type="dcterms:W3CDTF">2017-10-29T18:28:08Z</dcterms:modified>
</cp:coreProperties>
</file>