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notesSlides/notesSlide5.xml" ContentType="application/vnd.openxmlformats-officedocument.presentationml.notesSlide+xml"/>
  <Override PartName="/ppt/charts/chart3.xml" ContentType="application/vnd.openxmlformats-officedocument.drawingml.char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56" r:id="rId2"/>
    <p:sldId id="277" r:id="rId3"/>
    <p:sldId id="276" r:id="rId4"/>
    <p:sldId id="266" r:id="rId5"/>
    <p:sldId id="286" r:id="rId6"/>
    <p:sldId id="257" r:id="rId7"/>
    <p:sldId id="275" r:id="rId8"/>
    <p:sldId id="285" r:id="rId9"/>
    <p:sldId id="263" r:id="rId10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0552F03D-3B30-44E1-B24C-36774E98537D}">
          <p14:sldIdLst>
            <p14:sldId id="256"/>
            <p14:sldId id="277"/>
            <p14:sldId id="276"/>
            <p14:sldId id="266"/>
            <p14:sldId id="286"/>
            <p14:sldId id="257"/>
            <p14:sldId id="275"/>
            <p14:sldId id="285"/>
            <p14:sldId id="263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54" autoAdjust="0"/>
    <p:restoredTop sz="88810" autoAdjust="0"/>
  </p:normalViewPr>
  <p:slideViewPr>
    <p:cSldViewPr>
      <p:cViewPr>
        <p:scale>
          <a:sx n="66" d="100"/>
          <a:sy n="66" d="100"/>
        </p:scale>
        <p:origin x="-1440" y="-270"/>
      </p:cViewPr>
      <p:guideLst>
        <p:guide orient="horz" pos="2160"/>
        <p:guide pos="2880"/>
      </p:guideLst>
    </p:cSldViewPr>
  </p:slideViewPr>
  <p:notesTextViewPr>
    <p:cViewPr>
      <p:scale>
        <a:sx n="50" d="100"/>
        <a:sy n="5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cg54.local\partages\DISAS\3-AIDE%20SOCIALE%20ENFANCE\DIVERS\tableau%20suivi%2005082015\tableau%20mensuel\graphique%20stat%20mensuels%202015.2016.2017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 err="1" smtClean="0"/>
              <a:t>Nombre</a:t>
            </a:r>
            <a:r>
              <a:rPr lang="en-US" baseline="0" dirty="0" smtClean="0"/>
              <a:t> de </a:t>
            </a:r>
            <a:r>
              <a:rPr lang="en-US" baseline="0" dirty="0" err="1" smtClean="0"/>
              <a:t>jeunes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accueillis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depuis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l’année</a:t>
            </a:r>
            <a:r>
              <a:rPr lang="en-US" baseline="0" dirty="0" smtClean="0"/>
              <a:t> 2013 </a:t>
            </a:r>
            <a:endParaRPr lang="en-US" dirty="0"/>
          </a:p>
        </c:rich>
      </c:tx>
      <c:layout>
        <c:manualLayout>
          <c:xMode val="edge"/>
          <c:yMode val="edge"/>
          <c:x val="0.22057047804481236"/>
          <c:y val="6.6628399313656508E-2"/>
        </c:manualLayout>
      </c:layout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Colonne1</c:v>
                </c:pt>
              </c:strCache>
            </c:strRef>
          </c:tx>
          <c:invertIfNegative val="0"/>
          <c:dLbls>
            <c:dLbl>
              <c:idx val="5"/>
              <c:layout>
                <c:manualLayout>
                  <c:x val="-1.4946550194987751E-3"/>
                  <c:y val="0.2093576022417262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509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Feuil1!$A$2:$A$7</c:f>
              <c:numCache>
                <c:formatCode>General</c:formatCode>
                <c:ptCount val="6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</c:numCache>
            </c:numRef>
          </c:cat>
          <c:val>
            <c:numRef>
              <c:f>Feuil1!$B$2:$B$7</c:f>
              <c:numCache>
                <c:formatCode>General</c:formatCode>
                <c:ptCount val="6"/>
                <c:pt idx="0">
                  <c:v>53</c:v>
                </c:pt>
                <c:pt idx="1">
                  <c:v>94</c:v>
                </c:pt>
                <c:pt idx="2">
                  <c:v>150</c:v>
                </c:pt>
                <c:pt idx="3">
                  <c:v>268</c:v>
                </c:pt>
                <c:pt idx="4">
                  <c:v>577</c:v>
                </c:pt>
                <c:pt idx="5">
                  <c:v>509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26948864"/>
        <c:axId val="126950400"/>
      </c:barChart>
      <c:catAx>
        <c:axId val="12694886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26950400"/>
        <c:crosses val="autoZero"/>
        <c:auto val="1"/>
        <c:lblAlgn val="ctr"/>
        <c:lblOffset val="100"/>
        <c:noMultiLvlLbl val="0"/>
      </c:catAx>
      <c:valAx>
        <c:axId val="12695040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2694886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3.551329465111825E-2"/>
          <c:y val="5.1400554097404488E-2"/>
          <c:w val="0.85312735188676947"/>
          <c:h val="0.8326195683872849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2012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Feuil1!$A$2:$A$13</c:f>
              <c:strCache>
                <c:ptCount val="12"/>
                <c:pt idx="0">
                  <c:v>janvier</c:v>
                </c:pt>
                <c:pt idx="1">
                  <c:v>février</c:v>
                </c:pt>
                <c:pt idx="2">
                  <c:v>mars</c:v>
                </c:pt>
                <c:pt idx="3">
                  <c:v>avril</c:v>
                </c:pt>
                <c:pt idx="4">
                  <c:v>mai</c:v>
                </c:pt>
                <c:pt idx="5">
                  <c:v>juin</c:v>
                </c:pt>
                <c:pt idx="6">
                  <c:v>juillet</c:v>
                </c:pt>
                <c:pt idx="7">
                  <c:v>août</c:v>
                </c:pt>
                <c:pt idx="8">
                  <c:v>septembre</c:v>
                </c:pt>
                <c:pt idx="9">
                  <c:v>octobre</c:v>
                </c:pt>
                <c:pt idx="10">
                  <c:v>novembre</c:v>
                </c:pt>
                <c:pt idx="11">
                  <c:v>décembre</c:v>
                </c:pt>
              </c:strCache>
            </c:strRef>
          </c:cat>
          <c:val>
            <c:numRef>
              <c:f>Feuil1!$B$2:$B$13</c:f>
              <c:numCache>
                <c:formatCode>General</c:formatCode>
                <c:ptCount val="12"/>
                <c:pt idx="0">
                  <c:v>4</c:v>
                </c:pt>
                <c:pt idx="1">
                  <c:v>0</c:v>
                </c:pt>
                <c:pt idx="2">
                  <c:v>4</c:v>
                </c:pt>
                <c:pt idx="3">
                  <c:v>2</c:v>
                </c:pt>
                <c:pt idx="4">
                  <c:v>2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3</c:v>
                </c:pt>
                <c:pt idx="9">
                  <c:v>5</c:v>
                </c:pt>
                <c:pt idx="10">
                  <c:v>2</c:v>
                </c:pt>
                <c:pt idx="11">
                  <c:v>2</c:v>
                </c:pt>
              </c:numCache>
            </c:numRef>
          </c:val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2013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Feuil1!$A$2:$A$13</c:f>
              <c:strCache>
                <c:ptCount val="12"/>
                <c:pt idx="0">
                  <c:v>janvier</c:v>
                </c:pt>
                <c:pt idx="1">
                  <c:v>février</c:v>
                </c:pt>
                <c:pt idx="2">
                  <c:v>mars</c:v>
                </c:pt>
                <c:pt idx="3">
                  <c:v>avril</c:v>
                </c:pt>
                <c:pt idx="4">
                  <c:v>mai</c:v>
                </c:pt>
                <c:pt idx="5">
                  <c:v>juin</c:v>
                </c:pt>
                <c:pt idx="6">
                  <c:v>juillet</c:v>
                </c:pt>
                <c:pt idx="7">
                  <c:v>août</c:v>
                </c:pt>
                <c:pt idx="8">
                  <c:v>septembre</c:v>
                </c:pt>
                <c:pt idx="9">
                  <c:v>octobre</c:v>
                </c:pt>
                <c:pt idx="10">
                  <c:v>novembre</c:v>
                </c:pt>
                <c:pt idx="11">
                  <c:v>décembre</c:v>
                </c:pt>
              </c:strCache>
            </c:strRef>
          </c:cat>
          <c:val>
            <c:numRef>
              <c:f>Feuil1!$C$2:$C$13</c:f>
              <c:numCache>
                <c:formatCode>General</c:formatCode>
                <c:ptCount val="12"/>
                <c:pt idx="0">
                  <c:v>3</c:v>
                </c:pt>
                <c:pt idx="1">
                  <c:v>1</c:v>
                </c:pt>
                <c:pt idx="2">
                  <c:v>2</c:v>
                </c:pt>
                <c:pt idx="3">
                  <c:v>1</c:v>
                </c:pt>
                <c:pt idx="4">
                  <c:v>3</c:v>
                </c:pt>
                <c:pt idx="5">
                  <c:v>1</c:v>
                </c:pt>
                <c:pt idx="6">
                  <c:v>4</c:v>
                </c:pt>
                <c:pt idx="7">
                  <c:v>4</c:v>
                </c:pt>
                <c:pt idx="8">
                  <c:v>6</c:v>
                </c:pt>
                <c:pt idx="9">
                  <c:v>10</c:v>
                </c:pt>
                <c:pt idx="10">
                  <c:v>6</c:v>
                </c:pt>
                <c:pt idx="11">
                  <c:v>1</c:v>
                </c:pt>
              </c:numCache>
            </c:numRef>
          </c:val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2014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Feuil1!$A$2:$A$13</c:f>
              <c:strCache>
                <c:ptCount val="12"/>
                <c:pt idx="0">
                  <c:v>janvier</c:v>
                </c:pt>
                <c:pt idx="1">
                  <c:v>février</c:v>
                </c:pt>
                <c:pt idx="2">
                  <c:v>mars</c:v>
                </c:pt>
                <c:pt idx="3">
                  <c:v>avril</c:v>
                </c:pt>
                <c:pt idx="4">
                  <c:v>mai</c:v>
                </c:pt>
                <c:pt idx="5">
                  <c:v>juin</c:v>
                </c:pt>
                <c:pt idx="6">
                  <c:v>juillet</c:v>
                </c:pt>
                <c:pt idx="7">
                  <c:v>août</c:v>
                </c:pt>
                <c:pt idx="8">
                  <c:v>septembre</c:v>
                </c:pt>
                <c:pt idx="9">
                  <c:v>octobre</c:v>
                </c:pt>
                <c:pt idx="10">
                  <c:v>novembre</c:v>
                </c:pt>
                <c:pt idx="11">
                  <c:v>décembre</c:v>
                </c:pt>
              </c:strCache>
            </c:strRef>
          </c:cat>
          <c:val>
            <c:numRef>
              <c:f>Feuil1!$D$2:$D$13</c:f>
              <c:numCache>
                <c:formatCode>General</c:formatCode>
                <c:ptCount val="12"/>
                <c:pt idx="0">
                  <c:v>3</c:v>
                </c:pt>
                <c:pt idx="1">
                  <c:v>6</c:v>
                </c:pt>
                <c:pt idx="2">
                  <c:v>6</c:v>
                </c:pt>
                <c:pt idx="3">
                  <c:v>10</c:v>
                </c:pt>
                <c:pt idx="4">
                  <c:v>7</c:v>
                </c:pt>
                <c:pt idx="5">
                  <c:v>6</c:v>
                </c:pt>
                <c:pt idx="6">
                  <c:v>13</c:v>
                </c:pt>
                <c:pt idx="7">
                  <c:v>11</c:v>
                </c:pt>
                <c:pt idx="8">
                  <c:v>14</c:v>
                </c:pt>
                <c:pt idx="9">
                  <c:v>16</c:v>
                </c:pt>
                <c:pt idx="10">
                  <c:v>10</c:v>
                </c:pt>
                <c:pt idx="11">
                  <c:v>14</c:v>
                </c:pt>
              </c:numCache>
            </c:numRef>
          </c:val>
        </c:ser>
        <c:ser>
          <c:idx val="3"/>
          <c:order val="3"/>
          <c:tx>
            <c:strRef>
              <c:f>Feuil1!$E$1</c:f>
              <c:strCache>
                <c:ptCount val="1"/>
                <c:pt idx="0">
                  <c:v>2015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Feuil1!$A$2:$A$13</c:f>
              <c:strCache>
                <c:ptCount val="12"/>
                <c:pt idx="0">
                  <c:v>janvier</c:v>
                </c:pt>
                <c:pt idx="1">
                  <c:v>février</c:v>
                </c:pt>
                <c:pt idx="2">
                  <c:v>mars</c:v>
                </c:pt>
                <c:pt idx="3">
                  <c:v>avril</c:v>
                </c:pt>
                <c:pt idx="4">
                  <c:v>mai</c:v>
                </c:pt>
                <c:pt idx="5">
                  <c:v>juin</c:v>
                </c:pt>
                <c:pt idx="6">
                  <c:v>juillet</c:v>
                </c:pt>
                <c:pt idx="7">
                  <c:v>août</c:v>
                </c:pt>
                <c:pt idx="8">
                  <c:v>septembre</c:v>
                </c:pt>
                <c:pt idx="9">
                  <c:v>octobre</c:v>
                </c:pt>
                <c:pt idx="10">
                  <c:v>novembre</c:v>
                </c:pt>
                <c:pt idx="11">
                  <c:v>décembre</c:v>
                </c:pt>
              </c:strCache>
            </c:strRef>
          </c:cat>
          <c:val>
            <c:numRef>
              <c:f>Feuil1!$E$2:$E$13</c:f>
              <c:numCache>
                <c:formatCode>General</c:formatCode>
                <c:ptCount val="12"/>
                <c:pt idx="0">
                  <c:v>9</c:v>
                </c:pt>
                <c:pt idx="1">
                  <c:v>16</c:v>
                </c:pt>
                <c:pt idx="2">
                  <c:v>12</c:v>
                </c:pt>
                <c:pt idx="3">
                  <c:v>10</c:v>
                </c:pt>
                <c:pt idx="4">
                  <c:v>20</c:v>
                </c:pt>
                <c:pt idx="5">
                  <c:v>10</c:v>
                </c:pt>
                <c:pt idx="6">
                  <c:v>8</c:v>
                </c:pt>
                <c:pt idx="7">
                  <c:v>10</c:v>
                </c:pt>
                <c:pt idx="8">
                  <c:v>16</c:v>
                </c:pt>
                <c:pt idx="9">
                  <c:v>13</c:v>
                </c:pt>
                <c:pt idx="10">
                  <c:v>10</c:v>
                </c:pt>
                <c:pt idx="11">
                  <c:v>14</c:v>
                </c:pt>
              </c:numCache>
            </c:numRef>
          </c:val>
        </c:ser>
        <c:ser>
          <c:idx val="4"/>
          <c:order val="4"/>
          <c:tx>
            <c:strRef>
              <c:f>Feuil1!$F$1</c:f>
              <c:strCache>
                <c:ptCount val="1"/>
                <c:pt idx="0">
                  <c:v>2016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Feuil1!$A$2:$A$13</c:f>
              <c:strCache>
                <c:ptCount val="12"/>
                <c:pt idx="0">
                  <c:v>janvier</c:v>
                </c:pt>
                <c:pt idx="1">
                  <c:v>février</c:v>
                </c:pt>
                <c:pt idx="2">
                  <c:v>mars</c:v>
                </c:pt>
                <c:pt idx="3">
                  <c:v>avril</c:v>
                </c:pt>
                <c:pt idx="4">
                  <c:v>mai</c:v>
                </c:pt>
                <c:pt idx="5">
                  <c:v>juin</c:v>
                </c:pt>
                <c:pt idx="6">
                  <c:v>juillet</c:v>
                </c:pt>
                <c:pt idx="7">
                  <c:v>août</c:v>
                </c:pt>
                <c:pt idx="8">
                  <c:v>septembre</c:v>
                </c:pt>
                <c:pt idx="9">
                  <c:v>octobre</c:v>
                </c:pt>
                <c:pt idx="10">
                  <c:v>novembre</c:v>
                </c:pt>
                <c:pt idx="11">
                  <c:v>décembre</c:v>
                </c:pt>
              </c:strCache>
            </c:strRef>
          </c:cat>
          <c:val>
            <c:numRef>
              <c:f>Feuil1!$F$2:$F$13</c:f>
              <c:numCache>
                <c:formatCode>General</c:formatCode>
                <c:ptCount val="12"/>
                <c:pt idx="0">
                  <c:v>16</c:v>
                </c:pt>
                <c:pt idx="1">
                  <c:v>8</c:v>
                </c:pt>
                <c:pt idx="2">
                  <c:v>13</c:v>
                </c:pt>
                <c:pt idx="3">
                  <c:v>14</c:v>
                </c:pt>
                <c:pt idx="4">
                  <c:v>16</c:v>
                </c:pt>
                <c:pt idx="5">
                  <c:v>17</c:v>
                </c:pt>
                <c:pt idx="6">
                  <c:v>17</c:v>
                </c:pt>
                <c:pt idx="7">
                  <c:v>30</c:v>
                </c:pt>
                <c:pt idx="8">
                  <c:v>35</c:v>
                </c:pt>
                <c:pt idx="9">
                  <c:v>77</c:v>
                </c:pt>
                <c:pt idx="10">
                  <c:v>55</c:v>
                </c:pt>
                <c:pt idx="11">
                  <c:v>36</c:v>
                </c:pt>
              </c:numCache>
            </c:numRef>
          </c:val>
        </c:ser>
        <c:ser>
          <c:idx val="5"/>
          <c:order val="5"/>
          <c:tx>
            <c:strRef>
              <c:f>Feuil1!$G$1</c:f>
              <c:strCache>
                <c:ptCount val="1"/>
                <c:pt idx="0">
                  <c:v>2017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Feuil1!$A$2:$A$13</c:f>
              <c:strCache>
                <c:ptCount val="12"/>
                <c:pt idx="0">
                  <c:v>janvier</c:v>
                </c:pt>
                <c:pt idx="1">
                  <c:v>février</c:v>
                </c:pt>
                <c:pt idx="2">
                  <c:v>mars</c:v>
                </c:pt>
                <c:pt idx="3">
                  <c:v>avril</c:v>
                </c:pt>
                <c:pt idx="4">
                  <c:v>mai</c:v>
                </c:pt>
                <c:pt idx="5">
                  <c:v>juin</c:v>
                </c:pt>
                <c:pt idx="6">
                  <c:v>juillet</c:v>
                </c:pt>
                <c:pt idx="7">
                  <c:v>août</c:v>
                </c:pt>
                <c:pt idx="8">
                  <c:v>septembre</c:v>
                </c:pt>
                <c:pt idx="9">
                  <c:v>octobre</c:v>
                </c:pt>
                <c:pt idx="10">
                  <c:v>novembre</c:v>
                </c:pt>
                <c:pt idx="11">
                  <c:v>décembre</c:v>
                </c:pt>
              </c:strCache>
            </c:strRef>
          </c:cat>
          <c:val>
            <c:numRef>
              <c:f>Feuil1!$G$2:$G$13</c:f>
              <c:numCache>
                <c:formatCode>General</c:formatCode>
                <c:ptCount val="12"/>
                <c:pt idx="0">
                  <c:v>29</c:v>
                </c:pt>
                <c:pt idx="1">
                  <c:v>22</c:v>
                </c:pt>
                <c:pt idx="2">
                  <c:v>49</c:v>
                </c:pt>
                <c:pt idx="3">
                  <c:v>35</c:v>
                </c:pt>
                <c:pt idx="4">
                  <c:v>47</c:v>
                </c:pt>
                <c:pt idx="5">
                  <c:v>29</c:v>
                </c:pt>
                <c:pt idx="6">
                  <c:v>52</c:v>
                </c:pt>
                <c:pt idx="7">
                  <c:v>53</c:v>
                </c:pt>
                <c:pt idx="8">
                  <c:v>70</c:v>
                </c:pt>
                <c:pt idx="9">
                  <c:v>75</c:v>
                </c:pt>
                <c:pt idx="10">
                  <c:v>65</c:v>
                </c:pt>
                <c:pt idx="11">
                  <c:v>51</c:v>
                </c:pt>
              </c:numCache>
            </c:numRef>
          </c:val>
        </c:ser>
        <c:ser>
          <c:idx val="6"/>
          <c:order val="6"/>
          <c:tx>
            <c:strRef>
              <c:f>Feuil1!$H$1</c:f>
              <c:strCache>
                <c:ptCount val="1"/>
                <c:pt idx="0">
                  <c:v>2018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Feuil1!$A$2:$A$13</c:f>
              <c:strCache>
                <c:ptCount val="12"/>
                <c:pt idx="0">
                  <c:v>janvier</c:v>
                </c:pt>
                <c:pt idx="1">
                  <c:v>février</c:v>
                </c:pt>
                <c:pt idx="2">
                  <c:v>mars</c:v>
                </c:pt>
                <c:pt idx="3">
                  <c:v>avril</c:v>
                </c:pt>
                <c:pt idx="4">
                  <c:v>mai</c:v>
                </c:pt>
                <c:pt idx="5">
                  <c:v>juin</c:v>
                </c:pt>
                <c:pt idx="6">
                  <c:v>juillet</c:v>
                </c:pt>
                <c:pt idx="7">
                  <c:v>août</c:v>
                </c:pt>
                <c:pt idx="8">
                  <c:v>septembre</c:v>
                </c:pt>
                <c:pt idx="9">
                  <c:v>octobre</c:v>
                </c:pt>
                <c:pt idx="10">
                  <c:v>novembre</c:v>
                </c:pt>
                <c:pt idx="11">
                  <c:v>décembre</c:v>
                </c:pt>
              </c:strCache>
            </c:strRef>
          </c:cat>
          <c:val>
            <c:numRef>
              <c:f>Feuil1!$H$2:$H$13</c:f>
              <c:numCache>
                <c:formatCode>General</c:formatCode>
                <c:ptCount val="12"/>
                <c:pt idx="0">
                  <c:v>36</c:v>
                </c:pt>
                <c:pt idx="1">
                  <c:v>31</c:v>
                </c:pt>
                <c:pt idx="2">
                  <c:v>30</c:v>
                </c:pt>
                <c:pt idx="3">
                  <c:v>32</c:v>
                </c:pt>
                <c:pt idx="4">
                  <c:v>21</c:v>
                </c:pt>
                <c:pt idx="5">
                  <c:v>24</c:v>
                </c:pt>
                <c:pt idx="6">
                  <c:v>57</c:v>
                </c:pt>
                <c:pt idx="7">
                  <c:v>46</c:v>
                </c:pt>
                <c:pt idx="8">
                  <c:v>66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89626240"/>
        <c:axId val="189627776"/>
        <c:axId val="0"/>
      </c:bar3DChart>
      <c:catAx>
        <c:axId val="189626240"/>
        <c:scaling>
          <c:orientation val="minMax"/>
        </c:scaling>
        <c:delete val="0"/>
        <c:axPos val="b"/>
        <c:majorTickMark val="out"/>
        <c:minorTickMark val="none"/>
        <c:tickLblPos val="nextTo"/>
        <c:crossAx val="189627776"/>
        <c:crosses val="autoZero"/>
        <c:auto val="1"/>
        <c:lblAlgn val="ctr"/>
        <c:lblOffset val="100"/>
        <c:noMultiLvlLbl val="0"/>
      </c:catAx>
      <c:valAx>
        <c:axId val="18962777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89626240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8343041671492766"/>
          <c:y val="3.989948197788932E-3"/>
          <c:w val="0.79104305097798178"/>
          <c:h val="0.95003235822133458"/>
        </c:manualLayout>
      </c:layout>
      <c:barChart>
        <c:barDir val="bar"/>
        <c:grouping val="clustered"/>
        <c:varyColors val="0"/>
        <c:ser>
          <c:idx val="0"/>
          <c:order val="0"/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'Stats effectifs'!$B$15:$B$35</c:f>
              <c:strCache>
                <c:ptCount val="21"/>
                <c:pt idx="0">
                  <c:v>Afghanistan</c:v>
                </c:pt>
                <c:pt idx="1">
                  <c:v>Albanie</c:v>
                </c:pt>
                <c:pt idx="2">
                  <c:v>Algérie</c:v>
                </c:pt>
                <c:pt idx="3">
                  <c:v>Angola</c:v>
                </c:pt>
                <c:pt idx="4">
                  <c:v>Arménie</c:v>
                </c:pt>
                <c:pt idx="5">
                  <c:v>Bangladesh</c:v>
                </c:pt>
                <c:pt idx="6">
                  <c:v>Burkina Faso</c:v>
                </c:pt>
                <c:pt idx="7">
                  <c:v>Cameroun</c:v>
                </c:pt>
                <c:pt idx="8">
                  <c:v>Côte d'Ivoire</c:v>
                </c:pt>
                <c:pt idx="9">
                  <c:v>Egypte</c:v>
                </c:pt>
                <c:pt idx="10">
                  <c:v>Guinée</c:v>
                </c:pt>
                <c:pt idx="11">
                  <c:v>Libye</c:v>
                </c:pt>
                <c:pt idx="12">
                  <c:v>Mali</c:v>
                </c:pt>
                <c:pt idx="13">
                  <c:v>Maroc</c:v>
                </c:pt>
                <c:pt idx="14">
                  <c:v>Nigéria</c:v>
                </c:pt>
                <c:pt idx="15">
                  <c:v>Pakistan</c:v>
                </c:pt>
                <c:pt idx="16">
                  <c:v>Rép. dém. du Congo</c:v>
                </c:pt>
                <c:pt idx="17">
                  <c:v>Sénégal</c:v>
                </c:pt>
                <c:pt idx="18">
                  <c:v>Sierra Léone</c:v>
                </c:pt>
                <c:pt idx="19">
                  <c:v>Soudan</c:v>
                </c:pt>
                <c:pt idx="20">
                  <c:v>Tchad</c:v>
                </c:pt>
              </c:strCache>
            </c:strRef>
          </c:cat>
          <c:val>
            <c:numRef>
              <c:f>'Stats effectifs'!$C$15:$C$35</c:f>
              <c:numCache>
                <c:formatCode>General</c:formatCode>
                <c:ptCount val="21"/>
                <c:pt idx="0">
                  <c:v>6</c:v>
                </c:pt>
                <c:pt idx="1">
                  <c:v>26</c:v>
                </c:pt>
                <c:pt idx="2">
                  <c:v>5</c:v>
                </c:pt>
                <c:pt idx="3">
                  <c:v>3</c:v>
                </c:pt>
                <c:pt idx="4">
                  <c:v>4</c:v>
                </c:pt>
                <c:pt idx="5">
                  <c:v>9</c:v>
                </c:pt>
                <c:pt idx="6">
                  <c:v>5</c:v>
                </c:pt>
                <c:pt idx="7">
                  <c:v>17</c:v>
                </c:pt>
                <c:pt idx="8">
                  <c:v>91</c:v>
                </c:pt>
                <c:pt idx="9">
                  <c:v>3</c:v>
                </c:pt>
                <c:pt idx="10">
                  <c:v>139</c:v>
                </c:pt>
                <c:pt idx="11">
                  <c:v>3</c:v>
                </c:pt>
                <c:pt idx="12">
                  <c:v>109</c:v>
                </c:pt>
                <c:pt idx="13">
                  <c:v>3</c:v>
                </c:pt>
                <c:pt idx="14">
                  <c:v>3</c:v>
                </c:pt>
                <c:pt idx="15">
                  <c:v>7</c:v>
                </c:pt>
                <c:pt idx="16">
                  <c:v>15</c:v>
                </c:pt>
                <c:pt idx="17">
                  <c:v>7</c:v>
                </c:pt>
                <c:pt idx="18">
                  <c:v>6</c:v>
                </c:pt>
                <c:pt idx="19">
                  <c:v>7</c:v>
                </c:pt>
                <c:pt idx="20">
                  <c:v>10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22249344"/>
        <c:axId val="222250880"/>
      </c:barChart>
      <c:catAx>
        <c:axId val="222249344"/>
        <c:scaling>
          <c:orientation val="minMax"/>
        </c:scaling>
        <c:delete val="0"/>
        <c:axPos val="l"/>
        <c:majorTickMark val="out"/>
        <c:minorTickMark val="none"/>
        <c:tickLblPos val="nextTo"/>
        <c:crossAx val="222250880"/>
        <c:crosses val="autoZero"/>
        <c:auto val="1"/>
        <c:lblAlgn val="ctr"/>
        <c:lblOffset val="100"/>
        <c:noMultiLvlLbl val="0"/>
      </c:catAx>
      <c:valAx>
        <c:axId val="222250880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crossAx val="22224934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4C78C1-B9E9-4BD7-BF46-D65938751109}" type="datetimeFigureOut">
              <a:rPr lang="fr-FR" smtClean="0"/>
              <a:t>14/03/2019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9118D6-8F91-45E3-8DB7-593F66FCB69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07138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C9DAAB-3DD3-43C3-8683-A3F6C6DFCC04}" type="datetimeFigureOut">
              <a:rPr lang="fr-FR" smtClean="0"/>
              <a:t>14/03/2019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56609E-0C5B-4803-98F0-4AE816DC380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63527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56609E-0C5B-4803-98F0-4AE816DC3801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43937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56609E-0C5B-4803-98F0-4AE816DC3801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396402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56609E-0C5B-4803-98F0-4AE816DC3801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86505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56609E-0C5B-4803-98F0-4AE816DC3801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396402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56609E-0C5B-4803-98F0-4AE816DC3801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93224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56609E-0C5B-4803-98F0-4AE816DC3801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098325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dirty="0" smtClean="0"/>
              <a:t>Situation en journée : </a:t>
            </a:r>
          </a:p>
          <a:p>
            <a:pPr lvl="1"/>
            <a:r>
              <a:rPr lang="fr-FR" sz="1200" dirty="0" smtClean="0"/>
              <a:t>Pour les MNA dont l’hébergement est assuré par le SAMIE, l’accueil de jour se fait dans les Points d’Accueil de Jour (PAJ) selon la répartition suivante : </a:t>
            </a:r>
          </a:p>
          <a:p>
            <a:pPr lvl="2"/>
            <a:r>
              <a:rPr lang="fr-FR" sz="1200" dirty="0" smtClean="0"/>
              <a:t>35 MNA au PAJ de Laxou </a:t>
            </a:r>
          </a:p>
          <a:p>
            <a:pPr lvl="2"/>
            <a:r>
              <a:rPr lang="fr-FR" sz="1200" dirty="0" smtClean="0"/>
              <a:t>62 MNA au PAJ de Pinchard  </a:t>
            </a:r>
          </a:p>
          <a:p>
            <a:endParaRPr lang="fr-FR" sz="1200" dirty="0" smtClean="0"/>
          </a:p>
          <a:p>
            <a:pPr lvl="1"/>
            <a:r>
              <a:rPr lang="fr-FR" sz="1200" dirty="0" smtClean="0"/>
              <a:t>17 MNA se trouvent actuellement au sein du pôle évaluation, en attente d’une décision quant à la reconnaissance de leur minorité 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56609E-0C5B-4803-98F0-4AE816DC3801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55187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DAD83-0A56-46AF-AC1C-65B23D142A40}" type="datetime1">
              <a:rPr lang="fr-FR" smtClean="0"/>
              <a:t>14/03/2019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Conseil de gouvernance MNA 29-08-2018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20C06-DBFD-47C6-8D8F-22EA0284AD6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2524646"/>
      </p:ext>
    </p:extLst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313E7-F47F-4CFD-B8CC-48F6AE55F4B1}" type="datetime1">
              <a:rPr lang="fr-FR" smtClean="0"/>
              <a:t>14/03/2019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Conseil de gouvernance MNA 29-08-2018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20C06-DBFD-47C6-8D8F-22EA0284AD6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6450157"/>
      </p:ext>
    </p:extLst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5EF5A-662B-4747-9D41-906B8A3395B1}" type="datetime1">
              <a:rPr lang="fr-FR" smtClean="0"/>
              <a:t>14/03/2019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Conseil de gouvernance MNA 29-08-2018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20C06-DBFD-47C6-8D8F-22EA0284AD6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8621958"/>
      </p:ext>
    </p:extLst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3E9B1-8821-49AA-8B31-F6309978E104}" type="datetime1">
              <a:rPr lang="fr-FR" smtClean="0"/>
              <a:t>14/03/2019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Conseil de gouvernance MNA 29-08-2018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20C06-DBFD-47C6-8D8F-22EA0284AD6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9081655"/>
      </p:ext>
    </p:extLst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A735E-3657-43F0-A3BF-431D2129BE7E}" type="datetime1">
              <a:rPr lang="fr-FR" smtClean="0"/>
              <a:t>14/03/2019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Conseil de gouvernance MNA 29-08-2018</a:t>
            </a:r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20C06-DBFD-47C6-8D8F-22EA0284AD6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456959"/>
      </p:ext>
    </p:extLst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7EDA1A-F993-4DCB-82B2-F080F87C03E4}" type="datetime1">
              <a:rPr lang="fr-FR" smtClean="0"/>
              <a:t>14/03/2019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Conseil de gouvernance MNA 29-08-2018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20C06-DBFD-47C6-8D8F-22EA0284AD6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6055145"/>
      </p:ext>
    </p:extLst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F8C4D-CD4B-4492-AA28-A35FE1098A03}" type="datetime1">
              <a:rPr lang="fr-FR" smtClean="0"/>
              <a:t>14/03/2019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Conseil de gouvernance MNA 29-08-2018</a:t>
            </a: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20C06-DBFD-47C6-8D8F-22EA0284AD6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0294377"/>
      </p:ext>
    </p:extLst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D41B7-96F9-4639-89B9-FD9C651E9FC1}" type="datetime1">
              <a:rPr lang="fr-FR" smtClean="0"/>
              <a:t>14/03/2019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Conseil de gouvernance MNA 29-08-2018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20C06-DBFD-47C6-8D8F-22EA0284AD6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52134188"/>
      </p:ext>
    </p:extLst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08EB-BB86-42C2-8417-BC90DD75E205}" type="datetime1">
              <a:rPr lang="fr-FR" smtClean="0"/>
              <a:t>14/03/2019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Conseil de gouvernance MNA 29-08-2018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20C06-DBFD-47C6-8D8F-22EA0284AD6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1266893"/>
      </p:ext>
    </p:extLst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C2733-8215-4896-9024-DDF3BDEEC2B7}" type="datetime1">
              <a:rPr lang="fr-FR" smtClean="0"/>
              <a:t>14/03/2019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Conseil de gouvernance MNA 29-08-2018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20C06-DBFD-47C6-8D8F-22EA0284AD6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6657326"/>
      </p:ext>
    </p:extLst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4F5A0-CC3B-47EE-A94F-B9BE0D8108F1}" type="datetime1">
              <a:rPr lang="fr-FR" smtClean="0"/>
              <a:t>14/03/2019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Conseil de gouvernance MNA 29-08-2018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20C06-DBFD-47C6-8D8F-22EA0284AD6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1162656"/>
      </p:ext>
    </p:extLst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135D2F-B936-4D20-988A-C9F8EB9D1C86}" type="datetime1">
              <a:rPr lang="fr-FR" smtClean="0"/>
              <a:t>14/03/2019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 smtClean="0"/>
              <a:t>Conseil de gouvernance MNA 29-08-2018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B20C06-DBFD-47C6-8D8F-22EA0284AD68}" type="slidenum">
              <a:rPr lang="fr-FR" smtClean="0"/>
              <a:t>‹N°›</a:t>
            </a:fld>
            <a:endParaRPr lang="fr-FR"/>
          </a:p>
        </p:txBody>
      </p:sp>
      <p:pic>
        <p:nvPicPr>
          <p:cNvPr id="7" name="Image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5445224"/>
            <a:ext cx="1080000" cy="1324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08866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wipe/>
  </p:transition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1484785"/>
            <a:ext cx="7772400" cy="2115666"/>
          </a:xfrm>
        </p:spPr>
        <p:txBody>
          <a:bodyPr>
            <a:normAutofit/>
          </a:bodyPr>
          <a:lstStyle/>
          <a:p>
            <a:r>
              <a:rPr lang="fr-F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  <a:r>
              <a:rPr lang="fr-F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ccueil des Mineurs Non Accompagnés</a:t>
            </a:r>
            <a:br>
              <a:rPr lang="fr-F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fr-F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en Meurthe-et-Moselle</a:t>
            </a:r>
            <a:endParaRPr lang="fr-F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5536" y="3886200"/>
            <a:ext cx="8352928" cy="1752600"/>
          </a:xfrm>
        </p:spPr>
        <p:txBody>
          <a:bodyPr/>
          <a:lstStyle/>
          <a:p>
            <a:r>
              <a:rPr lang="fr-FR" b="1" dirty="0"/>
              <a:t>Journée</a:t>
            </a:r>
            <a:endParaRPr lang="fr-FR" b="1" dirty="0" smtClean="0"/>
          </a:p>
          <a:p>
            <a:r>
              <a:rPr lang="fr-FR" b="1" dirty="0" smtClean="0"/>
              <a:t>Migrations  : quelles actions citoyennes</a:t>
            </a:r>
          </a:p>
          <a:p>
            <a:r>
              <a:rPr lang="fr-FR" b="1" dirty="0" smtClean="0"/>
              <a:t>Le 16 mars 2019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106899695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124745"/>
            <a:ext cx="8229600" cy="4392488"/>
          </a:xfrm>
        </p:spPr>
        <p:txBody>
          <a:bodyPr>
            <a:normAutofit/>
          </a:bodyPr>
          <a:lstStyle/>
          <a:p>
            <a:endParaRPr lang="fr-FR" u="sng" dirty="0" smtClean="0">
              <a:solidFill>
                <a:schemeClr val="accent1"/>
              </a:solidFill>
            </a:endParaRPr>
          </a:p>
          <a:p>
            <a:pPr marL="0" indent="0">
              <a:buNone/>
            </a:pP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14 mars 2019</a:t>
            </a:r>
            <a:endParaRPr lang="fr-FR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20C06-DBFD-47C6-8D8F-22EA0284AD68}" type="slidenum">
              <a:rPr lang="fr-FR" smtClean="0"/>
              <a:t>2</a:t>
            </a:fld>
            <a:endParaRPr lang="fr-FR"/>
          </a:p>
        </p:txBody>
      </p:sp>
      <p:sp>
        <p:nvSpPr>
          <p:cNvPr id="5" name="Rectangle 4"/>
          <p:cNvSpPr/>
          <p:nvPr/>
        </p:nvSpPr>
        <p:spPr>
          <a:xfrm>
            <a:off x="1691680" y="3032267"/>
            <a:ext cx="5548507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4400" dirty="0" smtClean="0">
                <a:solidFill>
                  <a:srgbClr val="4F81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+mj-cs"/>
              </a:rPr>
              <a:t>Eléments d’activité</a:t>
            </a:r>
          </a:p>
          <a:p>
            <a:pPr algn="ctr"/>
            <a:r>
              <a:rPr lang="fr-FR" sz="4400" dirty="0" smtClean="0">
                <a:solidFill>
                  <a:srgbClr val="4F81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+mj-cs"/>
              </a:rPr>
              <a:t>en Meurthe-et-Moselle</a:t>
            </a:r>
            <a:endParaRPr lang="fr-F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5523607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80920" cy="720080"/>
          </a:xfrm>
        </p:spPr>
        <p:txBody>
          <a:bodyPr>
            <a:noAutofit/>
          </a:bodyPr>
          <a:lstStyle/>
          <a:p>
            <a:pPr lvl="0"/>
            <a:r>
              <a:rPr lang="fr-FR" sz="3200" b="1" dirty="0" smtClean="0">
                <a:solidFill>
                  <a:schemeClr val="accent1"/>
                </a:solidFill>
              </a:rPr>
              <a:t>L’accueil des Mineurs Non Accompagnés en chiffres</a:t>
            </a:r>
            <a:endParaRPr lang="fr-FR" sz="3200" b="1" dirty="0">
              <a:solidFill>
                <a:schemeClr val="accent1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11560" y="980728"/>
            <a:ext cx="8229600" cy="5400600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endParaRPr lang="fr-FR" i="1" u="sng" dirty="0" smtClean="0"/>
          </a:p>
          <a:p>
            <a:pPr marL="0" lvl="0" indent="0">
              <a:buNone/>
            </a:pPr>
            <a:endParaRPr lang="fr-FR" i="1" u="sng" dirty="0"/>
          </a:p>
          <a:p>
            <a:pPr marL="0" lvl="0" indent="0">
              <a:buNone/>
            </a:pPr>
            <a:endParaRPr lang="fr-FR" i="1" u="sng" dirty="0" smtClean="0"/>
          </a:p>
          <a:p>
            <a:pPr marL="0" lvl="0" indent="0">
              <a:buNone/>
            </a:pPr>
            <a:endParaRPr lang="fr-FR" i="1" u="sng" dirty="0"/>
          </a:p>
          <a:p>
            <a:pPr marL="0" lvl="0" indent="0">
              <a:buNone/>
            </a:pPr>
            <a:endParaRPr lang="fr-FR" i="1" u="sng" dirty="0" smtClean="0"/>
          </a:p>
          <a:p>
            <a:pPr marL="0" lvl="0" indent="0">
              <a:buNone/>
            </a:pPr>
            <a:endParaRPr lang="fr-FR" i="1" u="sng" dirty="0"/>
          </a:p>
          <a:p>
            <a:pPr marL="900113" lvl="0" indent="-188913" algn="just"/>
            <a:endParaRPr lang="fr-FR" sz="800" dirty="0" smtClean="0"/>
          </a:p>
          <a:p>
            <a:pPr marL="900113" lvl="0" indent="-188913" algn="just"/>
            <a:r>
              <a:rPr lang="fr-FR" sz="2000" dirty="0" smtClean="0"/>
              <a:t>Le service de l‘Aide Sociale </a:t>
            </a:r>
            <a:r>
              <a:rPr lang="fr-FR" sz="2000" dirty="0"/>
              <a:t>à </a:t>
            </a:r>
            <a:r>
              <a:rPr lang="fr-FR" sz="2000" dirty="0" smtClean="0"/>
              <a:t>l‘Enfance et ses partenaires accueillaient </a:t>
            </a:r>
            <a:r>
              <a:rPr lang="fr-FR" sz="2000" b="1" dirty="0" smtClean="0"/>
              <a:t>509</a:t>
            </a:r>
            <a:r>
              <a:rPr lang="fr-FR" sz="2000" dirty="0" smtClean="0"/>
              <a:t> </a:t>
            </a:r>
            <a:r>
              <a:rPr lang="fr-FR" sz="2000" b="1" dirty="0" smtClean="0"/>
              <a:t>jeunes </a:t>
            </a:r>
            <a:r>
              <a:rPr lang="fr-FR" sz="2000" b="1" dirty="0"/>
              <a:t>isolés </a:t>
            </a:r>
            <a:r>
              <a:rPr lang="fr-FR" sz="2000" b="1" dirty="0" smtClean="0"/>
              <a:t>étrangers à la date du 31 décembre 2018</a:t>
            </a:r>
            <a:r>
              <a:rPr lang="fr-FR" sz="2000" dirty="0" smtClean="0"/>
              <a:t>. </a:t>
            </a:r>
          </a:p>
          <a:p>
            <a:pPr marL="900113" lvl="0" indent="-188913" algn="just"/>
            <a:r>
              <a:rPr lang="fr-FR" sz="2000" b="1" dirty="0" smtClean="0"/>
              <a:t>Dont 142 </a:t>
            </a:r>
            <a:r>
              <a:rPr lang="fr-FR" sz="2000" dirty="0" smtClean="0"/>
              <a:t>bénéficiaient d’un Contrat Jeune Majeur. </a:t>
            </a:r>
            <a:endParaRPr lang="fr-FR" sz="2000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20C06-DBFD-47C6-8D8F-22EA0284AD68}" type="slidenum">
              <a:rPr lang="fr-FR" smtClean="0"/>
              <a:t>3</a:t>
            </a:fld>
            <a:endParaRPr lang="fr-FR"/>
          </a:p>
        </p:txBody>
      </p:sp>
      <p:sp>
        <p:nvSpPr>
          <p:cNvPr id="9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fr-FR" dirty="0" smtClean="0"/>
              <a:t>14 mars 2019</a:t>
            </a:r>
            <a:endParaRPr lang="fr-FR" dirty="0"/>
          </a:p>
        </p:txBody>
      </p:sp>
      <p:graphicFrame>
        <p:nvGraphicFramePr>
          <p:cNvPr id="10" name="Graphique 9"/>
          <p:cNvGraphicFramePr/>
          <p:nvPr>
            <p:extLst>
              <p:ext uri="{D42A27DB-BD31-4B8C-83A1-F6EECF244321}">
                <p14:modId xmlns:p14="http://schemas.microsoft.com/office/powerpoint/2010/main" val="3777195279"/>
              </p:ext>
            </p:extLst>
          </p:nvPr>
        </p:nvGraphicFramePr>
        <p:xfrm>
          <a:off x="323528" y="1052736"/>
          <a:ext cx="8496944" cy="34563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44148393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648072"/>
          </a:xfrm>
        </p:spPr>
        <p:txBody>
          <a:bodyPr>
            <a:normAutofit fontScale="90000"/>
          </a:bodyPr>
          <a:lstStyle/>
          <a:p>
            <a:pPr lvl="0"/>
            <a:r>
              <a:rPr lang="fr-FR" dirty="0" smtClean="0">
                <a:solidFill>
                  <a:schemeClr val="accent1"/>
                </a:solidFill>
              </a:rPr>
              <a:t>Evolution au 31 décembre 2018 </a:t>
            </a:r>
            <a:endParaRPr lang="fr-FR" dirty="0">
              <a:solidFill>
                <a:schemeClr val="accent1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5536" y="836712"/>
            <a:ext cx="8229600" cy="4752528"/>
          </a:xfrm>
        </p:spPr>
        <p:txBody>
          <a:bodyPr>
            <a:noAutofit/>
          </a:bodyPr>
          <a:lstStyle/>
          <a:p>
            <a:pPr lvl="0" algn="just">
              <a:buFont typeface="Wingdings" panose="05000000000000000000" pitchFamily="2" charset="2"/>
              <a:buChar char="q"/>
            </a:pPr>
            <a:endParaRPr lang="fr-FR" sz="2000" dirty="0" smtClean="0"/>
          </a:p>
          <a:p>
            <a:pPr lvl="0" algn="just">
              <a:buFont typeface="Wingdings" panose="05000000000000000000" pitchFamily="2" charset="2"/>
              <a:buChar char="q"/>
            </a:pPr>
            <a:r>
              <a:rPr lang="fr-FR" sz="2400" dirty="0" smtClean="0"/>
              <a:t>Au cours de l’année 2018 : </a:t>
            </a:r>
            <a:r>
              <a:rPr lang="fr-FR" sz="2400" dirty="0"/>
              <a:t>en </a:t>
            </a:r>
            <a:r>
              <a:rPr lang="fr-FR" sz="2400" dirty="0" smtClean="0"/>
              <a:t>moyenne, </a:t>
            </a:r>
            <a:r>
              <a:rPr lang="fr-FR" sz="2400" dirty="0"/>
              <a:t>1 </a:t>
            </a:r>
            <a:r>
              <a:rPr lang="fr-FR" sz="2400" dirty="0" smtClean="0"/>
              <a:t>jeune « primo arrivant » est accueilli chaque jour (hors réorientation),</a:t>
            </a:r>
          </a:p>
          <a:p>
            <a:pPr marL="0" lvl="0" indent="0">
              <a:buNone/>
            </a:pPr>
            <a:endParaRPr lang="fr-FR" sz="2400" b="1" dirty="0" smtClean="0"/>
          </a:p>
          <a:p>
            <a:pPr lvl="0" algn="just">
              <a:buFont typeface="Wingdings" panose="05000000000000000000" pitchFamily="2" charset="2"/>
              <a:buChar char="q"/>
            </a:pPr>
            <a:r>
              <a:rPr lang="fr-FR" sz="2400" dirty="0"/>
              <a:t>Recueil de </a:t>
            </a:r>
            <a:r>
              <a:rPr lang="fr-FR" sz="2400" dirty="0" smtClean="0"/>
              <a:t>Mineurs Non accompagnés issus </a:t>
            </a:r>
            <a:r>
              <a:rPr lang="fr-FR" sz="2400" dirty="0"/>
              <a:t>de la plateforme nationale en Meurthe-et-Moselle : </a:t>
            </a:r>
            <a:r>
              <a:rPr lang="fr-FR" sz="2400" dirty="0" smtClean="0"/>
              <a:t>2013 </a:t>
            </a:r>
            <a:r>
              <a:rPr lang="fr-FR" sz="2400" dirty="0"/>
              <a:t>= </a:t>
            </a:r>
            <a:r>
              <a:rPr lang="fr-FR" sz="2400" b="1" dirty="0"/>
              <a:t>13</a:t>
            </a:r>
            <a:r>
              <a:rPr lang="fr-FR" sz="2400" dirty="0"/>
              <a:t> , 2014 = 29  , 2015 = 2 (arrêt de la plateforme liée à annulation partielle du décret), 2016 = 11, </a:t>
            </a:r>
            <a:r>
              <a:rPr lang="fr-FR" sz="2400" dirty="0" smtClean="0"/>
              <a:t>2017= 170, fin décembre 2018 : </a:t>
            </a:r>
            <a:r>
              <a:rPr lang="fr-FR" sz="2400" b="1" dirty="0" smtClean="0"/>
              <a:t>149</a:t>
            </a:r>
          </a:p>
          <a:p>
            <a:pPr lvl="0" algn="just"/>
            <a:endParaRPr lang="fr-FR" sz="2400" dirty="0"/>
          </a:p>
          <a:p>
            <a:pPr algn="just">
              <a:buFont typeface="Wingdings" panose="05000000000000000000" pitchFamily="2" charset="2"/>
              <a:buChar char="q"/>
            </a:pPr>
            <a:r>
              <a:rPr lang="fr-FR" sz="2400" dirty="0" smtClean="0"/>
              <a:t>Les jeunes majeurs (ex-MNA) représentent </a:t>
            </a:r>
            <a:r>
              <a:rPr lang="fr-FR" sz="2400" b="1" dirty="0" smtClean="0"/>
              <a:t>50,4% </a:t>
            </a:r>
            <a:r>
              <a:rPr lang="fr-FR" sz="2400" dirty="0" smtClean="0"/>
              <a:t>de l’ensemble des jeunes majeurs pris en charge par le CD54</a:t>
            </a:r>
            <a:endParaRPr lang="fr-FR" sz="2400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20C06-DBFD-47C6-8D8F-22EA0284AD68}" type="slidenum">
              <a:rPr lang="fr-FR" smtClean="0"/>
              <a:t>4</a:t>
            </a:fld>
            <a:endParaRPr lang="fr-FR"/>
          </a:p>
        </p:txBody>
      </p:sp>
      <p:sp>
        <p:nvSpPr>
          <p:cNvPr id="7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fr-FR" dirty="0" smtClean="0"/>
              <a:t>14 mars 2019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11420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sz="2800" b="1" dirty="0" smtClean="0">
                <a:solidFill>
                  <a:schemeClr val="accent1"/>
                </a:solidFill>
              </a:rPr>
              <a:t>Quelques chiffres relatifs aux différentes étapes du parcours </a:t>
            </a:r>
            <a:br>
              <a:rPr lang="fr-FR" sz="2800" b="1" dirty="0" smtClean="0">
                <a:solidFill>
                  <a:schemeClr val="accent1"/>
                </a:solidFill>
              </a:rPr>
            </a:br>
            <a:r>
              <a:rPr lang="fr-FR" sz="2800" b="1" dirty="0" smtClean="0">
                <a:solidFill>
                  <a:schemeClr val="accent1"/>
                </a:solidFill>
              </a:rPr>
              <a:t>des Mineurs Non Accompagnés en date du 14 mars 2019</a:t>
            </a:r>
            <a:endParaRPr lang="fr-FR" sz="2800" b="1" dirty="0">
              <a:solidFill>
                <a:schemeClr val="accent1"/>
              </a:solidFill>
            </a:endParaRPr>
          </a:p>
        </p:txBody>
      </p:sp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457200" y="1988840"/>
            <a:ext cx="8229600" cy="4137323"/>
          </a:xfrm>
        </p:spPr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q"/>
            </a:pPr>
            <a:r>
              <a:rPr lang="fr-FR" sz="2000" b="1" dirty="0" smtClean="0"/>
              <a:t>127 Mineurs Non Accompagnés pris en charge dans le cadre de l’évaluation </a:t>
            </a:r>
            <a:r>
              <a:rPr lang="fr-FR" sz="2000" dirty="0" smtClean="0"/>
              <a:t>(dont ceux en attente des expertises ordonnées par le Parquet),</a:t>
            </a:r>
          </a:p>
          <a:p>
            <a:pPr marL="0" indent="0" algn="just">
              <a:buNone/>
            </a:pPr>
            <a:endParaRPr lang="fr-FR" sz="2000" dirty="0" smtClean="0"/>
          </a:p>
          <a:p>
            <a:pPr algn="just">
              <a:buFont typeface="Wingdings" panose="05000000000000000000" pitchFamily="2" charset="2"/>
              <a:buChar char="q"/>
            </a:pPr>
            <a:r>
              <a:rPr lang="fr-FR" sz="2000" b="1" dirty="0" smtClean="0"/>
              <a:t>232 Mineurs Non Accompagnés pris en charge dans le cadre d’une mesure d’Assistance Educative,</a:t>
            </a:r>
          </a:p>
          <a:p>
            <a:pPr marL="0" indent="0" algn="just">
              <a:buNone/>
            </a:pPr>
            <a:endParaRPr lang="fr-FR" sz="2000" b="1" dirty="0" smtClean="0"/>
          </a:p>
          <a:p>
            <a:pPr algn="just">
              <a:buFont typeface="Wingdings" panose="05000000000000000000" pitchFamily="2" charset="2"/>
              <a:buChar char="q"/>
            </a:pPr>
            <a:r>
              <a:rPr lang="fr-FR" sz="2000" b="1" dirty="0" smtClean="0"/>
              <a:t>147 Jeunes de plus de 18 ans, anciens Mineurs Non Accompagnés, pris en charge dans le cadre d’un Contrat Jeunes Majeurs,</a:t>
            </a:r>
            <a:endParaRPr lang="fr-FR" sz="2000" b="1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14 mars 2019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20C06-DBFD-47C6-8D8F-22EA0284AD68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2216647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080120"/>
          </a:xfrm>
        </p:spPr>
        <p:txBody>
          <a:bodyPr>
            <a:normAutofit/>
          </a:bodyPr>
          <a:lstStyle/>
          <a:p>
            <a:pPr lvl="0"/>
            <a:r>
              <a:rPr lang="fr-FR" dirty="0" smtClean="0">
                <a:solidFill>
                  <a:schemeClr val="accent1"/>
                </a:solidFill>
              </a:rPr>
              <a:t>Les flux depuis 2012, par mois</a:t>
            </a:r>
            <a:endParaRPr lang="fr-FR" dirty="0">
              <a:solidFill>
                <a:schemeClr val="accent1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67544" y="1196752"/>
            <a:ext cx="8229600" cy="4752528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endParaRPr lang="fr-FR" i="1" u="sng" dirty="0" smtClean="0"/>
          </a:p>
          <a:p>
            <a:pPr marL="0" lvl="0" indent="0">
              <a:buNone/>
            </a:pPr>
            <a:endParaRPr lang="fr-FR" i="1" u="sng" dirty="0"/>
          </a:p>
          <a:p>
            <a:pPr marL="0" lvl="0" indent="0">
              <a:buNone/>
            </a:pPr>
            <a:endParaRPr lang="fr-FR" i="1" u="sng" dirty="0" smtClean="0"/>
          </a:p>
          <a:p>
            <a:pPr marL="0" lvl="0" indent="0">
              <a:buNone/>
            </a:pPr>
            <a:endParaRPr lang="fr-FR" i="1" u="sng" dirty="0"/>
          </a:p>
          <a:p>
            <a:pPr marL="0" lvl="0" indent="0">
              <a:buNone/>
            </a:pPr>
            <a:endParaRPr lang="fr-FR" i="1" u="sng" dirty="0" smtClean="0"/>
          </a:p>
          <a:p>
            <a:pPr marL="0" lvl="0" indent="0">
              <a:buNone/>
            </a:pPr>
            <a:endParaRPr lang="fr-FR" i="1" u="sng" dirty="0"/>
          </a:p>
          <a:p>
            <a:pPr marL="0" lvl="0" indent="0">
              <a:buNone/>
            </a:pPr>
            <a:endParaRPr lang="fr-FR" i="1" u="sng" dirty="0" smtClean="0"/>
          </a:p>
          <a:p>
            <a:pPr marL="0" lvl="0" indent="0">
              <a:buNone/>
            </a:pPr>
            <a:endParaRPr lang="fr-FR" i="1" u="sng" dirty="0" smtClean="0"/>
          </a:p>
          <a:p>
            <a:pPr marL="0" lvl="0" indent="0">
              <a:buNone/>
            </a:pPr>
            <a:endParaRPr lang="fr-FR" i="1" u="sng" dirty="0"/>
          </a:p>
          <a:p>
            <a:pPr marL="0" lvl="0" indent="0">
              <a:buNone/>
            </a:pPr>
            <a:endParaRPr lang="fr-FR" i="1" u="sng" dirty="0" smtClean="0"/>
          </a:p>
          <a:p>
            <a:pPr marL="0" lvl="0" indent="0">
              <a:buNone/>
            </a:pPr>
            <a:endParaRPr lang="fr-FR" i="1" u="sng" dirty="0"/>
          </a:p>
          <a:p>
            <a:pPr marL="0" lvl="0" indent="0">
              <a:buNone/>
            </a:pPr>
            <a:endParaRPr lang="fr-FR" i="1" u="sng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20C06-DBFD-47C6-8D8F-22EA0284AD68}" type="slidenum">
              <a:rPr lang="fr-FR" smtClean="0"/>
              <a:t>6</a:t>
            </a:fld>
            <a:endParaRPr lang="fr-FR"/>
          </a:p>
        </p:txBody>
      </p:sp>
      <p:sp>
        <p:nvSpPr>
          <p:cNvPr id="8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fr-FR" dirty="0" smtClean="0"/>
              <a:t>14 mars 2019</a:t>
            </a:r>
            <a:endParaRPr lang="fr-FR" dirty="0"/>
          </a:p>
        </p:txBody>
      </p:sp>
      <p:graphicFrame>
        <p:nvGraphicFramePr>
          <p:cNvPr id="9" name="Graphique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10890497"/>
              </p:ext>
            </p:extLst>
          </p:nvPr>
        </p:nvGraphicFramePr>
        <p:xfrm>
          <a:off x="0" y="1412776"/>
          <a:ext cx="9144000" cy="42484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86766190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876256" y="404664"/>
            <a:ext cx="201622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/>
              <a:t>Répartition par nationalité </a:t>
            </a:r>
            <a:r>
              <a:rPr lang="fr-FR" b="1" dirty="0" smtClean="0"/>
              <a:t>des mineurs </a:t>
            </a:r>
            <a:r>
              <a:rPr lang="fr-FR" b="1" dirty="0"/>
              <a:t>et jeunes majeurs non accompagnés pris en charge en Meurthe-et-Moselle </a:t>
            </a:r>
            <a:endParaRPr lang="fr-FR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20C06-DBFD-47C6-8D8F-22EA0284AD68}" type="slidenum">
              <a:rPr lang="fr-FR" smtClean="0"/>
              <a:t>7</a:t>
            </a:fld>
            <a:endParaRPr lang="fr-FR"/>
          </a:p>
        </p:txBody>
      </p:sp>
      <p:sp>
        <p:nvSpPr>
          <p:cNvPr id="6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fr-FR" dirty="0" smtClean="0"/>
              <a:t>Conseil de gouvernance MNA 25-10-2018</a:t>
            </a:r>
            <a:endParaRPr lang="fr-FR" dirty="0"/>
          </a:p>
        </p:txBody>
      </p:sp>
      <p:graphicFrame>
        <p:nvGraphicFramePr>
          <p:cNvPr id="9" name="Graphique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14949692"/>
              </p:ext>
            </p:extLst>
          </p:nvPr>
        </p:nvGraphicFramePr>
        <p:xfrm>
          <a:off x="1331641" y="116632"/>
          <a:ext cx="6768752" cy="65707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09436105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2980927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fr-FR" sz="4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Le dispositif d’accueil des Mineurs Non Accompagnés </a:t>
            </a:r>
            <a:endParaRPr lang="fr-FR" sz="40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20C06-DBFD-47C6-8D8F-22EA0284AD68}" type="slidenum">
              <a:rPr lang="fr-FR" smtClean="0"/>
              <a:t>8</a:t>
            </a:fld>
            <a:endParaRPr lang="fr-FR"/>
          </a:p>
        </p:txBody>
      </p:sp>
      <p:sp>
        <p:nvSpPr>
          <p:cNvPr id="6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fr-FR" dirty="0" smtClean="0"/>
              <a:t>14 mars 2019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6734809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fr-FR" sz="2000" b="1" dirty="0">
                <a:solidFill>
                  <a:schemeClr val="accent1"/>
                </a:solidFill>
              </a:rPr>
              <a:t>La répartition de l’accueil et de l’accompagnement des </a:t>
            </a:r>
            <a:r>
              <a:rPr lang="fr-FR" sz="2000" b="1" dirty="0" smtClean="0">
                <a:solidFill>
                  <a:schemeClr val="accent1"/>
                </a:solidFill>
              </a:rPr>
              <a:t>Mineurs Non Accompagnés   (05/02/2019)</a:t>
            </a:r>
            <a:endParaRPr lang="fr-FR" sz="2000" b="1" dirty="0">
              <a:solidFill>
                <a:schemeClr val="accent1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0" indent="0">
              <a:buNone/>
            </a:pPr>
            <a:endParaRPr lang="fr-FR" sz="2000" dirty="0"/>
          </a:p>
          <a:p>
            <a:endParaRPr lang="fr-FR" sz="2000" dirty="0"/>
          </a:p>
          <a:p>
            <a:pPr marL="0" indent="0">
              <a:buNone/>
            </a:pPr>
            <a:endParaRPr lang="fr-FR" sz="2000" dirty="0"/>
          </a:p>
          <a:p>
            <a:endParaRPr lang="fr-FR" dirty="0"/>
          </a:p>
        </p:txBody>
      </p:sp>
      <p:sp>
        <p:nvSpPr>
          <p:cNvPr id="8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Le 14 mars 2019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20C06-DBFD-47C6-8D8F-22EA0284AD68}" type="slidenum">
              <a:rPr lang="fr-FR" smtClean="0"/>
              <a:t>9</a:t>
            </a:fld>
            <a:endParaRPr lang="fr-FR"/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20891"/>
              </p:ext>
            </p:extLst>
          </p:nvPr>
        </p:nvGraphicFramePr>
        <p:xfrm>
          <a:off x="1547663" y="1124745"/>
          <a:ext cx="6696745" cy="525658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54031"/>
                <a:gridCol w="1326778"/>
                <a:gridCol w="2107968"/>
                <a:gridCol w="2107968"/>
              </a:tblGrid>
              <a:tr h="26205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400" dirty="0">
                          <a:effectLst/>
                        </a:rPr>
                        <a:t> </a:t>
                      </a:r>
                      <a:endParaRPr lang="fr-FR" sz="4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15485" marR="1548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400">
                          <a:effectLst/>
                        </a:rPr>
                        <a:t>Hébergements</a:t>
                      </a:r>
                      <a:endParaRPr lang="fr-FR" sz="400">
                        <a:effectLst/>
                        <a:latin typeface="Calibri"/>
                        <a:ea typeface="Calibri"/>
                      </a:endParaRPr>
                    </a:p>
                  </a:txBody>
                  <a:tcPr marL="15485" marR="1548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400">
                          <a:effectLst/>
                        </a:rPr>
                        <a:t>nombre de lits disponibles théoriques</a:t>
                      </a:r>
                      <a:endParaRPr lang="fr-FR" sz="400">
                        <a:effectLst/>
                        <a:latin typeface="Calibri"/>
                        <a:ea typeface="Calibri"/>
                      </a:endParaRPr>
                    </a:p>
                  </a:txBody>
                  <a:tcPr marL="15485" marR="1548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400">
                          <a:effectLst/>
                        </a:rPr>
                        <a:t>profil type du public (il peut y avoir des cas particuliers)</a:t>
                      </a:r>
                      <a:endParaRPr lang="fr-FR" sz="400">
                        <a:effectLst/>
                        <a:latin typeface="Calibri"/>
                        <a:ea typeface="Calibri"/>
                      </a:endParaRPr>
                    </a:p>
                  </a:txBody>
                  <a:tcPr marL="15485" marR="15485" marT="0" marB="0" anchor="ctr"/>
                </a:tc>
              </a:tr>
              <a:tr h="685977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400">
                          <a:effectLst/>
                        </a:rPr>
                        <a:t>REMM- SAMIE</a:t>
                      </a:r>
                      <a:endParaRPr lang="fr-FR" sz="400">
                        <a:effectLst/>
                        <a:latin typeface="Calibri"/>
                        <a:ea typeface="Calibri"/>
                      </a:endParaRPr>
                    </a:p>
                  </a:txBody>
                  <a:tcPr marL="15485" marR="1548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400">
                          <a:effectLst/>
                        </a:rPr>
                        <a:t>SAMIE PIBOUL (Velaine)</a:t>
                      </a:r>
                      <a:endParaRPr lang="fr-FR" sz="400">
                        <a:effectLst/>
                        <a:latin typeface="Calibri"/>
                        <a:ea typeface="Calibri"/>
                      </a:endParaRPr>
                    </a:p>
                  </a:txBody>
                  <a:tcPr marL="15485" marR="1548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400">
                          <a:effectLst/>
                        </a:rPr>
                        <a:t>29</a:t>
                      </a:r>
                      <a:endParaRPr lang="fr-FR" sz="400">
                        <a:effectLst/>
                        <a:latin typeface="Calibri"/>
                        <a:ea typeface="Calibri"/>
                      </a:endParaRPr>
                    </a:p>
                  </a:txBody>
                  <a:tcPr marL="15485" marR="1548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400">
                          <a:effectLst/>
                        </a:rPr>
                        <a:t>Primo-accueillant en phase d'évaluation</a:t>
                      </a:r>
                      <a:endParaRPr lang="fr-FR" sz="400">
                        <a:effectLst/>
                        <a:latin typeface="Calibri"/>
                        <a:ea typeface="Calibri"/>
                      </a:endParaRPr>
                    </a:p>
                  </a:txBody>
                  <a:tcPr marL="15485" marR="15485" marT="0" marB="0" anchor="ctr"/>
                </a:tc>
              </a:tr>
              <a:tr h="462456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400">
                          <a:effectLst/>
                        </a:rPr>
                        <a:t>SAMIE DERO (Velaine)</a:t>
                      </a:r>
                      <a:endParaRPr lang="fr-FR" sz="400">
                        <a:effectLst/>
                        <a:latin typeface="Calibri"/>
                        <a:ea typeface="Calibri"/>
                      </a:endParaRPr>
                    </a:p>
                  </a:txBody>
                  <a:tcPr marL="15485" marR="1548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400">
                          <a:effectLst/>
                        </a:rPr>
                        <a:t>29</a:t>
                      </a:r>
                      <a:endParaRPr lang="fr-FR" sz="400">
                        <a:effectLst/>
                        <a:latin typeface="Calibri"/>
                        <a:ea typeface="Calibri"/>
                      </a:endParaRPr>
                    </a:p>
                  </a:txBody>
                  <a:tcPr marL="15485" marR="1548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400">
                          <a:effectLst/>
                        </a:rPr>
                        <a:t>Primo-accueillant en phase d'évaluation</a:t>
                      </a:r>
                      <a:endParaRPr lang="fr-FR" sz="400">
                        <a:effectLst/>
                        <a:latin typeface="Calibri"/>
                        <a:ea typeface="Calibri"/>
                      </a:endParaRPr>
                    </a:p>
                  </a:txBody>
                  <a:tcPr marL="15485" marR="15485" marT="0" marB="0" anchor="ctr"/>
                </a:tc>
              </a:tr>
              <a:tr h="23122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400">
                          <a:effectLst/>
                        </a:rPr>
                        <a:t>Armée du Salut</a:t>
                      </a:r>
                      <a:endParaRPr lang="fr-FR" sz="400">
                        <a:effectLst/>
                        <a:latin typeface="Calibri"/>
                        <a:ea typeface="Calibri"/>
                      </a:endParaRPr>
                    </a:p>
                  </a:txBody>
                  <a:tcPr marL="15485" marR="1548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400">
                          <a:effectLst/>
                        </a:rPr>
                        <a:t>Armée du Salut</a:t>
                      </a:r>
                      <a:endParaRPr lang="fr-FR" sz="400">
                        <a:effectLst/>
                        <a:latin typeface="Calibri"/>
                        <a:ea typeface="Calibri"/>
                      </a:endParaRPr>
                    </a:p>
                  </a:txBody>
                  <a:tcPr marL="15485" marR="1548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400">
                          <a:effectLst/>
                        </a:rPr>
                        <a:t>50</a:t>
                      </a:r>
                      <a:endParaRPr lang="fr-FR" sz="400">
                        <a:effectLst/>
                        <a:latin typeface="Calibri"/>
                        <a:ea typeface="Calibri"/>
                      </a:endParaRPr>
                    </a:p>
                  </a:txBody>
                  <a:tcPr marL="15485" marR="1548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400">
                          <a:effectLst/>
                        </a:rPr>
                        <a:t>investigations en cours suite à doutes sur minorité et/ou isolement</a:t>
                      </a:r>
                      <a:endParaRPr lang="fr-FR" sz="400">
                        <a:effectLst/>
                        <a:latin typeface="Calibri"/>
                        <a:ea typeface="Calibri"/>
                      </a:endParaRPr>
                    </a:p>
                  </a:txBody>
                  <a:tcPr marL="15485" marR="15485" marT="0" marB="0" anchor="ctr"/>
                </a:tc>
              </a:tr>
              <a:tr h="308304">
                <a:tc rowSpan="8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400">
                          <a:effectLst/>
                        </a:rPr>
                        <a:t>REMM - SAMIE</a:t>
                      </a:r>
                      <a:endParaRPr lang="fr-FR" sz="400">
                        <a:effectLst/>
                        <a:latin typeface="Calibri"/>
                        <a:ea typeface="Calibri"/>
                      </a:endParaRPr>
                    </a:p>
                  </a:txBody>
                  <a:tcPr marL="15485" marR="1548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400">
                          <a:effectLst/>
                        </a:rPr>
                        <a:t>HAUSSONVILLE + CEPAL(temporairement)</a:t>
                      </a:r>
                      <a:endParaRPr lang="fr-FR" sz="400">
                        <a:effectLst/>
                        <a:latin typeface="Calibri"/>
                        <a:ea typeface="Calibri"/>
                      </a:endParaRPr>
                    </a:p>
                  </a:txBody>
                  <a:tcPr marL="15485" marR="1548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400">
                          <a:effectLst/>
                        </a:rPr>
                        <a:t>29</a:t>
                      </a:r>
                      <a:endParaRPr lang="fr-FR" sz="400">
                        <a:effectLst/>
                        <a:latin typeface="Calibri"/>
                        <a:ea typeface="Calibri"/>
                      </a:endParaRPr>
                    </a:p>
                  </a:txBody>
                  <a:tcPr marL="15485" marR="1548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400">
                          <a:effectLst/>
                        </a:rPr>
                        <a:t>jeunes reconnus mineurs en attente audience JE et jeunes réorientés d'un autre CD vers CD54</a:t>
                      </a:r>
                      <a:endParaRPr lang="fr-FR" sz="400">
                        <a:effectLst/>
                        <a:latin typeface="Calibri"/>
                        <a:ea typeface="Calibri"/>
                      </a:endParaRPr>
                    </a:p>
                  </a:txBody>
                  <a:tcPr marL="15485" marR="15485" marT="0" marB="0" anchor="ctr"/>
                </a:tc>
              </a:tr>
              <a:tr h="227375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400">
                          <a:effectLst/>
                        </a:rPr>
                        <a:t>Hôtel CERISE + pôle accompagnement</a:t>
                      </a:r>
                      <a:endParaRPr lang="fr-FR" sz="400">
                        <a:effectLst/>
                        <a:latin typeface="Calibri"/>
                        <a:ea typeface="Calibri"/>
                      </a:endParaRPr>
                    </a:p>
                  </a:txBody>
                  <a:tcPr marL="15485" marR="1548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400">
                          <a:effectLst/>
                        </a:rPr>
                        <a:t>40</a:t>
                      </a:r>
                      <a:endParaRPr lang="fr-FR" sz="400">
                        <a:effectLst/>
                        <a:latin typeface="Calibri"/>
                        <a:ea typeface="Calibri"/>
                      </a:endParaRPr>
                    </a:p>
                  </a:txBody>
                  <a:tcPr marL="15485" marR="1548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400">
                          <a:effectLst/>
                        </a:rPr>
                        <a:t>jeunes reconnus mineurs ayant une décision judiciaire en cours (projet à construire)</a:t>
                      </a:r>
                      <a:endParaRPr lang="fr-FR" sz="400">
                        <a:effectLst/>
                        <a:latin typeface="Calibri"/>
                        <a:ea typeface="Calibri"/>
                      </a:endParaRPr>
                    </a:p>
                  </a:txBody>
                  <a:tcPr marL="15485" marR="15485" marT="0" marB="0" anchor="ctr"/>
                </a:tc>
              </a:tr>
              <a:tr h="22352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400">
                          <a:effectLst/>
                        </a:rPr>
                        <a:t>Hôtel 1ère Classe + PAJ</a:t>
                      </a:r>
                      <a:endParaRPr lang="fr-FR" sz="400">
                        <a:effectLst/>
                        <a:latin typeface="Calibri"/>
                        <a:ea typeface="Calibri"/>
                      </a:endParaRPr>
                    </a:p>
                  </a:txBody>
                  <a:tcPr marL="15485" marR="1548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400">
                          <a:effectLst/>
                        </a:rPr>
                        <a:t>30</a:t>
                      </a:r>
                      <a:endParaRPr lang="fr-FR" sz="400">
                        <a:effectLst/>
                        <a:latin typeface="Calibri"/>
                        <a:ea typeface="Calibri"/>
                      </a:endParaRPr>
                    </a:p>
                  </a:txBody>
                  <a:tcPr marL="15485" marR="1548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400">
                          <a:effectLst/>
                        </a:rPr>
                        <a:t>jeunes reconnus mineurs ayant une décision judiciaire en cours (projet en cours)</a:t>
                      </a:r>
                      <a:endParaRPr lang="fr-FR" sz="400">
                        <a:effectLst/>
                        <a:latin typeface="Calibri"/>
                        <a:ea typeface="Calibri"/>
                      </a:endParaRPr>
                    </a:p>
                  </a:txBody>
                  <a:tcPr marL="15485" marR="15485" marT="0" marB="0" anchor="ctr"/>
                </a:tc>
              </a:tr>
              <a:tr h="31215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400">
                          <a:effectLst/>
                        </a:rPr>
                        <a:t>Pix 16</a:t>
                      </a:r>
                      <a:endParaRPr lang="fr-FR" sz="400">
                        <a:effectLst/>
                        <a:latin typeface="Calibri"/>
                        <a:ea typeface="Calibri"/>
                      </a:endParaRPr>
                    </a:p>
                  </a:txBody>
                  <a:tcPr marL="15485" marR="1548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400">
                          <a:effectLst/>
                        </a:rPr>
                        <a:t>24</a:t>
                      </a:r>
                      <a:endParaRPr lang="fr-FR" sz="400">
                        <a:effectLst/>
                        <a:latin typeface="Calibri"/>
                        <a:ea typeface="Calibri"/>
                      </a:endParaRPr>
                    </a:p>
                  </a:txBody>
                  <a:tcPr marL="15485" marR="1548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400">
                          <a:effectLst/>
                        </a:rPr>
                        <a:t>jeunes reconnus mineurs présentants une vulnérabilité</a:t>
                      </a:r>
                      <a:endParaRPr lang="fr-FR" sz="400">
                        <a:effectLst/>
                        <a:latin typeface="Calibri"/>
                        <a:ea typeface="Calibri"/>
                      </a:endParaRPr>
                    </a:p>
                  </a:txBody>
                  <a:tcPr marL="15485" marR="15485" marT="0" marB="0" anchor="ctr"/>
                </a:tc>
              </a:tr>
              <a:tr h="462456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400">
                          <a:effectLst/>
                        </a:rPr>
                        <a:t>Pix 17</a:t>
                      </a:r>
                      <a:endParaRPr lang="fr-FR" sz="400">
                        <a:effectLst/>
                        <a:latin typeface="Calibri"/>
                        <a:ea typeface="Calibri"/>
                      </a:endParaRPr>
                    </a:p>
                  </a:txBody>
                  <a:tcPr marL="15485" marR="1548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400">
                          <a:effectLst/>
                        </a:rPr>
                        <a:t>24</a:t>
                      </a:r>
                      <a:endParaRPr lang="fr-FR" sz="400">
                        <a:effectLst/>
                        <a:latin typeface="Calibri"/>
                        <a:ea typeface="Calibri"/>
                      </a:endParaRPr>
                    </a:p>
                  </a:txBody>
                  <a:tcPr marL="15485" marR="1548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400">
                          <a:effectLst/>
                        </a:rPr>
                        <a:t>jeunes reconnus mineurs arrivés tardivement dans le dispositif MNA et pour lesquels le projet est compliqué à mettre en place (scolarité...)</a:t>
                      </a:r>
                      <a:endParaRPr lang="fr-FR" sz="400">
                        <a:effectLst/>
                        <a:latin typeface="Calibri"/>
                        <a:ea typeface="Calibri"/>
                      </a:endParaRPr>
                    </a:p>
                  </a:txBody>
                  <a:tcPr marL="15485" marR="15485" marT="0" marB="0" anchor="ctr"/>
                </a:tc>
              </a:tr>
              <a:tr h="32757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400">
                          <a:effectLst/>
                        </a:rPr>
                        <a:t>Jarville</a:t>
                      </a:r>
                      <a:endParaRPr lang="fr-FR" sz="400">
                        <a:effectLst/>
                        <a:latin typeface="Calibri"/>
                        <a:ea typeface="Calibri"/>
                      </a:endParaRPr>
                    </a:p>
                  </a:txBody>
                  <a:tcPr marL="15485" marR="1548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400">
                          <a:effectLst/>
                        </a:rPr>
                        <a:t>9</a:t>
                      </a:r>
                      <a:endParaRPr lang="fr-FR" sz="400">
                        <a:effectLst/>
                        <a:latin typeface="Calibri"/>
                        <a:ea typeface="Calibri"/>
                      </a:endParaRPr>
                    </a:p>
                  </a:txBody>
                  <a:tcPr marL="15485" marR="1548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400">
                          <a:effectLst/>
                        </a:rPr>
                        <a:t>jeunes reconnus mineurs pour lesquels une évaluation de l'autonomie est nécessaire</a:t>
                      </a:r>
                      <a:endParaRPr lang="fr-FR" sz="400">
                        <a:effectLst/>
                        <a:latin typeface="Calibri"/>
                        <a:ea typeface="Calibri"/>
                      </a:endParaRPr>
                    </a:p>
                  </a:txBody>
                  <a:tcPr marL="15485" marR="15485" marT="0" marB="0" anchor="ctr"/>
                </a:tc>
              </a:tr>
              <a:tr h="32757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400">
                          <a:effectLst/>
                        </a:rPr>
                        <a:t>studios</a:t>
                      </a:r>
                      <a:endParaRPr lang="fr-FR" sz="400">
                        <a:effectLst/>
                        <a:latin typeface="Calibri"/>
                        <a:ea typeface="Calibri"/>
                      </a:endParaRPr>
                    </a:p>
                  </a:txBody>
                  <a:tcPr marL="15485" marR="1548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400">
                          <a:effectLst/>
                        </a:rPr>
                        <a:t>9</a:t>
                      </a:r>
                      <a:endParaRPr lang="fr-FR" sz="400">
                        <a:effectLst/>
                        <a:latin typeface="Calibri"/>
                        <a:ea typeface="Calibri"/>
                      </a:endParaRPr>
                    </a:p>
                  </a:txBody>
                  <a:tcPr marL="15485" marR="1548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400">
                          <a:effectLst/>
                        </a:rPr>
                        <a:t>jeunes reconnus mineurs ayant une autonomie évaluée permettant un accueil en studio</a:t>
                      </a:r>
                      <a:endParaRPr lang="fr-FR" sz="400">
                        <a:effectLst/>
                        <a:latin typeface="Calibri"/>
                        <a:ea typeface="Calibri"/>
                      </a:endParaRPr>
                    </a:p>
                  </a:txBody>
                  <a:tcPr marL="15485" marR="15485" marT="0" marB="0" anchor="ctr"/>
                </a:tc>
              </a:tr>
              <a:tr h="188836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400">
                          <a:effectLst/>
                        </a:rPr>
                        <a:t>Famille Citoyennes</a:t>
                      </a:r>
                      <a:endParaRPr lang="fr-FR" sz="400">
                        <a:effectLst/>
                        <a:latin typeface="Calibri"/>
                        <a:ea typeface="Calibri"/>
                      </a:endParaRPr>
                    </a:p>
                  </a:txBody>
                  <a:tcPr marL="15485" marR="1548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400" dirty="0">
                          <a:effectLst/>
                        </a:rPr>
                        <a:t> </a:t>
                      </a:r>
                      <a:r>
                        <a:rPr lang="fr-FR" sz="400" dirty="0" smtClean="0">
                          <a:effectLst/>
                        </a:rPr>
                        <a:t>6</a:t>
                      </a:r>
                      <a:endParaRPr lang="fr-FR" sz="4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15485" marR="1548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400">
                          <a:effectLst/>
                        </a:rPr>
                        <a:t>jeunes reconnus mineurs avec projet spécifique</a:t>
                      </a:r>
                      <a:endParaRPr lang="fr-FR" sz="400">
                        <a:effectLst/>
                        <a:latin typeface="Calibri"/>
                        <a:ea typeface="Calibri"/>
                      </a:endParaRPr>
                    </a:p>
                  </a:txBody>
                  <a:tcPr marL="15485" marR="15485" marT="0" marB="0" anchor="ctr"/>
                </a:tc>
              </a:tr>
              <a:tr h="23122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400">
                          <a:effectLst/>
                        </a:rPr>
                        <a:t>Clairjoie</a:t>
                      </a:r>
                      <a:endParaRPr lang="fr-FR" sz="400">
                        <a:effectLst/>
                        <a:latin typeface="Calibri"/>
                        <a:ea typeface="Calibri"/>
                      </a:endParaRPr>
                    </a:p>
                  </a:txBody>
                  <a:tcPr marL="15485" marR="1548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400">
                          <a:effectLst/>
                        </a:rPr>
                        <a:t>Clairjoie (la maison)</a:t>
                      </a:r>
                      <a:endParaRPr lang="fr-FR" sz="400">
                        <a:effectLst/>
                        <a:latin typeface="Calibri"/>
                        <a:ea typeface="Calibri"/>
                      </a:endParaRPr>
                    </a:p>
                  </a:txBody>
                  <a:tcPr marL="15485" marR="1548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400">
                          <a:effectLst/>
                        </a:rPr>
                        <a:t>3</a:t>
                      </a:r>
                      <a:endParaRPr lang="fr-FR" sz="400">
                        <a:effectLst/>
                        <a:latin typeface="Calibri"/>
                        <a:ea typeface="Calibri"/>
                      </a:endParaRPr>
                    </a:p>
                  </a:txBody>
                  <a:tcPr marL="15485" marR="1548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400">
                          <a:effectLst/>
                        </a:rPr>
                        <a:t>jeunes reconnus mineurs pour lesquels un travail sur l'autonomie est à réaliser</a:t>
                      </a:r>
                      <a:endParaRPr lang="fr-FR" sz="400">
                        <a:effectLst/>
                        <a:latin typeface="Calibri"/>
                        <a:ea typeface="Calibri"/>
                      </a:endParaRPr>
                    </a:p>
                  </a:txBody>
                  <a:tcPr marL="15485" marR="15485" marT="0" marB="0" anchor="ctr"/>
                </a:tc>
              </a:tr>
              <a:tr h="385380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400">
                          <a:effectLst/>
                        </a:rPr>
                        <a:t>REALISE</a:t>
                      </a:r>
                      <a:endParaRPr lang="fr-FR" sz="400">
                        <a:effectLst/>
                        <a:latin typeface="Calibri"/>
                        <a:ea typeface="Calibri"/>
                      </a:endParaRPr>
                    </a:p>
                  </a:txBody>
                  <a:tcPr marL="15485" marR="1548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400">
                          <a:effectLst/>
                        </a:rPr>
                        <a:t>DAMIER hébergement</a:t>
                      </a:r>
                      <a:endParaRPr lang="fr-FR" sz="400">
                        <a:effectLst/>
                        <a:latin typeface="Calibri"/>
                        <a:ea typeface="Calibri"/>
                      </a:endParaRPr>
                    </a:p>
                  </a:txBody>
                  <a:tcPr marL="15485" marR="1548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400">
                          <a:effectLst/>
                        </a:rPr>
                        <a:t>24</a:t>
                      </a:r>
                      <a:endParaRPr lang="fr-FR" sz="400">
                        <a:effectLst/>
                        <a:latin typeface="Calibri"/>
                        <a:ea typeface="Calibri"/>
                      </a:endParaRPr>
                    </a:p>
                  </a:txBody>
                  <a:tcPr marL="15485" marR="1548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400">
                          <a:effectLst/>
                        </a:rPr>
                        <a:t>jeunes reconnus mineurs et ayant un projet sans difficulté mais pour lesquels une autonomie complète n'est pas acquise</a:t>
                      </a:r>
                      <a:endParaRPr lang="fr-FR" sz="400">
                        <a:effectLst/>
                        <a:latin typeface="Calibri"/>
                        <a:ea typeface="Calibri"/>
                      </a:endParaRPr>
                    </a:p>
                  </a:txBody>
                  <a:tcPr marL="15485" marR="15485" marT="0" marB="0" anchor="ctr"/>
                </a:tc>
              </a:tr>
              <a:tr h="38538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400">
                          <a:effectLst/>
                        </a:rPr>
                        <a:t>DAMIER appartement</a:t>
                      </a:r>
                      <a:endParaRPr lang="fr-FR" sz="400">
                        <a:effectLst/>
                        <a:latin typeface="Calibri"/>
                        <a:ea typeface="Calibri"/>
                      </a:endParaRPr>
                    </a:p>
                  </a:txBody>
                  <a:tcPr marL="15485" marR="1548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400">
                          <a:effectLst/>
                        </a:rPr>
                        <a:t>78</a:t>
                      </a:r>
                      <a:endParaRPr lang="fr-FR" sz="400">
                        <a:effectLst/>
                        <a:latin typeface="Calibri"/>
                        <a:ea typeface="Calibri"/>
                      </a:endParaRPr>
                    </a:p>
                  </a:txBody>
                  <a:tcPr marL="15485" marR="1548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400">
                          <a:effectLst/>
                        </a:rPr>
                        <a:t>jeunes reconnus mineurs et ayant un projet sans difficulté mais pour lesquels une autonomie complète est acquise</a:t>
                      </a:r>
                      <a:endParaRPr lang="fr-FR" sz="400">
                        <a:effectLst/>
                        <a:latin typeface="Calibri"/>
                        <a:ea typeface="Calibri"/>
                      </a:endParaRPr>
                    </a:p>
                  </a:txBody>
                  <a:tcPr marL="15485" marR="15485" marT="0" marB="0" anchor="ctr"/>
                </a:tc>
              </a:tr>
              <a:tr h="23508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400">
                          <a:effectLst/>
                        </a:rPr>
                        <a:t>Autre</a:t>
                      </a:r>
                      <a:endParaRPr lang="fr-FR" sz="400">
                        <a:effectLst/>
                        <a:latin typeface="Calibri"/>
                        <a:ea typeface="Calibri"/>
                      </a:endParaRPr>
                    </a:p>
                  </a:txBody>
                  <a:tcPr marL="15485" marR="1548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400">
                          <a:effectLst/>
                        </a:rPr>
                        <a:t> MECS (OBERHOLZ- Centre Maternel…)</a:t>
                      </a:r>
                      <a:endParaRPr lang="fr-FR" sz="400">
                        <a:effectLst/>
                        <a:latin typeface="Calibri"/>
                        <a:ea typeface="Calibri"/>
                      </a:endParaRPr>
                    </a:p>
                  </a:txBody>
                  <a:tcPr marL="15485" marR="1548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400" dirty="0">
                          <a:effectLst/>
                        </a:rPr>
                        <a:t> </a:t>
                      </a:r>
                      <a:endParaRPr lang="fr-FR" sz="4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15485" marR="1548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400" dirty="0">
                          <a:effectLst/>
                        </a:rPr>
                        <a:t>Jeunes pour lesquels un travail sur l'autonomie est à réaliser</a:t>
                      </a:r>
                      <a:endParaRPr lang="fr-FR" sz="4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15485" marR="15485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0567524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1186</TotalTime>
  <Words>512</Words>
  <Application>Microsoft Office PowerPoint</Application>
  <PresentationFormat>Affichage à l'écran (4:3)</PresentationFormat>
  <Paragraphs>131</Paragraphs>
  <Slides>9</Slides>
  <Notes>7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0" baseType="lpstr">
      <vt:lpstr>Thème Office</vt:lpstr>
      <vt:lpstr>Accueil des Mineurs Non Accompagnés  en Meurthe-et-Moselle</vt:lpstr>
      <vt:lpstr>Présentation PowerPoint</vt:lpstr>
      <vt:lpstr>L’accueil des Mineurs Non Accompagnés en chiffres</vt:lpstr>
      <vt:lpstr>Evolution au 31 décembre 2018 </vt:lpstr>
      <vt:lpstr>Quelques chiffres relatifs aux différentes étapes du parcours  des Mineurs Non Accompagnés en date du 14 mars 2019</vt:lpstr>
      <vt:lpstr>Les flux depuis 2012, par mois</vt:lpstr>
      <vt:lpstr>Présentation PowerPoint</vt:lpstr>
      <vt:lpstr>Présentation PowerPoint</vt:lpstr>
      <vt:lpstr>La répartition de l’accueil et de l’accompagnement des Mineurs Non Accompagnés   (05/02/2019)</vt:lpstr>
    </vt:vector>
  </TitlesOfParts>
  <Company>CG54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Réunion de crise sur l’accueil des MNA en Meurthe-et-Moselle</dc:title>
  <dc:creator>ANDRE Gabriel</dc:creator>
  <cp:lastModifiedBy>VIDART, THIERRY</cp:lastModifiedBy>
  <cp:revision>91</cp:revision>
  <cp:lastPrinted>2018-10-25T16:02:00Z</cp:lastPrinted>
  <dcterms:created xsi:type="dcterms:W3CDTF">2017-04-11T12:13:40Z</dcterms:created>
  <dcterms:modified xsi:type="dcterms:W3CDTF">2019-03-14T20:59:25Z</dcterms:modified>
</cp:coreProperties>
</file>