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2" r:id="rId3"/>
    <p:sldId id="263" r:id="rId4"/>
    <p:sldId id="260" r:id="rId5"/>
    <p:sldId id="274" r:id="rId6"/>
    <p:sldId id="259" r:id="rId7"/>
    <p:sldId id="264" r:id="rId8"/>
    <p:sldId id="275" r:id="rId9"/>
    <p:sldId id="272" r:id="rId10"/>
    <p:sldId id="271" r:id="rId11"/>
    <p:sldId id="273" r:id="rId12"/>
    <p:sldId id="276" r:id="rId13"/>
    <p:sldId id="278" r:id="rId1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2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9C7831-68EC-4599-8417-36C40961E5B3}" type="datetimeFigureOut">
              <a:rPr lang="fr-FR" smtClean="0"/>
              <a:pPr/>
              <a:t>15/03/2019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F5D8BC-682E-4688-9A3C-94253CB8A54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2016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2238B-6C46-414A-B1FF-E6B9DFE71DA1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15/03/2019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15/03/2019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15/03/2019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15/03/2019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15/03/2019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15/03/2019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15/03/2019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15/03/2019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15/03/2019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15/03/2019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15/03/2019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15/03/2019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7772400" cy="2160239"/>
          </a:xfrm>
        </p:spPr>
        <p:txBody>
          <a:bodyPr>
            <a:normAutofit/>
          </a:bodyPr>
          <a:lstStyle/>
          <a:p>
            <a:r>
              <a:rPr lang="fr-FR" sz="4000" dirty="0" smtClean="0"/>
              <a:t>Migrations : quelques éléments du contexte mondial</a:t>
            </a:r>
            <a:endParaRPr lang="fr-FR" sz="40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2852936"/>
            <a:ext cx="9144000" cy="4005064"/>
          </a:xfrm>
        </p:spPr>
        <p:txBody>
          <a:bodyPr>
            <a:normAutofit fontScale="25000" lnSpcReduction="20000"/>
          </a:bodyPr>
          <a:lstStyle/>
          <a:p>
            <a:r>
              <a:rPr lang="fr-FR" sz="9600" dirty="0" smtClean="0"/>
              <a:t>Analyse de textes récents</a:t>
            </a:r>
          </a:p>
          <a:p>
            <a:endParaRPr lang="fr-FR" sz="9600" dirty="0" smtClean="0"/>
          </a:p>
          <a:p>
            <a:pPr marL="1371600" indent="-1371600" algn="l"/>
            <a:r>
              <a:rPr lang="fr-FR" sz="9600" dirty="0" smtClean="0"/>
              <a:t>	1 - De l’Organisation  des Nations Unies</a:t>
            </a:r>
          </a:p>
          <a:p>
            <a:pPr marL="2743200" lvl="3" indent="-1371600" algn="l">
              <a:buFont typeface="Courier New" pitchFamily="49" charset="0"/>
              <a:buChar char="o"/>
            </a:pPr>
            <a:r>
              <a:rPr lang="fr-FR" sz="8400" dirty="0" smtClean="0"/>
              <a:t>FAO (agence ONU pour l’Alimentation et l’Agriculture).</a:t>
            </a:r>
          </a:p>
          <a:p>
            <a:pPr marL="2743200" lvl="3" indent="-1371600" algn="l">
              <a:buFont typeface="Courier New" pitchFamily="49" charset="0"/>
              <a:buChar char="o"/>
            </a:pPr>
            <a:r>
              <a:rPr lang="fr-FR" sz="8400" dirty="0" smtClean="0"/>
              <a:t>Pacte sur les migrations  (Marrakech)</a:t>
            </a:r>
          </a:p>
          <a:p>
            <a:pPr marL="2743200" lvl="3" indent="-1371600" algn="l">
              <a:buFont typeface="Courier New" pitchFamily="49" charset="0"/>
              <a:buChar char="o"/>
            </a:pPr>
            <a:r>
              <a:rPr lang="fr-FR" sz="8400" dirty="0" smtClean="0"/>
              <a:t>Pacte sur les réfugiés</a:t>
            </a:r>
          </a:p>
          <a:p>
            <a:pPr marL="2743200" lvl="3" indent="-1371600" algn="l">
              <a:buFont typeface="Courier New" pitchFamily="49" charset="0"/>
              <a:buChar char="o"/>
            </a:pPr>
            <a:endParaRPr lang="fr-FR" sz="8400" dirty="0" smtClean="0"/>
          </a:p>
          <a:p>
            <a:pPr marL="2743200" lvl="3" indent="-1371600" algn="l"/>
            <a:r>
              <a:rPr lang="fr-FR" sz="9600" dirty="0" smtClean="0"/>
              <a:t>2 - Du Conseil de l’Europe :</a:t>
            </a:r>
          </a:p>
          <a:p>
            <a:pPr marL="2743200" lvl="3" indent="-1371600" algn="l">
              <a:buFont typeface="Arial" pitchFamily="34" charset="0"/>
              <a:buChar char="•"/>
            </a:pPr>
            <a:r>
              <a:rPr lang="fr-FR" sz="9600" dirty="0" smtClean="0"/>
              <a:t>Consultation citoyenne mars-décembre 2018</a:t>
            </a:r>
          </a:p>
          <a:p>
            <a:pPr marL="2743200" lvl="3" indent="-1371600" algn="l">
              <a:buFont typeface="Arial" pitchFamily="34" charset="0"/>
              <a:buChar char="•"/>
            </a:pPr>
            <a:endParaRPr lang="fr-FR" sz="9600" dirty="0" smtClean="0"/>
          </a:p>
          <a:p>
            <a:pPr marL="2743200" lvl="3" indent="-1371600" algn="l"/>
            <a:r>
              <a:rPr lang="fr-FR" sz="9600" dirty="0" smtClean="0"/>
              <a:t>					</a:t>
            </a:r>
            <a:r>
              <a:rPr lang="fr-FR" sz="7200" dirty="0" smtClean="0"/>
              <a:t>Alain MAILFERT, mars 2019</a:t>
            </a:r>
          </a:p>
          <a:p>
            <a:pPr marL="2743200" lvl="3" indent="-1371600" algn="l">
              <a:buFont typeface="Arial" pitchFamily="34" charset="0"/>
              <a:buChar char="•"/>
            </a:pPr>
            <a:endParaRPr lang="fr-FR" sz="9600" dirty="0" smtClean="0"/>
          </a:p>
          <a:p>
            <a:pPr marL="2743200" lvl="3" indent="-1371600" algn="l"/>
            <a:endParaRPr lang="fr-FR" sz="8400" dirty="0" smtClean="0"/>
          </a:p>
          <a:p>
            <a:pPr marL="2743200" lvl="3" indent="-1371600" algn="l"/>
            <a:endParaRPr lang="fr-FR" sz="8400" dirty="0" smtClean="0"/>
          </a:p>
          <a:p>
            <a:pPr marL="2743200" lvl="3" indent="-1371600" algn="l"/>
            <a:endParaRPr lang="fr-FR" sz="8800" dirty="0" smtClean="0"/>
          </a:p>
          <a:p>
            <a:endParaRPr lang="fr-FR" sz="9600" dirty="0" smtClean="0"/>
          </a:p>
          <a:p>
            <a:r>
              <a:rPr lang="fr-FR" sz="9600" dirty="0" smtClean="0"/>
              <a:t>	</a:t>
            </a:r>
            <a:r>
              <a:rPr lang="fr-FR" dirty="0" smtClean="0"/>
              <a:t>	Alain </a:t>
            </a:r>
            <a:r>
              <a:rPr lang="fr-FR" dirty="0" err="1" smtClean="0"/>
              <a:t>Mailfert</a:t>
            </a:r>
            <a:r>
              <a:rPr lang="fr-FR" dirty="0" smtClean="0"/>
              <a:t>   Mars 2019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 fontScale="90000"/>
          </a:bodyPr>
          <a:lstStyle/>
          <a:p>
            <a:pPr lvl="0"/>
            <a:r>
              <a:rPr lang="fr-FR" dirty="0" smtClean="0"/>
              <a:t>Bilans annuels Nations Unies (ONU)</a:t>
            </a:r>
            <a:br>
              <a:rPr lang="fr-FR" dirty="0" smtClean="0"/>
            </a:br>
            <a:r>
              <a:rPr lang="fr-FR" sz="36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lang="fr-FR" sz="36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endParaRPr lang="fr-FR" sz="3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2204864"/>
            <a:ext cx="8892480" cy="4464496"/>
          </a:xfrm>
        </p:spPr>
        <p:txBody>
          <a:bodyPr>
            <a:normAutofit/>
          </a:bodyPr>
          <a:lstStyle/>
          <a:p>
            <a:pPr lvl="0" algn="ctr">
              <a:buNone/>
            </a:pPr>
            <a:r>
              <a:rPr lang="fr-FR" sz="2800" i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Rapport annuel « La situation mondiale de l’alimentation et de l’agriculture »</a:t>
            </a:r>
            <a:r>
              <a:rPr lang="fr-FR" sz="28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(FAO)</a:t>
            </a:r>
          </a:p>
          <a:p>
            <a:pPr lvl="0" algn="ctr">
              <a:buNone/>
            </a:pPr>
            <a:r>
              <a:rPr lang="fr-FR" sz="28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15 octobre 2018, sous-titré :</a:t>
            </a:r>
          </a:p>
          <a:p>
            <a:pPr lvl="0" algn="ctr">
              <a:buNone/>
            </a:pPr>
            <a:r>
              <a:rPr lang="fr-FR" b="1" u="sng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Migrations</a:t>
            </a:r>
            <a:r>
              <a:rPr lang="fr-FR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, Agriculture et Développement Rural</a:t>
            </a:r>
          </a:p>
          <a:p>
            <a:pPr algn="ctr">
              <a:buNone/>
            </a:pPr>
            <a:endParaRPr lang="fr-FR" sz="2400" i="1" dirty="0" smtClean="0"/>
          </a:p>
          <a:p>
            <a:pPr algn="ctr">
              <a:buNone/>
            </a:pPr>
            <a:r>
              <a:rPr lang="fr-FR" sz="2400" i="1" dirty="0" smtClean="0"/>
              <a:t>Faisant suite au rapport</a:t>
            </a:r>
          </a:p>
          <a:p>
            <a:pPr lvl="0" algn="ctr">
              <a:buNone/>
            </a:pPr>
            <a:r>
              <a:rPr lang="fr-FR" sz="2400" i="1" dirty="0" smtClean="0"/>
              <a:t>« L’état de la sécurité alimentaire et de la nutrition dans le monde »</a:t>
            </a:r>
            <a:r>
              <a:rPr lang="fr-FR" sz="2400" dirty="0" smtClean="0"/>
              <a:t> (FAO+PAM+FIDA+OMS+UNICEF) </a:t>
            </a:r>
          </a:p>
          <a:p>
            <a:pPr lvl="0" algn="ctr">
              <a:buNone/>
            </a:pPr>
            <a:r>
              <a:rPr lang="fr-FR" sz="2400" dirty="0" smtClean="0"/>
              <a:t>11 septembre 2018 </a:t>
            </a:r>
            <a:endParaRPr lang="fr-FR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>
            <a:normAutofit/>
          </a:bodyPr>
          <a:lstStyle/>
          <a:p>
            <a:r>
              <a:rPr lang="fr-FR" sz="4000" dirty="0" smtClean="0"/>
              <a:t>Aux sources des migrations</a:t>
            </a:r>
            <a:endParaRPr lang="fr-FR" sz="4000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>
          <a:xfrm>
            <a:off x="0" y="836712"/>
            <a:ext cx="9144000" cy="3240360"/>
          </a:xfrm>
        </p:spPr>
        <p:txBody>
          <a:bodyPr>
            <a:normAutofit fontScale="55000" lnSpcReduction="20000"/>
          </a:bodyPr>
          <a:lstStyle/>
          <a:p>
            <a:pPr algn="ctr">
              <a:buNone/>
            </a:pPr>
            <a:endParaRPr lang="fr-FR" dirty="0" smtClean="0"/>
          </a:p>
          <a:p>
            <a:pPr algn="ctr">
              <a:buNone/>
            </a:pPr>
            <a:r>
              <a:rPr lang="fr-FR" sz="5100" dirty="0" smtClean="0"/>
              <a:t>Selon l’ONU, les migrations font </a:t>
            </a:r>
            <a:r>
              <a:rPr lang="fr-FR" sz="5100" b="1" dirty="0" smtClean="0">
                <a:solidFill>
                  <a:srgbClr val="C00000"/>
                </a:solidFill>
              </a:rPr>
              <a:t>partie intégrante du développement de l’être humain, de l’économie et de l’organisation sociale</a:t>
            </a:r>
            <a:endParaRPr lang="fr-FR" sz="5100" dirty="0" smtClean="0"/>
          </a:p>
          <a:p>
            <a:pPr algn="ctr">
              <a:buNone/>
            </a:pPr>
            <a:endParaRPr lang="fr-FR" sz="5100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fr-FR" sz="5100" dirty="0" smtClean="0"/>
              <a:t>La FAO désigne </a:t>
            </a:r>
            <a:r>
              <a:rPr lang="fr-FR" sz="5100" b="1" dirty="0" smtClean="0">
                <a:solidFill>
                  <a:srgbClr val="C00000"/>
                </a:solidFill>
              </a:rPr>
              <a:t>l’état de développement rural et les problèmes d’agriculture, donc d’alimentation</a:t>
            </a:r>
            <a:r>
              <a:rPr lang="fr-FR" sz="5100" dirty="0" smtClean="0">
                <a:solidFill>
                  <a:srgbClr val="FF0000"/>
                </a:solidFill>
              </a:rPr>
              <a:t>, </a:t>
            </a:r>
            <a:r>
              <a:rPr lang="fr-FR" sz="5100" dirty="0" smtClean="0"/>
              <a:t>comme facteurs les plus importants du </a:t>
            </a:r>
            <a:r>
              <a:rPr lang="fr-FR" sz="5100" u="sng" dirty="0" smtClean="0"/>
              <a:t>phénomène</a:t>
            </a:r>
            <a:r>
              <a:rPr lang="fr-FR" sz="5100" dirty="0" smtClean="0"/>
              <a:t> migratoire</a:t>
            </a:r>
          </a:p>
          <a:p>
            <a:pPr algn="ctr">
              <a:buNone/>
            </a:pPr>
            <a:endParaRPr lang="fr-FR" dirty="0" smtClean="0"/>
          </a:p>
          <a:p>
            <a:pPr algn="ctr">
              <a:buNone/>
            </a:pPr>
            <a:endParaRPr lang="fr-FR" dirty="0"/>
          </a:p>
        </p:txBody>
      </p:sp>
      <p:pic>
        <p:nvPicPr>
          <p:cNvPr id="7" name="Espace réservé du contenu 6" descr="https://screenshotscdn.firefoxusercontent.com/images/2b50035a-8fc6-469f-8421-e41be2da3ca2.png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99592" y="4149080"/>
            <a:ext cx="7488832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Autofit/>
          </a:bodyPr>
          <a:lstStyle/>
          <a:p>
            <a:r>
              <a:rPr lang="fr-FR" sz="3600" dirty="0" smtClean="0"/>
              <a:t>Aux sources des migrations : la sous - alimentation dans le monde  </a:t>
            </a:r>
            <a:endParaRPr lang="fr-FR" sz="3600" dirty="0"/>
          </a:p>
        </p:txBody>
      </p:sp>
      <p:pic>
        <p:nvPicPr>
          <p:cNvPr id="4" name="clipImage" descr="https://screenshotscdn.firefoxusercontent.com/images/1f8feed4-90cf-4f1f-b949-a78a97b4e370.pn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84784"/>
            <a:ext cx="8208912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78098"/>
          </a:xfrm>
        </p:spPr>
        <p:txBody>
          <a:bodyPr>
            <a:normAutofit/>
          </a:bodyPr>
          <a:lstStyle/>
          <a:p>
            <a:r>
              <a:rPr lang="fr-FR" sz="3600" dirty="0" smtClean="0"/>
              <a:t>Recommandations de l’ONU</a:t>
            </a:r>
            <a:endParaRPr lang="fr-FR" sz="3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0" y="908720"/>
            <a:ext cx="6876256" cy="5949280"/>
          </a:xfrm>
        </p:spPr>
        <p:txBody>
          <a:bodyPr>
            <a:normAutofit fontScale="40000" lnSpcReduction="20000"/>
          </a:bodyPr>
          <a:lstStyle/>
          <a:p>
            <a:endParaRPr lang="fr-FR" sz="6000" dirty="0" smtClean="0"/>
          </a:p>
          <a:p>
            <a:r>
              <a:rPr lang="fr-FR" sz="6000" dirty="0" smtClean="0"/>
              <a:t>Les migrations : </a:t>
            </a:r>
            <a:r>
              <a:rPr lang="fr-FR" sz="6000" b="1" dirty="0" smtClean="0">
                <a:solidFill>
                  <a:srgbClr val="C00000"/>
                </a:solidFill>
              </a:rPr>
              <a:t>permettent de réduire les inégalités dans les pays et entre les pays </a:t>
            </a:r>
            <a:r>
              <a:rPr lang="fr-FR" sz="6000" dirty="0" smtClean="0"/>
              <a:t>(ODD de l’ONU); porteuses d</a:t>
            </a:r>
            <a:r>
              <a:rPr lang="fr-FR" sz="6000" dirty="0" smtClean="0">
                <a:solidFill>
                  <a:srgbClr val="C00000"/>
                </a:solidFill>
              </a:rPr>
              <a:t>’</a:t>
            </a:r>
            <a:r>
              <a:rPr lang="fr-FR" sz="6000" b="1" dirty="0" smtClean="0">
                <a:solidFill>
                  <a:srgbClr val="C00000"/>
                </a:solidFill>
              </a:rPr>
              <a:t>opportunités</a:t>
            </a:r>
            <a:r>
              <a:rPr lang="fr-FR" sz="6000" dirty="0" smtClean="0"/>
              <a:t> pour le développement global.</a:t>
            </a:r>
          </a:p>
          <a:p>
            <a:pPr>
              <a:buNone/>
            </a:pPr>
            <a:endParaRPr lang="fr-FR" sz="6000" dirty="0" smtClean="0"/>
          </a:p>
          <a:p>
            <a:r>
              <a:rPr lang="fr-FR" sz="6000" dirty="0" smtClean="0"/>
              <a:t>Les politiques doivent </a:t>
            </a:r>
            <a:r>
              <a:rPr lang="fr-FR" sz="6000" b="1" dirty="0" smtClean="0">
                <a:solidFill>
                  <a:srgbClr val="C00000"/>
                </a:solidFill>
              </a:rPr>
              <a:t>optimiser les bienfaits économiques et sociaux des flux migratoires </a:t>
            </a:r>
            <a:r>
              <a:rPr lang="fr-FR" sz="6000" dirty="0" smtClean="0"/>
              <a:t>plus que les réduire ou accélérer</a:t>
            </a:r>
            <a:r>
              <a:rPr lang="fr-FR" sz="6000" dirty="0" smtClean="0">
                <a:solidFill>
                  <a:srgbClr val="C00000"/>
                </a:solidFill>
              </a:rPr>
              <a:t>.</a:t>
            </a:r>
            <a:endParaRPr lang="fr-FR" sz="6000" dirty="0" smtClean="0"/>
          </a:p>
          <a:p>
            <a:pPr>
              <a:buNone/>
            </a:pPr>
            <a:endParaRPr lang="fr-FR" sz="4400" dirty="0" smtClean="0"/>
          </a:p>
          <a:p>
            <a:r>
              <a:rPr lang="fr-FR" sz="6000" b="1" dirty="0" smtClean="0">
                <a:solidFill>
                  <a:srgbClr val="C00000"/>
                </a:solidFill>
              </a:rPr>
              <a:t>Assurer la</a:t>
            </a:r>
            <a:r>
              <a:rPr lang="fr-FR" sz="6000" dirty="0" smtClean="0">
                <a:solidFill>
                  <a:srgbClr val="C00000"/>
                </a:solidFill>
              </a:rPr>
              <a:t> </a:t>
            </a:r>
            <a:r>
              <a:rPr lang="fr-FR" sz="6000" b="1" dirty="0" smtClean="0">
                <a:solidFill>
                  <a:srgbClr val="C00000"/>
                </a:solidFill>
              </a:rPr>
              <a:t>cohérence</a:t>
            </a:r>
            <a:r>
              <a:rPr lang="fr-FR" sz="6000" dirty="0" smtClean="0"/>
              <a:t> entre les politiques migratoires et celles de développement (développement rural pour la FAO) </a:t>
            </a:r>
          </a:p>
          <a:p>
            <a:pPr>
              <a:buNone/>
            </a:pPr>
            <a:endParaRPr lang="fr-FR" sz="6000" dirty="0" smtClean="0">
              <a:solidFill>
                <a:srgbClr val="7030A0"/>
              </a:solidFill>
            </a:endParaRPr>
          </a:p>
          <a:p>
            <a:r>
              <a:rPr lang="fr-FR" sz="6000" b="1" dirty="0" smtClean="0">
                <a:solidFill>
                  <a:srgbClr val="C00000"/>
                </a:solidFill>
              </a:rPr>
              <a:t>Réduire les difficultés des migrants</a:t>
            </a:r>
            <a:r>
              <a:rPr lang="fr-FR" sz="6000" dirty="0" smtClean="0">
                <a:solidFill>
                  <a:srgbClr val="C00000"/>
                </a:solidFill>
              </a:rPr>
              <a:t> </a:t>
            </a:r>
            <a:r>
              <a:rPr lang="fr-FR" sz="6000" dirty="0" smtClean="0"/>
              <a:t>et des collectivités d’accueil.</a:t>
            </a:r>
          </a:p>
          <a:p>
            <a:endParaRPr lang="fr-FR" dirty="0"/>
          </a:p>
        </p:txBody>
      </p:sp>
      <p:pic>
        <p:nvPicPr>
          <p:cNvPr id="5" name="Espace réservé du contenu 5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2132856"/>
            <a:ext cx="2123728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0"/>
            <a:ext cx="8964488" cy="1124744"/>
          </a:xfrm>
        </p:spPr>
        <p:txBody>
          <a:bodyPr>
            <a:noAutofit/>
          </a:bodyPr>
          <a:lstStyle/>
          <a:p>
            <a:r>
              <a:rPr lang="fr-FR" sz="3800" dirty="0" smtClean="0"/>
              <a:t>Le phénomène migratoire, quelle ampleur?</a:t>
            </a:r>
            <a:endParaRPr lang="fr-FR" sz="3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fr-FR" sz="2800" dirty="0" smtClean="0"/>
              <a:t>L’ONU distingue les migrations </a:t>
            </a:r>
            <a:r>
              <a:rPr lang="fr-FR" sz="2800" b="1" dirty="0" smtClean="0"/>
              <a:t>internationales</a:t>
            </a:r>
            <a:r>
              <a:rPr lang="fr-FR" sz="2800" dirty="0" smtClean="0"/>
              <a:t> des migrations </a:t>
            </a:r>
            <a:r>
              <a:rPr lang="fr-FR" sz="2800" b="1" dirty="0" smtClean="0"/>
              <a:t>internes</a:t>
            </a:r>
            <a:r>
              <a:rPr lang="fr-FR" sz="2800" dirty="0" smtClean="0"/>
              <a:t> (aux Etats)</a:t>
            </a:r>
          </a:p>
          <a:p>
            <a:r>
              <a:rPr lang="fr-FR" sz="2800" dirty="0" smtClean="0"/>
              <a:t>Entre 1990 et 2018, les cohortes migratoires </a:t>
            </a:r>
            <a:r>
              <a:rPr lang="fr-FR" sz="2800" b="1" u="sng" dirty="0" smtClean="0"/>
              <a:t>internationales</a:t>
            </a:r>
            <a:r>
              <a:rPr lang="fr-FR" sz="2800" dirty="0" smtClean="0"/>
              <a:t> sont passées de 153 millions à </a:t>
            </a:r>
            <a:r>
              <a:rPr lang="fr-FR" sz="2800" dirty="0" smtClean="0">
                <a:solidFill>
                  <a:srgbClr val="C00000"/>
                </a:solidFill>
              </a:rPr>
              <a:t>258 millions</a:t>
            </a:r>
            <a:r>
              <a:rPr lang="fr-FR" sz="2800" dirty="0" smtClean="0"/>
              <a:t> de personnes (2,9% à </a:t>
            </a:r>
            <a:r>
              <a:rPr lang="fr-FR" sz="2800" dirty="0" smtClean="0">
                <a:solidFill>
                  <a:srgbClr val="C00000"/>
                </a:solidFill>
              </a:rPr>
              <a:t>3,3%</a:t>
            </a:r>
            <a:r>
              <a:rPr lang="fr-FR" sz="2800" dirty="0" smtClean="0"/>
              <a:t> de la population mondiale) désignées comme « migrants », dont 26 M sont des « réfugiés »</a:t>
            </a:r>
          </a:p>
          <a:p>
            <a:r>
              <a:rPr lang="fr-FR" sz="2800" dirty="0" smtClean="0"/>
              <a:t>38% des migrants vont entre pays sous-développés, 35% (seulement…) d’un pays sous-développé vers un pays développé</a:t>
            </a:r>
          </a:p>
          <a:p>
            <a:r>
              <a:rPr lang="fr-FR" sz="2800" dirty="0" smtClean="0"/>
              <a:t>Migrations </a:t>
            </a:r>
            <a:r>
              <a:rPr lang="fr-FR" sz="2800" b="1" u="sng" dirty="0" smtClean="0"/>
              <a:t>internes</a:t>
            </a:r>
            <a:r>
              <a:rPr lang="fr-FR" sz="2800" b="1" dirty="0" smtClean="0"/>
              <a:t> </a:t>
            </a:r>
            <a:r>
              <a:rPr lang="fr-FR" sz="2800" dirty="0" smtClean="0"/>
              <a:t>: un milliard de personnes…</a:t>
            </a:r>
            <a:endParaRPr lang="fr-FR" sz="2800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512168"/>
          </a:xfrm>
        </p:spPr>
        <p:txBody>
          <a:bodyPr>
            <a:normAutofit/>
          </a:bodyPr>
          <a:lstStyle/>
          <a:p>
            <a:r>
              <a:rPr lang="fr-FR" dirty="0" smtClean="0"/>
              <a:t>Migrants et réfugiés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323528" y="1052736"/>
            <a:ext cx="4173860" cy="1122139"/>
          </a:xfrm>
        </p:spPr>
        <p:txBody>
          <a:bodyPr>
            <a:noAutofit/>
          </a:bodyPr>
          <a:lstStyle/>
          <a:p>
            <a:pPr algn="ctr"/>
            <a:r>
              <a:rPr lang="fr-FR" sz="3200" dirty="0" smtClean="0"/>
              <a:t>Migrations « choisies »</a:t>
            </a:r>
          </a:p>
          <a:p>
            <a:pPr algn="ctr"/>
            <a:r>
              <a:rPr lang="fr-FR" sz="2000" dirty="0" smtClean="0"/>
              <a:t>(évolution climatique ou conditions économiques)</a:t>
            </a:r>
            <a:endParaRPr lang="fr-FR" sz="2000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3"/>
          </p:nvPr>
        </p:nvSpPr>
        <p:spPr>
          <a:xfrm>
            <a:off x="4645025" y="1340768"/>
            <a:ext cx="4041775" cy="834107"/>
          </a:xfrm>
        </p:spPr>
        <p:txBody>
          <a:bodyPr>
            <a:noAutofit/>
          </a:bodyPr>
          <a:lstStyle/>
          <a:p>
            <a:pPr algn="ctr"/>
            <a:r>
              <a:rPr lang="fr-FR" sz="3200" dirty="0" smtClean="0"/>
              <a:t>Migrations forcées</a:t>
            </a:r>
          </a:p>
          <a:p>
            <a:pPr algn="ctr"/>
            <a:r>
              <a:rPr lang="fr-FR" sz="2000" dirty="0" smtClean="0"/>
              <a:t>66 Millions dont 40 M en migrations internes et 26 M de </a:t>
            </a:r>
            <a:r>
              <a:rPr lang="fr-FR" sz="2000" smtClean="0"/>
              <a:t>réfugiés (</a:t>
            </a:r>
            <a:r>
              <a:rPr lang="fr-FR" sz="2000" dirty="0" smtClean="0"/>
              <a:t>persécutions, conflits armés)</a:t>
            </a:r>
            <a:endParaRPr lang="fr-FR" sz="2000" dirty="0"/>
          </a:p>
        </p:txBody>
      </p:sp>
      <p:pic>
        <p:nvPicPr>
          <p:cNvPr id="11" name="Espace réservé du contenu 10"/>
          <p:cNvPicPr>
            <a:picLocks noGrp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5238472" y="2174875"/>
            <a:ext cx="2854881" cy="395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Espace réservé du contenu 8"/>
          <p:cNvPicPr>
            <a:picLocks noGrp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053545" y="2174875"/>
            <a:ext cx="2847498" cy="395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fr-FR" dirty="0" smtClean="0"/>
              <a:t>La déclaration de New-York 2016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323528" y="404664"/>
            <a:ext cx="8568952" cy="936104"/>
          </a:xfrm>
        </p:spPr>
        <p:txBody>
          <a:bodyPr>
            <a:normAutofit/>
          </a:bodyPr>
          <a:lstStyle/>
          <a:p>
            <a:pPr algn="ctr"/>
            <a:r>
              <a:rPr lang="fr-FR" sz="1800" dirty="0" smtClean="0"/>
              <a:t>Mobilisation ONU depuis 2007 (Forum Mondial sur migrations et développement)</a:t>
            </a:r>
            <a:endParaRPr lang="fr-FR" sz="1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2"/>
          </p:nvPr>
        </p:nvSpPr>
        <p:spPr>
          <a:xfrm>
            <a:off x="0" y="3140968"/>
            <a:ext cx="5652120" cy="2985195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fr-FR" dirty="0" smtClean="0"/>
              <a:t>	</a:t>
            </a:r>
            <a:r>
              <a:rPr lang="fr-FR" b="1" dirty="0" smtClean="0">
                <a:solidFill>
                  <a:prstClr val="black"/>
                </a:solidFill>
              </a:rPr>
              <a:t>Prise en compte solennelle du phénomène migratoire</a:t>
            </a:r>
          </a:p>
          <a:p>
            <a:pPr algn="ctr">
              <a:buNone/>
            </a:pPr>
            <a:r>
              <a:rPr lang="fr-FR" u="sng" dirty="0" smtClean="0"/>
              <a:t>Préconisations</a:t>
            </a:r>
            <a:r>
              <a:rPr lang="fr-FR" dirty="0" smtClean="0"/>
              <a:t> pour un accueil digne, et engagement de préparer pour fin 2018 :</a:t>
            </a:r>
          </a:p>
          <a:p>
            <a:pPr algn="ctr">
              <a:buNone/>
            </a:pPr>
            <a:endParaRPr lang="fr-FR" dirty="0" smtClean="0"/>
          </a:p>
          <a:p>
            <a:pPr algn="ctr"/>
            <a:r>
              <a:rPr lang="fr-FR" dirty="0" smtClean="0">
                <a:solidFill>
                  <a:srgbClr val="C00000"/>
                </a:solidFill>
              </a:rPr>
              <a:t>Pacte mondial pour des migrations </a:t>
            </a:r>
          </a:p>
          <a:p>
            <a:pPr algn="ctr">
              <a:buNone/>
            </a:pPr>
            <a:r>
              <a:rPr lang="fr-FR" dirty="0" smtClean="0">
                <a:solidFill>
                  <a:srgbClr val="C00000"/>
                </a:solidFill>
              </a:rPr>
              <a:t>sûres, ordonnées et régulières</a:t>
            </a:r>
          </a:p>
          <a:p>
            <a:pPr algn="ctr"/>
            <a:r>
              <a:rPr lang="fr-FR" dirty="0" smtClean="0">
                <a:solidFill>
                  <a:srgbClr val="C00000"/>
                </a:solidFill>
              </a:rPr>
              <a:t>Pacte mondial sur les réfugiés</a:t>
            </a:r>
          </a:p>
          <a:p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3"/>
          </p:nvPr>
        </p:nvSpPr>
        <p:spPr>
          <a:xfrm>
            <a:off x="323528" y="1412776"/>
            <a:ext cx="8640960" cy="1296144"/>
          </a:xfrm>
        </p:spPr>
        <p:txBody>
          <a:bodyPr>
            <a:normAutofit lnSpcReduction="10000"/>
          </a:bodyPr>
          <a:lstStyle/>
          <a:p>
            <a:pPr algn="ctr"/>
            <a:r>
              <a:rPr lang="fr-FR" dirty="0" smtClean="0">
                <a:solidFill>
                  <a:srgbClr val="C00000"/>
                </a:solidFill>
              </a:rPr>
              <a:t>19 septembre 2016</a:t>
            </a:r>
          </a:p>
          <a:p>
            <a:pPr algn="ctr"/>
            <a:r>
              <a:rPr lang="fr-FR" dirty="0" smtClean="0"/>
              <a:t>l'Assemblée générale des Nations Unies a adopté </a:t>
            </a:r>
            <a:r>
              <a:rPr lang="fr-FR" u="sng" dirty="0" smtClean="0"/>
              <a:t>à l’unanimité</a:t>
            </a:r>
            <a:r>
              <a:rPr lang="fr-FR" dirty="0" smtClean="0"/>
              <a:t> la </a:t>
            </a:r>
            <a:r>
              <a:rPr lang="fr-FR" sz="2800" dirty="0" smtClean="0">
                <a:solidFill>
                  <a:srgbClr val="C00000"/>
                </a:solidFill>
              </a:rPr>
              <a:t>Déclaration de New York pour les réfugiés et les migrants</a:t>
            </a:r>
            <a:endParaRPr lang="fr-FR" sz="2800" dirty="0">
              <a:solidFill>
                <a:srgbClr val="C00000"/>
              </a:solidFill>
            </a:endParaRPr>
          </a:p>
        </p:txBody>
      </p:sp>
      <p:pic>
        <p:nvPicPr>
          <p:cNvPr id="5" name="Picture 2" descr="C:\Users\Alain\Documents\Citoyenneté active\Journée migrations Grand Sauvoy 16 mars 2019\IMG_6841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485745" y="2833457"/>
            <a:ext cx="3658255" cy="33318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0"/>
            <a:ext cx="8568952" cy="980728"/>
          </a:xfrm>
        </p:spPr>
        <p:txBody>
          <a:bodyPr>
            <a:noAutofit/>
          </a:bodyPr>
          <a:lstStyle/>
          <a:p>
            <a:r>
              <a:rPr lang="fr-FR" sz="3200" dirty="0" smtClean="0"/>
              <a:t>Pacte mondial pour des migrations sûres, ordonnées et régulières « Pacte de Marrakech »</a:t>
            </a:r>
            <a:endParaRPr lang="fr-FR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67544" y="980728"/>
            <a:ext cx="8219256" cy="532655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fr-FR" sz="2000" dirty="0" smtClean="0"/>
              <a:t>Adopté le </a:t>
            </a:r>
            <a:r>
              <a:rPr lang="fr-FR" sz="2000" b="1" dirty="0" smtClean="0">
                <a:solidFill>
                  <a:srgbClr val="C00000"/>
                </a:solidFill>
              </a:rPr>
              <a:t>11 décembre 2018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>
          <a:xfrm>
            <a:off x="0" y="1412776"/>
            <a:ext cx="9144000" cy="3561259"/>
          </a:xfrm>
        </p:spPr>
        <p:txBody>
          <a:bodyPr>
            <a:noAutofit/>
          </a:bodyPr>
          <a:lstStyle/>
          <a:p>
            <a:pPr algn="ctr"/>
            <a:r>
              <a:rPr lang="fr-FR" sz="2600" i="1" dirty="0" smtClean="0"/>
              <a:t>Rappelle que tout migrant relève de la Déclaration Universelle des Droits de l’Homme… (</a:t>
            </a:r>
            <a:r>
              <a:rPr lang="fr-FR" sz="2600" dirty="0" smtClean="0"/>
              <a:t>et n’est pas un esclave…</a:t>
            </a:r>
            <a:r>
              <a:rPr lang="fr-FR" sz="2600" i="1" dirty="0" smtClean="0"/>
              <a:t>)</a:t>
            </a:r>
            <a:r>
              <a:rPr lang="fr-FR" sz="2400" i="1" dirty="0" smtClean="0"/>
              <a:t> </a:t>
            </a:r>
          </a:p>
          <a:p>
            <a:pPr algn="ctr"/>
            <a:r>
              <a:rPr lang="fr-FR" sz="2400" i="1" dirty="0" smtClean="0"/>
              <a:t>Le pacte réaffirme </a:t>
            </a:r>
            <a:r>
              <a:rPr lang="fr-FR" sz="2400" i="1" dirty="0" smtClean="0">
                <a:solidFill>
                  <a:srgbClr val="C00000"/>
                </a:solidFill>
              </a:rPr>
              <a:t>le droit souverain des États de définir leurs politiques migratoires nationales</a:t>
            </a:r>
            <a:r>
              <a:rPr lang="fr-FR" sz="2400" i="1" dirty="0" smtClean="0"/>
              <a:t> et de gérer les migrations relevant de leur compétence, dans le respect du droit international.</a:t>
            </a:r>
          </a:p>
          <a:p>
            <a:pPr algn="ctr"/>
            <a:r>
              <a:rPr lang="fr-FR" sz="2600" i="1" dirty="0" smtClean="0"/>
              <a:t>Le pacte s’engage à promouvoir </a:t>
            </a:r>
            <a:r>
              <a:rPr lang="fr-FR" sz="2600" i="1" dirty="0" smtClean="0">
                <a:solidFill>
                  <a:srgbClr val="C00000"/>
                </a:solidFill>
              </a:rPr>
              <a:t>le respect mutuel </a:t>
            </a:r>
            <a:r>
              <a:rPr lang="fr-FR" sz="2600" i="1" dirty="0" smtClean="0"/>
              <a:t>des cultures, des traditions et des coutumes </a:t>
            </a:r>
            <a:r>
              <a:rPr lang="fr-FR" sz="2600" i="1" dirty="0" smtClean="0">
                <a:solidFill>
                  <a:srgbClr val="C00000"/>
                </a:solidFill>
              </a:rPr>
              <a:t>entre les communautés d’accueil et les migrants</a:t>
            </a:r>
            <a:r>
              <a:rPr lang="fr-FR" sz="2600" dirty="0" smtClean="0"/>
              <a:t>… ainsi que </a:t>
            </a:r>
            <a:r>
              <a:rPr lang="fr-FR" sz="2600" i="1" dirty="0" smtClean="0"/>
              <a:t>«le respect des lois nationales et des coutumes du pays de destination»</a:t>
            </a:r>
          </a:p>
        </p:txBody>
      </p:sp>
      <p:pic>
        <p:nvPicPr>
          <p:cNvPr id="44034" name="Picture 2" descr="https://refugeesmigrants.un.org/sites/default/files/styles/full_width_image/public/field/image/iom_greece.jpg?itok=HD_ubB3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5085184"/>
            <a:ext cx="3369530" cy="1584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92088"/>
          </a:xfrm>
        </p:spPr>
        <p:txBody>
          <a:bodyPr>
            <a:normAutofit/>
          </a:bodyPr>
          <a:lstStyle/>
          <a:p>
            <a:r>
              <a:rPr lang="fr-FR" sz="3600" dirty="0" smtClean="0"/>
              <a:t>Pacte mondial sur les réfugiés</a:t>
            </a:r>
            <a:endParaRPr lang="fr-FR" sz="360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>
          <a:xfrm>
            <a:off x="2123728" y="692696"/>
            <a:ext cx="5256584" cy="432048"/>
          </a:xfrm>
        </p:spPr>
        <p:txBody>
          <a:bodyPr>
            <a:normAutofit lnSpcReduction="10000"/>
          </a:bodyPr>
          <a:lstStyle/>
          <a:p>
            <a:pPr algn="ctr"/>
            <a:r>
              <a:rPr lang="fr-FR" dirty="0" smtClean="0"/>
              <a:t>Adopté le </a:t>
            </a:r>
            <a:r>
              <a:rPr lang="fr-FR" dirty="0" smtClean="0">
                <a:solidFill>
                  <a:srgbClr val="C00000"/>
                </a:solidFill>
              </a:rPr>
              <a:t>17 décembre 2018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4"/>
          </p:nvPr>
        </p:nvSpPr>
        <p:spPr>
          <a:xfrm>
            <a:off x="0" y="1340768"/>
            <a:ext cx="9396536" cy="122413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fr-FR" b="1" dirty="0" smtClean="0"/>
              <a:t>Réfugiés</a:t>
            </a:r>
            <a:r>
              <a:rPr lang="fr-FR" dirty="0" smtClean="0"/>
              <a:t> :  Personnes qui fuient (en masse) conflit armé ou persécutions</a:t>
            </a:r>
          </a:p>
          <a:p>
            <a:pPr algn="ctr">
              <a:buNone/>
            </a:pPr>
            <a:r>
              <a:rPr lang="fr-FR" u="sng" dirty="0" smtClean="0">
                <a:solidFill>
                  <a:srgbClr val="C00000"/>
                </a:solidFill>
              </a:rPr>
              <a:t>Protection internationale</a:t>
            </a:r>
            <a:r>
              <a:rPr lang="fr-FR" dirty="0" smtClean="0">
                <a:solidFill>
                  <a:srgbClr val="C00000"/>
                </a:solidFill>
              </a:rPr>
              <a:t> par le Droit des réfugiés, </a:t>
            </a:r>
            <a:r>
              <a:rPr lang="fr-FR" u="sng" dirty="0" smtClean="0">
                <a:solidFill>
                  <a:srgbClr val="C00000"/>
                </a:solidFill>
              </a:rPr>
              <a:t>non refoulement</a:t>
            </a:r>
          </a:p>
          <a:p>
            <a:pPr algn="ctr">
              <a:buNone/>
            </a:pPr>
            <a:r>
              <a:rPr lang="fr-FR" dirty="0" smtClean="0"/>
              <a:t>HCR (Haut Commissariat aux Réfugiés)</a:t>
            </a:r>
            <a:endParaRPr lang="fr-FR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half" idx="2"/>
          </p:nvPr>
        </p:nvSpPr>
        <p:spPr>
          <a:xfrm>
            <a:off x="323528" y="2924944"/>
            <a:ext cx="8820472" cy="564661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dirty="0" smtClean="0"/>
              <a:t>Le Pacte Mondial (non juridiquement contraignant) :</a:t>
            </a:r>
          </a:p>
          <a:p>
            <a:r>
              <a:rPr lang="fr-FR" i="1" dirty="0" smtClean="0"/>
              <a:t>rend opérationnel le principe </a:t>
            </a:r>
            <a:r>
              <a:rPr lang="fr-FR" i="1" dirty="0" smtClean="0">
                <a:solidFill>
                  <a:srgbClr val="C00000"/>
                </a:solidFill>
              </a:rPr>
              <a:t>du partage de la charge et des responsabilités</a:t>
            </a:r>
            <a:r>
              <a:rPr lang="fr-FR" i="1" dirty="0" smtClean="0">
                <a:solidFill>
                  <a:srgbClr val="FF0000"/>
                </a:solidFill>
              </a:rPr>
              <a:t> </a:t>
            </a:r>
            <a:r>
              <a:rPr lang="fr-FR" i="1" dirty="0" smtClean="0"/>
              <a:t>entre les Etats, au moyen de Forums mondiaux</a:t>
            </a:r>
          </a:p>
          <a:p>
            <a:r>
              <a:rPr lang="fr-FR" i="1" dirty="0" smtClean="0"/>
              <a:t>mobilise la communauté internationale dans son ensemble (</a:t>
            </a:r>
            <a:r>
              <a:rPr lang="fr-FR" i="1" dirty="0" err="1" smtClean="0"/>
              <a:t>plate-formes</a:t>
            </a:r>
            <a:r>
              <a:rPr lang="fr-FR" i="1" dirty="0" smtClean="0"/>
              <a:t> d’appui), comprenant les organisations humanitaires </a:t>
            </a:r>
          </a:p>
          <a:p>
            <a:r>
              <a:rPr lang="fr-FR" i="1" dirty="0" smtClean="0"/>
              <a:t>agit pour une </a:t>
            </a:r>
            <a:r>
              <a:rPr lang="fr-FR" i="1" dirty="0" smtClean="0">
                <a:solidFill>
                  <a:srgbClr val="C00000"/>
                </a:solidFill>
              </a:rPr>
              <a:t>meilleure réponse aux situations de réfugiés</a:t>
            </a:r>
            <a:r>
              <a:rPr lang="fr-FR" i="1" dirty="0" smtClean="0"/>
              <a:t>, conforte les contributions des communautés et dispositifs d’accueil </a:t>
            </a:r>
          </a:p>
          <a:p>
            <a:r>
              <a:rPr lang="fr-FR" i="1" dirty="0" smtClean="0"/>
              <a:t>instaure des conditions favorables à la </a:t>
            </a:r>
            <a:r>
              <a:rPr lang="fr-FR" i="1" dirty="0" smtClean="0">
                <a:solidFill>
                  <a:srgbClr val="C00000"/>
                </a:solidFill>
              </a:rPr>
              <a:t>réinsertion</a:t>
            </a:r>
            <a:r>
              <a:rPr lang="fr-FR" i="1" dirty="0" smtClean="0"/>
              <a:t> dans des pays tiers ou au </a:t>
            </a:r>
            <a:r>
              <a:rPr lang="fr-FR" i="1" dirty="0" smtClean="0">
                <a:solidFill>
                  <a:srgbClr val="C00000"/>
                </a:solidFill>
              </a:rPr>
              <a:t>retour</a:t>
            </a:r>
            <a:r>
              <a:rPr lang="fr-FR" i="1" dirty="0" smtClean="0"/>
              <a:t> dans le pays d’origine</a:t>
            </a:r>
            <a:endParaRPr lang="fr-FR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640960" cy="1066130"/>
          </a:xfrm>
        </p:spPr>
        <p:txBody>
          <a:bodyPr>
            <a:noAutofit/>
          </a:bodyPr>
          <a:lstStyle/>
          <a:p>
            <a:r>
              <a:rPr lang="fr-FR" sz="3600" dirty="0" smtClean="0"/>
              <a:t>Les opinions publiques européennes : « </a:t>
            </a:r>
            <a:r>
              <a:rPr lang="fr-FR" sz="3200" dirty="0" smtClean="0"/>
              <a:t>Consultation citoyenne</a:t>
            </a:r>
            <a:r>
              <a:rPr lang="fr-FR" sz="3600" dirty="0" smtClean="0"/>
              <a:t> »</a:t>
            </a:r>
            <a:br>
              <a:rPr lang="fr-FR" sz="3600" dirty="0" smtClean="0"/>
            </a:br>
            <a:r>
              <a:rPr lang="fr-FR" sz="3600" dirty="0" smtClean="0"/>
              <a:t> </a:t>
            </a:r>
            <a:r>
              <a:rPr lang="fr-FR" sz="2000" dirty="0" smtClean="0"/>
              <a:t>(</a:t>
            </a:r>
            <a:r>
              <a:rPr lang="fr-FR" sz="2400" dirty="0" smtClean="0"/>
              <a:t>initiative de la réunion informelle chefs d’Etat du 23 fév. 2018)</a:t>
            </a:r>
            <a:endParaRPr lang="fr-FR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916832"/>
            <a:ext cx="8712968" cy="4941168"/>
          </a:xfrm>
        </p:spPr>
        <p:txBody>
          <a:bodyPr>
            <a:normAutofit fontScale="47500" lnSpcReduction="20000"/>
          </a:bodyPr>
          <a:lstStyle/>
          <a:p>
            <a:pPr algn="ctr">
              <a:buNone/>
            </a:pPr>
            <a:r>
              <a:rPr lang="fr-FR" sz="5100" dirty="0" smtClean="0"/>
              <a:t>Question posée aux 27</a:t>
            </a:r>
            <a:r>
              <a:rPr lang="fr-FR" sz="4200" dirty="0" smtClean="0"/>
              <a:t> </a:t>
            </a:r>
            <a:r>
              <a:rPr lang="fr-FR" dirty="0" smtClean="0"/>
              <a:t>:   </a:t>
            </a:r>
            <a:r>
              <a:rPr lang="fr-FR" sz="5900" b="1" dirty="0" smtClean="0">
                <a:solidFill>
                  <a:srgbClr val="C00000"/>
                </a:solidFill>
              </a:rPr>
              <a:t>Quelle est votre Europe ?</a:t>
            </a:r>
          </a:p>
          <a:p>
            <a:pPr algn="ctr">
              <a:buNone/>
            </a:pPr>
            <a:endParaRPr lang="fr-FR" sz="3900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fr-FR" dirty="0" smtClean="0"/>
              <a:t>	</a:t>
            </a:r>
            <a:r>
              <a:rPr lang="fr-FR" sz="5100" dirty="0" smtClean="0"/>
              <a:t>1 700 manifestations-consultations  interactives dans toute l’Europe de mars à nov. 2018, synthèse déc. 2018</a:t>
            </a:r>
          </a:p>
          <a:p>
            <a:pPr>
              <a:buNone/>
            </a:pPr>
            <a:endParaRPr lang="fr-FR" sz="5100" dirty="0" smtClean="0"/>
          </a:p>
          <a:p>
            <a:pPr algn="ctr">
              <a:buNone/>
            </a:pPr>
            <a:r>
              <a:rPr lang="fr-FR" sz="5100" dirty="0" smtClean="0"/>
              <a:t>Rapport conjoint du Conseil de l’Europe décembre 2018, précisant :</a:t>
            </a:r>
          </a:p>
          <a:p>
            <a:pPr algn="ctr">
              <a:buNone/>
            </a:pPr>
            <a:endParaRPr lang="fr-FR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fr-FR" sz="5100" i="1" dirty="0" smtClean="0">
                <a:solidFill>
                  <a:srgbClr val="C00000"/>
                </a:solidFill>
              </a:rPr>
              <a:t>Les consultations citoyennes ne sont pas une méthode scientifique de recueil de l’opinion publique [….] le rapport ne prétend pas donner un aperçu représentatif de l’opinion [….]. Il permet toutefois de se  faire une idée de l’avis des citoyens…</a:t>
            </a:r>
          </a:p>
          <a:p>
            <a:pPr>
              <a:buNone/>
            </a:pPr>
            <a:r>
              <a:rPr lang="fr-FR" dirty="0" smtClean="0"/>
              <a:t/>
            </a:r>
            <a:br>
              <a:rPr lang="fr-FR" dirty="0" smtClean="0"/>
            </a:b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 algn="ctr">
              <a:buNone/>
            </a:pPr>
            <a:r>
              <a:rPr lang="fr-FR" sz="4200" dirty="0" smtClean="0"/>
              <a:t>Le rapport est destiné à la réunion informelle des chefs d’Etat du 9 mai 2019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1431032"/>
          </a:xfrm>
        </p:spPr>
        <p:txBody>
          <a:bodyPr>
            <a:normAutofit fontScale="90000"/>
          </a:bodyPr>
          <a:lstStyle/>
          <a:p>
            <a:r>
              <a:rPr lang="fr-FR" sz="3600" b="1" dirty="0" smtClean="0"/>
              <a:t>Consultation  citoyenne, extrait « migrations »</a:t>
            </a: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endParaRPr lang="fr-FR" sz="3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908720"/>
            <a:ext cx="8712968" cy="5616624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fr-FR" sz="4400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fr-FR" sz="4400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fr-FR" sz="9600" b="1" dirty="0" smtClean="0">
                <a:solidFill>
                  <a:srgbClr val="C00000"/>
                </a:solidFill>
              </a:rPr>
              <a:t>La préoccupation  migratoire arrive </a:t>
            </a:r>
            <a:r>
              <a:rPr lang="fr-FR" sz="9600" b="1" i="1" dirty="0" smtClean="0">
                <a:solidFill>
                  <a:srgbClr val="C00000"/>
                </a:solidFill>
              </a:rPr>
              <a:t>systématiquement en tête des priorités  de presque tous les Etats membres </a:t>
            </a:r>
            <a:r>
              <a:rPr lang="fr-FR" sz="9600" b="1" dirty="0" smtClean="0">
                <a:solidFill>
                  <a:srgbClr val="C00000"/>
                </a:solidFill>
              </a:rPr>
              <a:t>de l'UE</a:t>
            </a:r>
            <a:r>
              <a:rPr lang="fr-FR" sz="11200" b="1" dirty="0" smtClean="0">
                <a:solidFill>
                  <a:srgbClr val="C00000"/>
                </a:solidFill>
              </a:rPr>
              <a:t>.</a:t>
            </a:r>
          </a:p>
          <a:p>
            <a:pPr>
              <a:buNone/>
            </a:pPr>
            <a:endParaRPr lang="fr-FR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fr-FR" sz="9600" dirty="0" smtClean="0"/>
              <a:t>Préoccupation sécuritaire : </a:t>
            </a:r>
            <a:r>
              <a:rPr lang="fr-FR" sz="9600" i="1" dirty="0" smtClean="0">
                <a:solidFill>
                  <a:srgbClr val="C00000"/>
                </a:solidFill>
              </a:rPr>
              <a:t>« Une Union sûre et sécurisée »</a:t>
            </a:r>
          </a:p>
          <a:p>
            <a:pPr algn="ctr"/>
            <a:r>
              <a:rPr lang="fr-FR" sz="8800" i="1" dirty="0" smtClean="0"/>
              <a:t>politique commune de l’UE en matière d’asile,</a:t>
            </a:r>
          </a:p>
          <a:p>
            <a:pPr algn="ctr"/>
            <a:r>
              <a:rPr lang="fr-FR" sz="8800" i="1" dirty="0" smtClean="0"/>
              <a:t>meilleure protection des frontières extérieures de l’UE</a:t>
            </a:r>
          </a:p>
          <a:p>
            <a:pPr algn="ctr"/>
            <a:r>
              <a:rPr lang="fr-FR" sz="8800" i="1" dirty="0" smtClean="0"/>
              <a:t> meilleure coopération avec les pays d'origine pour faciliter les retours</a:t>
            </a:r>
          </a:p>
          <a:p>
            <a:pPr algn="ctr"/>
            <a:r>
              <a:rPr lang="fr-FR" sz="8800" i="1" dirty="0" smtClean="0">
                <a:solidFill>
                  <a:srgbClr val="C00000"/>
                </a:solidFill>
              </a:rPr>
              <a:t>la criminalité organisée, le terrorisme, la radicalisation, la corruption  et les menaces connexes sont des questions de nature transfrontière, à  traiter avec plus de fermeté..</a:t>
            </a:r>
            <a:endParaRPr lang="fr-FR" sz="8800" dirty="0" smtClean="0"/>
          </a:p>
          <a:p>
            <a:endParaRPr lang="fr-FR" sz="6200" dirty="0" smtClean="0"/>
          </a:p>
          <a:p>
            <a:pPr algn="ctr">
              <a:buNone/>
            </a:pPr>
            <a:r>
              <a:rPr lang="fr-FR" sz="11200" b="1" dirty="0" smtClean="0">
                <a:solidFill>
                  <a:srgbClr val="00B0F0"/>
                </a:solidFill>
              </a:rPr>
              <a:t>Evidence d’un « </a:t>
            </a:r>
            <a:r>
              <a:rPr lang="fr-FR" sz="11200" b="1" dirty="0" err="1" smtClean="0">
                <a:solidFill>
                  <a:srgbClr val="00B0F0"/>
                </a:solidFill>
              </a:rPr>
              <a:t>antimigrationnisme</a:t>
            </a:r>
            <a:r>
              <a:rPr lang="fr-FR" sz="11200" b="1" dirty="0" smtClean="0">
                <a:solidFill>
                  <a:srgbClr val="00B0F0"/>
                </a:solidFill>
              </a:rPr>
              <a:t> » des opinions européennes</a:t>
            </a:r>
          </a:p>
          <a:p>
            <a:pPr algn="ctr">
              <a:buNone/>
            </a:pPr>
            <a:r>
              <a:rPr lang="fr-FR" sz="9600" dirty="0" smtClean="0"/>
              <a:t>S’explique (en partie) par le souci </a:t>
            </a:r>
            <a:r>
              <a:rPr lang="fr-FR" sz="9600" u="sng" dirty="0" smtClean="0"/>
              <a:t>très  affirmé</a:t>
            </a:r>
            <a:r>
              <a:rPr lang="fr-FR" sz="9600" dirty="0" smtClean="0"/>
              <a:t>, de protéger des systèmes de protection sociale, qui pourraient être mis en péril…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Autofit/>
          </a:bodyPr>
          <a:lstStyle/>
          <a:p>
            <a:r>
              <a:rPr lang="fr-FR" sz="4000" b="1" dirty="0" smtClean="0"/>
              <a:t>Du </a:t>
            </a:r>
            <a:r>
              <a:rPr lang="fr-FR" sz="4000" b="1" u="sng" dirty="0" smtClean="0"/>
              <a:t>phénomène</a:t>
            </a:r>
            <a:r>
              <a:rPr lang="fr-FR" sz="4000" b="1" dirty="0" smtClean="0"/>
              <a:t> migratoire mondial au </a:t>
            </a:r>
            <a:r>
              <a:rPr lang="fr-FR" sz="4000" b="1" u="sng" dirty="0" smtClean="0"/>
              <a:t>problème</a:t>
            </a:r>
            <a:r>
              <a:rPr lang="fr-FR" sz="4000" b="1" dirty="0" smtClean="0"/>
              <a:t> migratoire européen</a:t>
            </a:r>
            <a:endParaRPr lang="fr-FR" sz="4000" b="1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925144"/>
          </a:xfrm>
        </p:spPr>
        <p:txBody>
          <a:bodyPr>
            <a:normAutofit lnSpcReduction="10000"/>
          </a:bodyPr>
          <a:lstStyle/>
          <a:p>
            <a:r>
              <a:rPr lang="fr-FR" sz="2400" b="1" dirty="0" smtClean="0"/>
              <a:t>Les positions de l’ONU et des opinions publiques européennes sont au moins partiellement antinomiques</a:t>
            </a:r>
          </a:p>
          <a:p>
            <a:r>
              <a:rPr lang="fr-FR" sz="2400" dirty="0" smtClean="0"/>
              <a:t>Le « respect des souverainetés nationales » des pactes de 2018 pourrait créer </a:t>
            </a:r>
            <a:r>
              <a:rPr lang="fr-FR" sz="2400" b="1" dirty="0" smtClean="0"/>
              <a:t>un monde fragmenté, hérissé de murs et de barbelés, où </a:t>
            </a:r>
            <a:r>
              <a:rPr lang="fr-FR" sz="2400" b="1" dirty="0" smtClean="0">
                <a:solidFill>
                  <a:srgbClr val="C00000"/>
                </a:solidFill>
              </a:rPr>
              <a:t>la libre circulation des uns défierait l’enfermement des autres                     </a:t>
            </a:r>
            <a:r>
              <a:rPr lang="fr-FR" sz="1200" b="1" dirty="0" smtClean="0">
                <a:solidFill>
                  <a:srgbClr val="C00000"/>
                </a:solidFill>
              </a:rPr>
              <a:t>« La tyrannie du national » (Gérard </a:t>
            </a:r>
            <a:r>
              <a:rPr lang="fr-FR" sz="1200" b="1" dirty="0" err="1" smtClean="0">
                <a:solidFill>
                  <a:srgbClr val="C00000"/>
                </a:solidFill>
              </a:rPr>
              <a:t>Noiriel</a:t>
            </a:r>
            <a:r>
              <a:rPr lang="fr-FR" sz="1200" b="1" dirty="0" smtClean="0">
                <a:solidFill>
                  <a:srgbClr val="C00000"/>
                </a:solidFill>
              </a:rPr>
              <a:t>)</a:t>
            </a:r>
          </a:p>
          <a:p>
            <a:r>
              <a:rPr lang="fr-FR" sz="2400" dirty="0" smtClean="0"/>
              <a:t>L’ancienne </a:t>
            </a:r>
            <a:r>
              <a:rPr lang="fr-FR" sz="2400" b="1" dirty="0" smtClean="0"/>
              <a:t>partition entre hommes libres et esclaves serait reconstituée </a:t>
            </a:r>
            <a:r>
              <a:rPr lang="fr-FR" sz="2400" dirty="0" smtClean="0"/>
              <a:t>d’une autre manière, au mépris de la Déclaration universelle des Droits de l’homme </a:t>
            </a:r>
          </a:p>
          <a:p>
            <a:r>
              <a:rPr lang="fr-FR" sz="2400" dirty="0" smtClean="0"/>
              <a:t>Un </a:t>
            </a:r>
            <a:r>
              <a:rPr lang="fr-FR" sz="2400" b="1" dirty="0" smtClean="0">
                <a:solidFill>
                  <a:srgbClr val="C00000"/>
                </a:solidFill>
              </a:rPr>
              <a:t>sursaut des consciences est nécessaire (pouvoirs publics, </a:t>
            </a:r>
            <a:r>
              <a:rPr lang="fr-FR" sz="2400" b="1" dirty="0" err="1" smtClean="0">
                <a:solidFill>
                  <a:srgbClr val="C00000"/>
                </a:solidFill>
              </a:rPr>
              <a:t>assoc</a:t>
            </a:r>
            <a:r>
              <a:rPr lang="fr-FR" sz="2400" b="1" dirty="0" smtClean="0">
                <a:solidFill>
                  <a:srgbClr val="C00000"/>
                </a:solidFill>
              </a:rPr>
              <a:t>, EGM) </a:t>
            </a:r>
            <a:r>
              <a:rPr lang="fr-FR" sz="2400" dirty="0" smtClean="0"/>
              <a:t>pour que les zones frontières, leurs camps de rétention, leurs mers complices, ne deviennent pas les « trous noirs » de l’humanité, où se perpétue </a:t>
            </a:r>
            <a:r>
              <a:rPr lang="fr-FR" sz="2400" b="1" dirty="0" smtClean="0">
                <a:solidFill>
                  <a:srgbClr val="C00000"/>
                </a:solidFill>
              </a:rPr>
              <a:t>le massacre des pauvres.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5172</TotalTime>
  <Words>565</Words>
  <Application>Microsoft Office PowerPoint</Application>
  <PresentationFormat>Affichage à l'écran (4:3)</PresentationFormat>
  <Paragraphs>108</Paragraphs>
  <Slides>13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Thème Office</vt:lpstr>
      <vt:lpstr>Migrations : quelques éléments du contexte mondial</vt:lpstr>
      <vt:lpstr>Bilans annuels Nations Unies (ONU)  </vt:lpstr>
      <vt:lpstr>Aux sources des migrations</vt:lpstr>
      <vt:lpstr>Aux sources des migrations : la sous - alimentation dans le monde  </vt:lpstr>
      <vt:lpstr>Recommandations de l’ONU</vt:lpstr>
      <vt:lpstr>Le phénomène migratoire, quelle ampleur?</vt:lpstr>
      <vt:lpstr>Migrants et réfugiés</vt:lpstr>
      <vt:lpstr>La déclaration de New-York 2016</vt:lpstr>
      <vt:lpstr>Pacte mondial pour des migrations sûres, ordonnées et régulières « Pacte de Marrakech »</vt:lpstr>
      <vt:lpstr>Pacte mondial sur les réfugiés</vt:lpstr>
      <vt:lpstr>Les opinions publiques européennes : « Consultation citoyenne »  (initiative de la réunion informelle chefs d’Etat du 23 fév. 2018)</vt:lpstr>
      <vt:lpstr>Consultation  citoyenne, extrait « migrations »  </vt:lpstr>
      <vt:lpstr>Du phénomène migratoire mondial au problème migratoire européen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 contexte international</dc:title>
  <dc:creator>Alain</dc:creator>
  <cp:lastModifiedBy>Alain</cp:lastModifiedBy>
  <cp:revision>450</cp:revision>
  <dcterms:created xsi:type="dcterms:W3CDTF">2019-02-27T09:36:39Z</dcterms:created>
  <dcterms:modified xsi:type="dcterms:W3CDTF">2019-03-15T12:30:32Z</dcterms:modified>
</cp:coreProperties>
</file>